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8" autoAdjust="0"/>
    <p:restoredTop sz="94660"/>
  </p:normalViewPr>
  <p:slideViewPr>
    <p:cSldViewPr snapToGrid="0">
      <p:cViewPr varScale="1">
        <p:scale>
          <a:sx n="61" d="100"/>
          <a:sy n="61" d="100"/>
        </p:scale>
        <p:origin x="78"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05/11/2024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05/11/2024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05/11/2024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05/11/2024</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05/11/2024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05/11/2024</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FD2F8-E907-624D-C08F-859104B0D0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75F7A7-1A9C-ECFE-85F9-EE436F0E23BC}"/>
              </a:ext>
            </a:extLst>
          </p:cNvPr>
          <p:cNvSpPr>
            <a:spLocks noGrp="1"/>
          </p:cNvSpPr>
          <p:nvPr>
            <p:ph type="title"/>
          </p:nvPr>
        </p:nvSpPr>
        <p:spPr/>
        <p:txBody>
          <a:bodyPr/>
          <a:lstStyle/>
          <a:p>
            <a:r>
              <a:rPr lang="en-US" sz="4400" b="1" dirty="0"/>
              <a:t>Mobile Computers</a:t>
            </a:r>
            <a:endParaRPr lang="en-PK" sz="8800" b="1" dirty="0"/>
          </a:p>
        </p:txBody>
      </p:sp>
      <p:sp>
        <p:nvSpPr>
          <p:cNvPr id="3" name="Content Placeholder 2">
            <a:extLst>
              <a:ext uri="{FF2B5EF4-FFF2-40B4-BE49-F238E27FC236}">
                <a16:creationId xmlns:a16="http://schemas.microsoft.com/office/drawing/2014/main" id="{68AF4FFE-62B6-417E-6A3B-F5D30E833A81}"/>
              </a:ext>
            </a:extLst>
          </p:cNvPr>
          <p:cNvSpPr>
            <a:spLocks noGrp="1"/>
          </p:cNvSpPr>
          <p:nvPr>
            <p:ph idx="1"/>
          </p:nvPr>
        </p:nvSpPr>
        <p:spPr>
          <a:xfrm>
            <a:off x="645132" y="1659986"/>
            <a:ext cx="9849366" cy="4994032"/>
          </a:xfrm>
        </p:spPr>
        <p:txBody>
          <a:bodyPr>
            <a:noAutofit/>
          </a:bodyPr>
          <a:lstStyle/>
          <a:p>
            <a:pPr marL="0" indent="0">
              <a:lnSpc>
                <a:spcPct val="150000"/>
              </a:lnSpc>
              <a:buNone/>
            </a:pPr>
            <a:r>
              <a:rPr lang="en-US" b="1" dirty="0"/>
              <a:t>Types of Mobile Computers</a:t>
            </a:r>
          </a:p>
          <a:p>
            <a:pPr>
              <a:lnSpc>
                <a:spcPct val="150000"/>
              </a:lnSpc>
              <a:buFont typeface="Wingdings" panose="05000000000000000000" pitchFamily="2" charset="2"/>
              <a:buChar char="Ø"/>
            </a:pPr>
            <a:r>
              <a:rPr lang="en-US" b="1" dirty="0"/>
              <a:t>Tablets</a:t>
            </a:r>
          </a:p>
          <a:p>
            <a:pPr marL="0" indent="0">
              <a:lnSpc>
                <a:spcPct val="150000"/>
              </a:lnSpc>
              <a:buNone/>
            </a:pPr>
            <a:r>
              <a:rPr lang="en-US" b="1" dirty="0"/>
              <a:t>           </a:t>
            </a:r>
            <a:r>
              <a:rPr lang="en-US" dirty="0"/>
              <a:t>Lightweight, touchscreen devices usually running a mobile operating system (e.g., iOS or Android)</a:t>
            </a:r>
            <a:endParaRPr lang="en-US" b="1" dirty="0"/>
          </a:p>
          <a:p>
            <a:pPr marL="0" indent="0">
              <a:lnSpc>
                <a:spcPct val="150000"/>
              </a:lnSpc>
              <a:buNone/>
            </a:pPr>
            <a:r>
              <a:rPr lang="en-US" b="1" dirty="0"/>
              <a:t>Advantages (</a:t>
            </a:r>
            <a:r>
              <a:rPr lang="en-US" dirty="0"/>
              <a:t>Easy to carry, touch-sensitive screens, and typically long battery life.</a:t>
            </a:r>
            <a:r>
              <a:rPr lang="en-US" b="1" dirty="0"/>
              <a:t>)</a:t>
            </a:r>
          </a:p>
          <a:p>
            <a:pPr marL="0" indent="0">
              <a:lnSpc>
                <a:spcPct val="150000"/>
              </a:lnSpc>
              <a:buNone/>
            </a:pPr>
            <a:r>
              <a:rPr lang="en-US" b="1" dirty="0"/>
              <a:t>Uses (</a:t>
            </a:r>
            <a:r>
              <a:rPr lang="en-US" dirty="0"/>
              <a:t>Primarily for media consumption (</a:t>
            </a:r>
            <a:r>
              <a:rPr lang="en-US" dirty="0" err="1"/>
              <a:t>vreading</a:t>
            </a:r>
            <a:r>
              <a:rPr lang="en-US" dirty="0"/>
              <a:t>, watching </a:t>
            </a:r>
            <a:r>
              <a:rPr lang="en-US" dirty="0" err="1"/>
              <a:t>ideos</a:t>
            </a:r>
            <a:r>
              <a:rPr lang="en-US" dirty="0"/>
              <a:t>), casual browsing, and light productivity tasks. Some tablets come with detachable keyboards, allowing for more traditional typing when needed.</a:t>
            </a:r>
            <a:r>
              <a:rPr lang="en-US" b="1" dirty="0"/>
              <a:t>)</a:t>
            </a:r>
          </a:p>
          <a:p>
            <a:pPr marL="0" indent="0">
              <a:lnSpc>
                <a:spcPct val="150000"/>
              </a:lnSpc>
              <a:buNone/>
            </a:pPr>
            <a:r>
              <a:rPr lang="en-US" b="1" dirty="0"/>
              <a:t>         </a:t>
            </a:r>
          </a:p>
        </p:txBody>
      </p:sp>
    </p:spTree>
    <p:extLst>
      <p:ext uri="{BB962C8B-B14F-4D97-AF65-F5344CB8AC3E}">
        <p14:creationId xmlns:p14="http://schemas.microsoft.com/office/powerpoint/2010/main" val="304025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02985-63B2-D2BF-4286-5F07534C6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B7358-845D-71B9-7A0B-E5E894C4F24A}"/>
              </a:ext>
            </a:extLst>
          </p:cNvPr>
          <p:cNvSpPr>
            <a:spLocks noGrp="1"/>
          </p:cNvSpPr>
          <p:nvPr>
            <p:ph type="title"/>
          </p:nvPr>
        </p:nvSpPr>
        <p:spPr/>
        <p:txBody>
          <a:bodyPr/>
          <a:lstStyle/>
          <a:p>
            <a:r>
              <a:rPr lang="en-US" sz="4400" b="1" dirty="0"/>
              <a:t>Mobile Computers</a:t>
            </a:r>
            <a:endParaRPr lang="en-PK" sz="8800" b="1" dirty="0"/>
          </a:p>
        </p:txBody>
      </p:sp>
      <p:sp>
        <p:nvSpPr>
          <p:cNvPr id="3" name="Content Placeholder 2">
            <a:extLst>
              <a:ext uri="{FF2B5EF4-FFF2-40B4-BE49-F238E27FC236}">
                <a16:creationId xmlns:a16="http://schemas.microsoft.com/office/drawing/2014/main" id="{10F63DDE-32DA-8B97-F4EB-37675B95BDF9}"/>
              </a:ext>
            </a:extLst>
          </p:cNvPr>
          <p:cNvSpPr>
            <a:spLocks noGrp="1"/>
          </p:cNvSpPr>
          <p:nvPr>
            <p:ph idx="1"/>
          </p:nvPr>
        </p:nvSpPr>
        <p:spPr>
          <a:xfrm>
            <a:off x="645132" y="1659986"/>
            <a:ext cx="9849366" cy="4994032"/>
          </a:xfrm>
        </p:spPr>
        <p:txBody>
          <a:bodyPr>
            <a:noAutofit/>
          </a:bodyPr>
          <a:lstStyle/>
          <a:p>
            <a:pPr marL="0" indent="0">
              <a:lnSpc>
                <a:spcPct val="150000"/>
              </a:lnSpc>
              <a:buNone/>
            </a:pPr>
            <a:r>
              <a:rPr lang="en-US" b="1" dirty="0"/>
              <a:t>Types of Mobile Computers</a:t>
            </a:r>
          </a:p>
          <a:p>
            <a:pPr>
              <a:lnSpc>
                <a:spcPct val="150000"/>
              </a:lnSpc>
              <a:buFont typeface="Wingdings" panose="05000000000000000000" pitchFamily="2" charset="2"/>
              <a:buChar char="Ø"/>
            </a:pPr>
            <a:r>
              <a:rPr lang="en-US" b="1" dirty="0"/>
              <a:t>Smartphones</a:t>
            </a:r>
          </a:p>
          <a:p>
            <a:pPr marL="0" indent="0">
              <a:lnSpc>
                <a:spcPct val="150000"/>
              </a:lnSpc>
              <a:buNone/>
            </a:pPr>
            <a:r>
              <a:rPr lang="en-US" b="1" dirty="0"/>
              <a:t>               </a:t>
            </a:r>
            <a:r>
              <a:rPr lang="en-US" dirty="0"/>
              <a:t>Compact handheld devices with significant processing power, communication capabilities, and internet access.</a:t>
            </a:r>
            <a:endParaRPr lang="en-US" b="1" dirty="0"/>
          </a:p>
          <a:p>
            <a:pPr marL="0" indent="0">
              <a:lnSpc>
                <a:spcPct val="150000"/>
              </a:lnSpc>
              <a:buNone/>
            </a:pPr>
            <a:r>
              <a:rPr lang="en-US" b="1" dirty="0"/>
              <a:t>Advantages (</a:t>
            </a:r>
            <a:r>
              <a:rPr lang="en-US" dirty="0"/>
              <a:t>Always connected, highly portable, and packed with features like GPS, cameras, and sensors.</a:t>
            </a:r>
            <a:r>
              <a:rPr lang="en-US" b="1" dirty="0"/>
              <a:t>)</a:t>
            </a:r>
          </a:p>
          <a:p>
            <a:pPr marL="0" indent="0">
              <a:lnSpc>
                <a:spcPct val="150000"/>
              </a:lnSpc>
              <a:buNone/>
            </a:pPr>
            <a:r>
              <a:rPr lang="en-US" b="1" dirty="0"/>
              <a:t>Uses (</a:t>
            </a:r>
            <a:r>
              <a:rPr lang="en-US" dirty="0"/>
              <a:t>Ideal for communication, social media, photography, GPS navigation, and accessing information quickly.</a:t>
            </a:r>
            <a:r>
              <a:rPr lang="en-US" b="1" dirty="0"/>
              <a:t>)</a:t>
            </a:r>
          </a:p>
        </p:txBody>
      </p:sp>
    </p:spTree>
    <p:extLst>
      <p:ext uri="{BB962C8B-B14F-4D97-AF65-F5344CB8AC3E}">
        <p14:creationId xmlns:p14="http://schemas.microsoft.com/office/powerpoint/2010/main" val="3847896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9F95A-0374-9457-ADF1-B863A87DE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6DF2B-CE3C-7F05-2128-F96868DE809D}"/>
              </a:ext>
            </a:extLst>
          </p:cNvPr>
          <p:cNvSpPr>
            <a:spLocks noGrp="1"/>
          </p:cNvSpPr>
          <p:nvPr>
            <p:ph type="title"/>
          </p:nvPr>
        </p:nvSpPr>
        <p:spPr/>
        <p:txBody>
          <a:bodyPr/>
          <a:lstStyle/>
          <a:p>
            <a:r>
              <a:rPr lang="en-US" sz="4400" b="1" dirty="0"/>
              <a:t>Mainframes</a:t>
            </a:r>
            <a:endParaRPr lang="en-PK" sz="23900" b="1" dirty="0"/>
          </a:p>
        </p:txBody>
      </p:sp>
      <p:sp>
        <p:nvSpPr>
          <p:cNvPr id="3" name="Content Placeholder 2">
            <a:extLst>
              <a:ext uri="{FF2B5EF4-FFF2-40B4-BE49-F238E27FC236}">
                <a16:creationId xmlns:a16="http://schemas.microsoft.com/office/drawing/2014/main" id="{C7206652-FE61-5228-B000-AA712A10A354}"/>
              </a:ext>
            </a:extLst>
          </p:cNvPr>
          <p:cNvSpPr>
            <a:spLocks noGrp="1"/>
          </p:cNvSpPr>
          <p:nvPr>
            <p:ph idx="1"/>
          </p:nvPr>
        </p:nvSpPr>
        <p:spPr>
          <a:xfrm>
            <a:off x="645132" y="1350492"/>
            <a:ext cx="9849366" cy="4994032"/>
          </a:xfrm>
        </p:spPr>
        <p:txBody>
          <a:bodyPr>
            <a:noAutofit/>
          </a:bodyPr>
          <a:lstStyle/>
          <a:p>
            <a:pPr marL="0" indent="0">
              <a:lnSpc>
                <a:spcPct val="150000"/>
              </a:lnSpc>
              <a:buNone/>
            </a:pPr>
            <a:r>
              <a:rPr lang="en-US" b="1" dirty="0"/>
              <a:t>Mainframes</a:t>
            </a:r>
            <a:r>
              <a:rPr lang="en-US" dirty="0"/>
              <a:t> are large, powerful computers used by big organizations to process extensive amounts of data and handle large volumes of transactions simultaneously. They are built for reliability, scalability, and robustness, allowing them to run critical applications continuously without failure.</a:t>
            </a:r>
          </a:p>
          <a:p>
            <a:pPr marL="0" indent="0">
              <a:lnSpc>
                <a:spcPct val="150000"/>
              </a:lnSpc>
              <a:buNone/>
            </a:pPr>
            <a:r>
              <a:rPr lang="en-US" b="1" dirty="0"/>
              <a:t>Key Characteristics:</a:t>
            </a:r>
          </a:p>
          <a:p>
            <a:pPr marL="514350" indent="-514350">
              <a:lnSpc>
                <a:spcPct val="150000"/>
              </a:lnSpc>
              <a:buFont typeface="+mj-lt"/>
              <a:buAutoNum type="romanUcPeriod"/>
            </a:pPr>
            <a:r>
              <a:rPr lang="en-US" b="1" dirty="0"/>
              <a:t>High Processing Power (</a:t>
            </a:r>
            <a:r>
              <a:rPr lang="en-US" dirty="0"/>
              <a:t>Capable of executing thousands of transactions per second, making them ideal for operations that require intense computational power</a:t>
            </a:r>
            <a:r>
              <a:rPr lang="en-US" b="1" dirty="0"/>
              <a:t>)</a:t>
            </a:r>
          </a:p>
          <a:p>
            <a:pPr marL="514350" indent="-514350">
              <a:lnSpc>
                <a:spcPct val="150000"/>
              </a:lnSpc>
              <a:buFont typeface="+mj-lt"/>
              <a:buAutoNum type="romanUcPeriod"/>
            </a:pPr>
            <a:r>
              <a:rPr lang="en-US" b="1" dirty="0"/>
              <a:t>Large Storage Capacity (</a:t>
            </a:r>
            <a:r>
              <a:rPr lang="en-US" dirty="0"/>
              <a:t>Mainframes can store and manage vast amounts of data, essential for handling complex databases or processing records.</a:t>
            </a:r>
            <a:r>
              <a:rPr lang="en-US" b="1" dirty="0"/>
              <a:t>)</a:t>
            </a:r>
          </a:p>
          <a:p>
            <a:pPr marL="0" indent="0">
              <a:lnSpc>
                <a:spcPct val="150000"/>
              </a:lnSpc>
              <a:buNone/>
            </a:pPr>
            <a:endParaRPr lang="en-US" b="1" dirty="0"/>
          </a:p>
        </p:txBody>
      </p:sp>
    </p:spTree>
    <p:extLst>
      <p:ext uri="{BB962C8B-B14F-4D97-AF65-F5344CB8AC3E}">
        <p14:creationId xmlns:p14="http://schemas.microsoft.com/office/powerpoint/2010/main" val="3822497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D1B1-ECAE-8DED-9D05-AE7345C9A4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DCEC0-439A-8D3A-53FC-8C794FA8AC7A}"/>
              </a:ext>
            </a:extLst>
          </p:cNvPr>
          <p:cNvSpPr>
            <a:spLocks noGrp="1"/>
          </p:cNvSpPr>
          <p:nvPr>
            <p:ph type="title"/>
          </p:nvPr>
        </p:nvSpPr>
        <p:spPr/>
        <p:txBody>
          <a:bodyPr/>
          <a:lstStyle/>
          <a:p>
            <a:r>
              <a:rPr lang="en-US" sz="4400" b="1" dirty="0"/>
              <a:t>Mainframes</a:t>
            </a:r>
            <a:endParaRPr lang="en-PK" sz="23900" b="1" dirty="0"/>
          </a:p>
        </p:txBody>
      </p:sp>
      <p:sp>
        <p:nvSpPr>
          <p:cNvPr id="3" name="Content Placeholder 2">
            <a:extLst>
              <a:ext uri="{FF2B5EF4-FFF2-40B4-BE49-F238E27FC236}">
                <a16:creationId xmlns:a16="http://schemas.microsoft.com/office/drawing/2014/main" id="{75A9800D-2FC1-3AA2-C93B-E33226DE98A5}"/>
              </a:ext>
            </a:extLst>
          </p:cNvPr>
          <p:cNvSpPr>
            <a:spLocks noGrp="1"/>
          </p:cNvSpPr>
          <p:nvPr>
            <p:ph idx="1"/>
          </p:nvPr>
        </p:nvSpPr>
        <p:spPr>
          <a:xfrm>
            <a:off x="645132" y="1350492"/>
            <a:ext cx="9849366" cy="4994032"/>
          </a:xfrm>
        </p:spPr>
        <p:txBody>
          <a:bodyPr>
            <a:noAutofit/>
          </a:bodyPr>
          <a:lstStyle/>
          <a:p>
            <a:pPr marL="514350" indent="-514350">
              <a:lnSpc>
                <a:spcPct val="150000"/>
              </a:lnSpc>
              <a:buFont typeface="+mj-lt"/>
              <a:buAutoNum type="romanUcPeriod"/>
            </a:pPr>
            <a:r>
              <a:rPr lang="en-US" b="1" dirty="0"/>
              <a:t>Multi-user Support (</a:t>
            </a:r>
            <a:r>
              <a:rPr lang="en-US" dirty="0"/>
              <a:t>They support hundreds or even thousands of simultaneous users, each accessing the system for different tasks</a:t>
            </a:r>
            <a:r>
              <a:rPr lang="en-US" b="1" dirty="0"/>
              <a:t>)</a:t>
            </a:r>
          </a:p>
          <a:p>
            <a:pPr marL="514350" indent="-514350">
              <a:lnSpc>
                <a:spcPct val="150000"/>
              </a:lnSpc>
              <a:buFont typeface="+mj-lt"/>
              <a:buAutoNum type="romanUcPeriod"/>
            </a:pPr>
            <a:r>
              <a:rPr lang="en-US" b="1" dirty="0"/>
              <a:t>Reliability and Security (</a:t>
            </a:r>
            <a:r>
              <a:rPr lang="en-US" dirty="0"/>
              <a:t>Mainframes are known for high reliability, as they are built to run continuously and ensure secure data handling, which is critical for financial institutions and government bodies</a:t>
            </a:r>
            <a:r>
              <a:rPr lang="en-US" b="1" dirty="0"/>
              <a:t>)</a:t>
            </a:r>
            <a:endParaRPr lang="en-US" sz="2400" b="1" dirty="0"/>
          </a:p>
          <a:p>
            <a:pPr marL="0" indent="0">
              <a:lnSpc>
                <a:spcPct val="150000"/>
              </a:lnSpc>
              <a:buNone/>
            </a:pPr>
            <a:endParaRPr lang="en-US" b="1" dirty="0"/>
          </a:p>
        </p:txBody>
      </p:sp>
    </p:spTree>
    <p:extLst>
      <p:ext uri="{BB962C8B-B14F-4D97-AF65-F5344CB8AC3E}">
        <p14:creationId xmlns:p14="http://schemas.microsoft.com/office/powerpoint/2010/main" val="380850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DD8F-82A2-0EE2-DA83-6E75F48FF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A899C-4398-9308-8BA2-BDFD54A93FF8}"/>
              </a:ext>
            </a:extLst>
          </p:cNvPr>
          <p:cNvSpPr>
            <a:spLocks noGrp="1"/>
          </p:cNvSpPr>
          <p:nvPr>
            <p:ph type="title"/>
          </p:nvPr>
        </p:nvSpPr>
        <p:spPr/>
        <p:txBody>
          <a:bodyPr/>
          <a:lstStyle/>
          <a:p>
            <a:r>
              <a:rPr lang="en-US" sz="4400" b="1" dirty="0"/>
              <a:t>Mainframes</a:t>
            </a:r>
            <a:endParaRPr lang="en-PK" sz="23900" b="1" dirty="0"/>
          </a:p>
        </p:txBody>
      </p:sp>
      <p:sp>
        <p:nvSpPr>
          <p:cNvPr id="3" name="Content Placeholder 2">
            <a:extLst>
              <a:ext uri="{FF2B5EF4-FFF2-40B4-BE49-F238E27FC236}">
                <a16:creationId xmlns:a16="http://schemas.microsoft.com/office/drawing/2014/main" id="{97E7B002-E267-3E89-EE94-8C73429F8609}"/>
              </a:ext>
            </a:extLst>
          </p:cNvPr>
          <p:cNvSpPr>
            <a:spLocks noGrp="1"/>
          </p:cNvSpPr>
          <p:nvPr>
            <p:ph idx="1"/>
          </p:nvPr>
        </p:nvSpPr>
        <p:spPr>
          <a:xfrm>
            <a:off x="645132" y="1350492"/>
            <a:ext cx="9849366" cy="4994032"/>
          </a:xfrm>
        </p:spPr>
        <p:txBody>
          <a:bodyPr>
            <a:noAutofit/>
          </a:bodyPr>
          <a:lstStyle/>
          <a:p>
            <a:pPr marL="0" indent="0">
              <a:lnSpc>
                <a:spcPct val="150000"/>
              </a:lnSpc>
              <a:buNone/>
            </a:pPr>
            <a:r>
              <a:rPr lang="en-US" sz="2400" b="1" dirty="0"/>
              <a:t>Uses</a:t>
            </a:r>
          </a:p>
          <a:p>
            <a:pPr>
              <a:lnSpc>
                <a:spcPct val="150000"/>
              </a:lnSpc>
              <a:buFont typeface="Wingdings" panose="05000000000000000000" pitchFamily="2" charset="2"/>
              <a:buChar char="Ø"/>
            </a:pPr>
            <a:r>
              <a:rPr lang="en-US" sz="2000" b="1" dirty="0"/>
              <a:t>Banking (</a:t>
            </a:r>
            <a:r>
              <a:rPr lang="en-US" dirty="0"/>
              <a:t>Processing large numbers of financial transactions, such as ATM withdrawals, account management, and loan processing</a:t>
            </a:r>
            <a:r>
              <a:rPr lang="en-US" sz="2000" b="1" dirty="0"/>
              <a:t>)</a:t>
            </a:r>
          </a:p>
          <a:p>
            <a:pPr>
              <a:lnSpc>
                <a:spcPct val="150000"/>
              </a:lnSpc>
              <a:buFont typeface="Wingdings" panose="05000000000000000000" pitchFamily="2" charset="2"/>
              <a:buChar char="Ø"/>
            </a:pPr>
            <a:r>
              <a:rPr lang="en-US" sz="2000" b="1" dirty="0"/>
              <a:t>Government and Public Administration (</a:t>
            </a:r>
            <a:r>
              <a:rPr lang="en-US" dirty="0"/>
              <a:t>public records management, and secure handling of sensitive data</a:t>
            </a:r>
            <a:r>
              <a:rPr lang="en-US" sz="2000" b="1" dirty="0"/>
              <a:t>)</a:t>
            </a:r>
          </a:p>
          <a:p>
            <a:pPr>
              <a:lnSpc>
                <a:spcPct val="150000"/>
              </a:lnSpc>
              <a:buFont typeface="Wingdings" panose="05000000000000000000" pitchFamily="2" charset="2"/>
              <a:buChar char="Ø"/>
            </a:pPr>
            <a:r>
              <a:rPr lang="en-US" sz="2000" b="1" dirty="0"/>
              <a:t>Retail and Airlines (</a:t>
            </a:r>
            <a:r>
              <a:rPr lang="en-US" dirty="0"/>
              <a:t>Used for managing customer data, reservations, and point-of-sale systems in real-time.</a:t>
            </a:r>
            <a:r>
              <a:rPr lang="en-US" sz="2000" b="1" dirty="0"/>
              <a:t>)</a:t>
            </a:r>
            <a:endParaRPr lang="en-US" sz="2400" b="1" dirty="0"/>
          </a:p>
          <a:p>
            <a:pPr marL="0" indent="0">
              <a:lnSpc>
                <a:spcPct val="150000"/>
              </a:lnSpc>
              <a:buNone/>
            </a:pPr>
            <a:endParaRPr lang="en-US" b="1" dirty="0"/>
          </a:p>
        </p:txBody>
      </p:sp>
    </p:spTree>
    <p:extLst>
      <p:ext uri="{BB962C8B-B14F-4D97-AF65-F5344CB8AC3E}">
        <p14:creationId xmlns:p14="http://schemas.microsoft.com/office/powerpoint/2010/main" val="236995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0971-2826-F90E-6200-A067B18C78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20BD3-5994-20DF-EE8A-292729AFA142}"/>
              </a:ext>
            </a:extLst>
          </p:cNvPr>
          <p:cNvSpPr>
            <a:spLocks noGrp="1"/>
          </p:cNvSpPr>
          <p:nvPr>
            <p:ph type="title"/>
          </p:nvPr>
        </p:nvSpPr>
        <p:spPr/>
        <p:txBody>
          <a:bodyPr/>
          <a:lstStyle/>
          <a:p>
            <a:r>
              <a:rPr lang="en-US" sz="4400" b="1" dirty="0"/>
              <a:t>Mainframes</a:t>
            </a:r>
            <a:endParaRPr lang="en-PK" sz="23900" b="1" dirty="0"/>
          </a:p>
        </p:txBody>
      </p:sp>
      <p:pic>
        <p:nvPicPr>
          <p:cNvPr id="5" name="Content Placeholder 4">
            <a:extLst>
              <a:ext uri="{FF2B5EF4-FFF2-40B4-BE49-F238E27FC236}">
                <a16:creationId xmlns:a16="http://schemas.microsoft.com/office/drawing/2014/main" id="{1632EFBE-BA5D-51D5-B354-BE8FC7FAC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7674" y="1463040"/>
            <a:ext cx="9404723" cy="4993429"/>
          </a:xfrm>
        </p:spPr>
      </p:pic>
    </p:spTree>
    <p:extLst>
      <p:ext uri="{BB962C8B-B14F-4D97-AF65-F5344CB8AC3E}">
        <p14:creationId xmlns:p14="http://schemas.microsoft.com/office/powerpoint/2010/main" val="238391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632D-C8D4-E79B-3052-AEA54C4799C9}"/>
              </a:ext>
            </a:extLst>
          </p:cNvPr>
          <p:cNvSpPr>
            <a:spLocks noGrp="1"/>
          </p:cNvSpPr>
          <p:nvPr>
            <p:ph type="title"/>
          </p:nvPr>
        </p:nvSpPr>
        <p:spPr>
          <a:xfrm>
            <a:off x="646111" y="452718"/>
            <a:ext cx="9404723" cy="1600200"/>
          </a:xfrm>
        </p:spPr>
        <p:txBody>
          <a:bodyPr/>
          <a:lstStyle/>
          <a:p>
            <a:r>
              <a:rPr lang="en-US" sz="4800" b="1" dirty="0"/>
              <a:t>ICT</a:t>
            </a:r>
            <a:br>
              <a:rPr lang="en-US" sz="4800" b="1" dirty="0"/>
            </a:br>
            <a:r>
              <a:rPr lang="en-US" sz="2000" b="1" dirty="0"/>
              <a:t>(</a:t>
            </a:r>
            <a:r>
              <a:rPr lang="en-US" sz="2000" dirty="0"/>
              <a:t>Information and Communication Technologies</a:t>
            </a:r>
            <a:r>
              <a:rPr lang="en-US" sz="2000" b="1" dirty="0"/>
              <a:t>)</a:t>
            </a:r>
            <a:endParaRPr lang="en-PK" sz="2000" b="1" dirty="0"/>
          </a:p>
        </p:txBody>
      </p:sp>
      <p:sp>
        <p:nvSpPr>
          <p:cNvPr id="3" name="Content Placeholder 2">
            <a:extLst>
              <a:ext uri="{FF2B5EF4-FFF2-40B4-BE49-F238E27FC236}">
                <a16:creationId xmlns:a16="http://schemas.microsoft.com/office/drawing/2014/main" id="{DADC0511-40B5-67BB-907F-102DD4085532}"/>
              </a:ext>
            </a:extLst>
          </p:cNvPr>
          <p:cNvSpPr>
            <a:spLocks noGrp="1"/>
          </p:cNvSpPr>
          <p:nvPr>
            <p:ph idx="1"/>
          </p:nvPr>
        </p:nvSpPr>
        <p:spPr>
          <a:xfrm>
            <a:off x="646110" y="2052918"/>
            <a:ext cx="8990259" cy="4352363"/>
          </a:xfrm>
        </p:spPr>
        <p:txBody>
          <a:bodyPr>
            <a:normAutofit/>
          </a:bodyPr>
          <a:lstStyle/>
          <a:p>
            <a:r>
              <a:rPr lang="en-US" sz="4000" b="1" dirty="0"/>
              <a:t>Information and Communication Technologies</a:t>
            </a:r>
          </a:p>
          <a:p>
            <a:pPr marL="0" indent="0">
              <a:buNone/>
            </a:pPr>
            <a:r>
              <a:rPr lang="en-US" sz="2800" b="1" dirty="0"/>
              <a:t>Define:</a:t>
            </a:r>
            <a:endParaRPr lang="en-US" b="1" dirty="0"/>
          </a:p>
          <a:p>
            <a:pPr marL="0" indent="0">
              <a:buNone/>
            </a:pPr>
            <a:r>
              <a:rPr lang="en-US" sz="2600" dirty="0">
                <a:latin typeface="Calibri" panose="020F0502020204030204" pitchFamily="34" charset="0"/>
                <a:cs typeface="Calibri" panose="020F0502020204030204" pitchFamily="34" charset="0"/>
              </a:rPr>
              <a:t>Can be broadly defined as the means of creation, storage, management and dissemination of information by electronic means.</a:t>
            </a:r>
          </a:p>
          <a:p>
            <a:pPr marL="0" indent="0">
              <a:buNone/>
            </a:pPr>
            <a:r>
              <a:rPr lang="en-US" sz="2600" dirty="0">
                <a:latin typeface="Calibri" panose="020F0502020204030204" pitchFamily="34" charset="0"/>
                <a:cs typeface="Calibri" panose="020F0502020204030204" pitchFamily="34" charset="0"/>
              </a:rPr>
              <a:t>Those technologies that enable the handling of information and facilitate different forms of communication. </a:t>
            </a:r>
            <a:endParaRPr lang="en-PK" sz="2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22781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1213-18BD-F4E9-D06D-C6C40A9A0144}"/>
              </a:ext>
            </a:extLst>
          </p:cNvPr>
          <p:cNvSpPr>
            <a:spLocks noGrp="1"/>
          </p:cNvSpPr>
          <p:nvPr>
            <p:ph type="title"/>
          </p:nvPr>
        </p:nvSpPr>
        <p:spPr/>
        <p:txBody>
          <a:bodyPr/>
          <a:lstStyle/>
          <a:p>
            <a:r>
              <a:rPr lang="en-US" sz="3600" b="1" dirty="0"/>
              <a:t>Physical Components of Computer Systems</a:t>
            </a:r>
            <a:endParaRPr lang="en-PK" sz="7200" b="1" dirty="0"/>
          </a:p>
        </p:txBody>
      </p:sp>
      <p:sp>
        <p:nvSpPr>
          <p:cNvPr id="3" name="Content Placeholder 2">
            <a:extLst>
              <a:ext uri="{FF2B5EF4-FFF2-40B4-BE49-F238E27FC236}">
                <a16:creationId xmlns:a16="http://schemas.microsoft.com/office/drawing/2014/main" id="{C721E413-CD25-1315-46DA-0604FCB7C992}"/>
              </a:ext>
            </a:extLst>
          </p:cNvPr>
          <p:cNvSpPr>
            <a:spLocks noGrp="1"/>
          </p:cNvSpPr>
          <p:nvPr>
            <p:ph idx="1"/>
          </p:nvPr>
        </p:nvSpPr>
        <p:spPr>
          <a:xfrm>
            <a:off x="645132" y="1730326"/>
            <a:ext cx="9849366" cy="4712675"/>
          </a:xfrm>
        </p:spPr>
        <p:txBody>
          <a:bodyPr/>
          <a:lstStyle/>
          <a:p>
            <a:pPr marL="0" indent="0">
              <a:lnSpc>
                <a:spcPct val="150000"/>
              </a:lnSpc>
              <a:buNone/>
            </a:pPr>
            <a:r>
              <a:rPr lang="en-US" dirty="0"/>
              <a:t>The physical components of a computer, also called hardware</a:t>
            </a:r>
          </a:p>
          <a:p>
            <a:pPr>
              <a:lnSpc>
                <a:spcPct val="150000"/>
              </a:lnSpc>
              <a:buFont typeface="Wingdings" panose="05000000000000000000" pitchFamily="2" charset="2"/>
              <a:buChar char="§"/>
            </a:pPr>
            <a:r>
              <a:rPr lang="en-US" b="1" dirty="0"/>
              <a:t>Central Processing Unit (CPU)</a:t>
            </a:r>
          </a:p>
          <a:p>
            <a:pPr>
              <a:lnSpc>
                <a:spcPct val="150000"/>
              </a:lnSpc>
              <a:buFont typeface="Wingdings" panose="05000000000000000000" pitchFamily="2" charset="2"/>
              <a:buChar char="§"/>
            </a:pPr>
            <a:r>
              <a:rPr lang="en-US" b="1" dirty="0"/>
              <a:t>Memory (RAM)</a:t>
            </a:r>
          </a:p>
          <a:p>
            <a:pPr>
              <a:lnSpc>
                <a:spcPct val="150000"/>
              </a:lnSpc>
              <a:buFont typeface="Wingdings" panose="05000000000000000000" pitchFamily="2" charset="2"/>
              <a:buChar char="§"/>
            </a:pPr>
            <a:r>
              <a:rPr lang="en-US" b="1" dirty="0"/>
              <a:t>Storage Devices</a:t>
            </a:r>
          </a:p>
          <a:p>
            <a:pPr>
              <a:lnSpc>
                <a:spcPct val="150000"/>
              </a:lnSpc>
              <a:buFont typeface="Wingdings" panose="05000000000000000000" pitchFamily="2" charset="2"/>
              <a:buChar char="§"/>
            </a:pPr>
            <a:r>
              <a:rPr lang="en-US" b="1" dirty="0"/>
              <a:t>Input Devices</a:t>
            </a:r>
          </a:p>
          <a:p>
            <a:pPr>
              <a:lnSpc>
                <a:spcPct val="150000"/>
              </a:lnSpc>
              <a:buFont typeface="Wingdings" panose="05000000000000000000" pitchFamily="2" charset="2"/>
              <a:buChar char="§"/>
            </a:pPr>
            <a:r>
              <a:rPr lang="en-US" b="1" dirty="0"/>
              <a:t>Output Devices</a:t>
            </a:r>
          </a:p>
          <a:p>
            <a:pPr>
              <a:lnSpc>
                <a:spcPct val="150000"/>
              </a:lnSpc>
              <a:buFont typeface="Wingdings" panose="05000000000000000000" pitchFamily="2" charset="2"/>
              <a:buChar char="§"/>
            </a:pPr>
            <a:r>
              <a:rPr lang="en-US" b="1" dirty="0"/>
              <a:t>Motherboard</a:t>
            </a:r>
          </a:p>
          <a:p>
            <a:pPr>
              <a:lnSpc>
                <a:spcPct val="150000"/>
              </a:lnSpc>
              <a:buFont typeface="Wingdings" panose="05000000000000000000" pitchFamily="2" charset="2"/>
              <a:buChar char="§"/>
            </a:pPr>
            <a:r>
              <a:rPr lang="en-US" b="1" dirty="0"/>
              <a:t>Power Supply</a:t>
            </a:r>
            <a:endParaRPr lang="en-PK" b="1" dirty="0"/>
          </a:p>
        </p:txBody>
      </p:sp>
    </p:spTree>
    <p:extLst>
      <p:ext uri="{BB962C8B-B14F-4D97-AF65-F5344CB8AC3E}">
        <p14:creationId xmlns:p14="http://schemas.microsoft.com/office/powerpoint/2010/main" val="3977006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C74EB-7240-CFCF-9A3F-F5B5BD5373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DB236D-3517-C4F7-98D0-1F3192E63548}"/>
              </a:ext>
            </a:extLst>
          </p:cNvPr>
          <p:cNvSpPr>
            <a:spLocks noGrp="1"/>
          </p:cNvSpPr>
          <p:nvPr>
            <p:ph type="title"/>
          </p:nvPr>
        </p:nvSpPr>
        <p:spPr/>
        <p:txBody>
          <a:bodyPr/>
          <a:lstStyle/>
          <a:p>
            <a:r>
              <a:rPr lang="en-US" sz="4400" b="1" dirty="0"/>
              <a:t>Desktop </a:t>
            </a:r>
            <a:r>
              <a:rPr lang="en-US" sz="4000" b="1" dirty="0"/>
              <a:t>Computers</a:t>
            </a:r>
            <a:endParaRPr lang="en-PK" sz="28700" b="1" dirty="0"/>
          </a:p>
        </p:txBody>
      </p:sp>
      <p:sp>
        <p:nvSpPr>
          <p:cNvPr id="3" name="Content Placeholder 2">
            <a:extLst>
              <a:ext uri="{FF2B5EF4-FFF2-40B4-BE49-F238E27FC236}">
                <a16:creationId xmlns:a16="http://schemas.microsoft.com/office/drawing/2014/main" id="{A3F61075-6971-27AF-E5EA-E4CD931A34FE}"/>
              </a:ext>
            </a:extLst>
          </p:cNvPr>
          <p:cNvSpPr>
            <a:spLocks noGrp="1"/>
          </p:cNvSpPr>
          <p:nvPr>
            <p:ph idx="1"/>
          </p:nvPr>
        </p:nvSpPr>
        <p:spPr>
          <a:xfrm>
            <a:off x="645132" y="1730326"/>
            <a:ext cx="9849366" cy="4712675"/>
          </a:xfrm>
        </p:spPr>
        <p:txBody>
          <a:bodyPr/>
          <a:lstStyle/>
          <a:p>
            <a:pPr marL="0" indent="0">
              <a:lnSpc>
                <a:spcPct val="150000"/>
              </a:lnSpc>
              <a:buNone/>
            </a:pPr>
            <a:r>
              <a:rPr lang="en-US" dirty="0"/>
              <a:t>Desktop computers are personal computers designed primarily for use at a fixed location, typically on a desk. These systems are built for versatility, allowing users to perform a variety of tasks, from simple data entry and office applications to multimedia processing and gaming.</a:t>
            </a:r>
            <a:endParaRPr lang="en-PK" b="1" dirty="0"/>
          </a:p>
        </p:txBody>
      </p:sp>
      <p:pic>
        <p:nvPicPr>
          <p:cNvPr id="5" name="Picture 4">
            <a:extLst>
              <a:ext uri="{FF2B5EF4-FFF2-40B4-BE49-F238E27FC236}">
                <a16:creationId xmlns:a16="http://schemas.microsoft.com/office/drawing/2014/main" id="{4C364102-F408-6ECF-972F-D018C0BC7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591" y="3254242"/>
            <a:ext cx="4358277" cy="3400629"/>
          </a:xfrm>
          <a:prstGeom prst="rect">
            <a:avLst/>
          </a:prstGeom>
        </p:spPr>
      </p:pic>
    </p:spTree>
    <p:extLst>
      <p:ext uri="{BB962C8B-B14F-4D97-AF65-F5344CB8AC3E}">
        <p14:creationId xmlns:p14="http://schemas.microsoft.com/office/powerpoint/2010/main" val="21399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8E50C-BF8B-12C7-C141-3223B06DA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AA524-DBAA-CD07-4395-598276702F21}"/>
              </a:ext>
            </a:extLst>
          </p:cNvPr>
          <p:cNvSpPr>
            <a:spLocks noGrp="1"/>
          </p:cNvSpPr>
          <p:nvPr>
            <p:ph type="title"/>
          </p:nvPr>
        </p:nvSpPr>
        <p:spPr/>
        <p:txBody>
          <a:bodyPr/>
          <a:lstStyle/>
          <a:p>
            <a:r>
              <a:rPr lang="en-US" sz="4400" b="1" dirty="0"/>
              <a:t>Desktop </a:t>
            </a:r>
            <a:r>
              <a:rPr lang="en-US" sz="4000" b="1" dirty="0"/>
              <a:t>Computers</a:t>
            </a:r>
            <a:endParaRPr lang="en-PK" sz="28700" b="1" dirty="0"/>
          </a:p>
        </p:txBody>
      </p:sp>
      <p:sp>
        <p:nvSpPr>
          <p:cNvPr id="3" name="Content Placeholder 2">
            <a:extLst>
              <a:ext uri="{FF2B5EF4-FFF2-40B4-BE49-F238E27FC236}">
                <a16:creationId xmlns:a16="http://schemas.microsoft.com/office/drawing/2014/main" id="{214423DC-A7CB-7B25-01D1-B1DF7591EDD1}"/>
              </a:ext>
            </a:extLst>
          </p:cNvPr>
          <p:cNvSpPr>
            <a:spLocks noGrp="1"/>
          </p:cNvSpPr>
          <p:nvPr>
            <p:ph idx="1"/>
          </p:nvPr>
        </p:nvSpPr>
        <p:spPr>
          <a:xfrm>
            <a:off x="645132" y="1730326"/>
            <a:ext cx="9849366" cy="4712675"/>
          </a:xfrm>
        </p:spPr>
        <p:txBody>
          <a:bodyPr>
            <a:normAutofit/>
          </a:bodyPr>
          <a:lstStyle/>
          <a:p>
            <a:pPr marL="0" indent="0">
              <a:lnSpc>
                <a:spcPct val="110000"/>
              </a:lnSpc>
              <a:buNone/>
            </a:pPr>
            <a:r>
              <a:rPr lang="en-US" sz="2400" b="1" dirty="0"/>
              <a:t>Components:</a:t>
            </a:r>
          </a:p>
          <a:p>
            <a:pPr>
              <a:lnSpc>
                <a:spcPct val="110000"/>
              </a:lnSpc>
              <a:buFont typeface="Wingdings" panose="05000000000000000000" pitchFamily="2" charset="2"/>
              <a:buChar char="Ø"/>
            </a:pPr>
            <a:r>
              <a:rPr lang="en-US" b="1" dirty="0"/>
              <a:t>Central Processing Unit (CPU)</a:t>
            </a:r>
            <a:r>
              <a:rPr lang="en-US" sz="2400" dirty="0"/>
              <a:t> </a:t>
            </a:r>
            <a:r>
              <a:rPr lang="en-US" sz="2400" b="1" dirty="0"/>
              <a:t>(</a:t>
            </a:r>
            <a:r>
              <a:rPr lang="en-US" sz="2000" dirty="0"/>
              <a:t>The "brain" of the computer, typically housed in a large tower or compact case. It handles processing and coordinates between the different parts of the computer.</a:t>
            </a:r>
            <a:r>
              <a:rPr lang="en-US" sz="2400" b="1" dirty="0"/>
              <a:t>)</a:t>
            </a:r>
          </a:p>
          <a:p>
            <a:pPr>
              <a:lnSpc>
                <a:spcPct val="150000"/>
              </a:lnSpc>
              <a:buFont typeface="Wingdings" panose="05000000000000000000" pitchFamily="2" charset="2"/>
              <a:buChar char="Ø"/>
            </a:pPr>
            <a:r>
              <a:rPr lang="en-US" b="1" dirty="0"/>
              <a:t>Monitor (</a:t>
            </a:r>
            <a:r>
              <a:rPr lang="en-US" dirty="0"/>
              <a:t>The display screen, usually larger than a laptop screen, offering a better view for detailed tasks like graphic design or programming.</a:t>
            </a:r>
            <a:r>
              <a:rPr lang="en-US" b="1" dirty="0"/>
              <a:t>)</a:t>
            </a:r>
          </a:p>
          <a:p>
            <a:pPr>
              <a:lnSpc>
                <a:spcPct val="150000"/>
              </a:lnSpc>
              <a:buFont typeface="Wingdings" panose="05000000000000000000" pitchFamily="2" charset="2"/>
              <a:buChar char="Ø"/>
            </a:pPr>
            <a:r>
              <a:rPr lang="en-US" b="1" dirty="0"/>
              <a:t>Input Devices (</a:t>
            </a:r>
            <a:r>
              <a:rPr lang="en-US" dirty="0"/>
              <a:t>Standard devices include a keyboard for typing and a mouse for navigation. Additional peripherals, like scanners and printers, can also be connected</a:t>
            </a:r>
            <a:r>
              <a:rPr lang="en-US" b="1" dirty="0"/>
              <a:t>)</a:t>
            </a:r>
            <a:endParaRPr lang="en-PK" b="1" dirty="0"/>
          </a:p>
        </p:txBody>
      </p:sp>
    </p:spTree>
    <p:extLst>
      <p:ext uri="{BB962C8B-B14F-4D97-AF65-F5344CB8AC3E}">
        <p14:creationId xmlns:p14="http://schemas.microsoft.com/office/powerpoint/2010/main" val="3274601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F1662-C7C5-C73A-A1F8-E179654AE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0D99E-E954-7BF9-6293-1C2032A1F3A8}"/>
              </a:ext>
            </a:extLst>
          </p:cNvPr>
          <p:cNvSpPr>
            <a:spLocks noGrp="1"/>
          </p:cNvSpPr>
          <p:nvPr>
            <p:ph type="title"/>
          </p:nvPr>
        </p:nvSpPr>
        <p:spPr/>
        <p:txBody>
          <a:bodyPr/>
          <a:lstStyle/>
          <a:p>
            <a:r>
              <a:rPr lang="en-US" sz="4400" b="1" dirty="0"/>
              <a:t>Desktop </a:t>
            </a:r>
            <a:r>
              <a:rPr lang="en-US" sz="4000" b="1" dirty="0"/>
              <a:t>Computers</a:t>
            </a:r>
            <a:endParaRPr lang="en-PK" sz="28700" b="1" dirty="0"/>
          </a:p>
        </p:txBody>
      </p:sp>
      <p:sp>
        <p:nvSpPr>
          <p:cNvPr id="3" name="Content Placeholder 2">
            <a:extLst>
              <a:ext uri="{FF2B5EF4-FFF2-40B4-BE49-F238E27FC236}">
                <a16:creationId xmlns:a16="http://schemas.microsoft.com/office/drawing/2014/main" id="{5CB2D09B-8249-618F-DFB7-4BE0E313416E}"/>
              </a:ext>
            </a:extLst>
          </p:cNvPr>
          <p:cNvSpPr>
            <a:spLocks noGrp="1"/>
          </p:cNvSpPr>
          <p:nvPr>
            <p:ph idx="1"/>
          </p:nvPr>
        </p:nvSpPr>
        <p:spPr>
          <a:xfrm>
            <a:off x="645132" y="1730326"/>
            <a:ext cx="9849366" cy="4712675"/>
          </a:xfrm>
        </p:spPr>
        <p:txBody>
          <a:bodyPr>
            <a:normAutofit/>
          </a:bodyPr>
          <a:lstStyle/>
          <a:p>
            <a:pPr marL="0" indent="0">
              <a:lnSpc>
                <a:spcPct val="150000"/>
              </a:lnSpc>
              <a:buNone/>
            </a:pPr>
            <a:r>
              <a:rPr lang="en-US" sz="2400" b="1" dirty="0"/>
              <a:t>Components</a:t>
            </a:r>
          </a:p>
          <a:p>
            <a:pPr>
              <a:lnSpc>
                <a:spcPct val="150000"/>
              </a:lnSpc>
              <a:buFont typeface="Wingdings" panose="05000000000000000000" pitchFamily="2" charset="2"/>
              <a:buChar char="Ø"/>
            </a:pPr>
            <a:r>
              <a:rPr lang="en-US" sz="2000" b="1" dirty="0"/>
              <a:t>Storage (</a:t>
            </a:r>
            <a:r>
              <a:rPr lang="en-US" dirty="0"/>
              <a:t>Generally has larger internal storage than portable devices, usually in the form of hard disk drives (HDDs) or solid-state drives (SSDs)</a:t>
            </a:r>
            <a:r>
              <a:rPr lang="en-US" sz="2000" b="1" dirty="0"/>
              <a:t>)</a:t>
            </a:r>
          </a:p>
          <a:p>
            <a:pPr>
              <a:lnSpc>
                <a:spcPct val="150000"/>
              </a:lnSpc>
              <a:buFont typeface="Wingdings" panose="05000000000000000000" pitchFamily="2" charset="2"/>
              <a:buChar char="Ø"/>
            </a:pPr>
            <a:endParaRPr lang="en-US" sz="2400" b="1" dirty="0"/>
          </a:p>
          <a:p>
            <a:pPr>
              <a:lnSpc>
                <a:spcPct val="150000"/>
              </a:lnSpc>
              <a:buFont typeface="Wingdings" panose="05000000000000000000" pitchFamily="2" charset="2"/>
              <a:buChar char="Ø"/>
            </a:pPr>
            <a:endParaRPr lang="en-US" sz="2400" b="1" dirty="0"/>
          </a:p>
        </p:txBody>
      </p:sp>
    </p:spTree>
    <p:extLst>
      <p:ext uri="{BB962C8B-B14F-4D97-AF65-F5344CB8AC3E}">
        <p14:creationId xmlns:p14="http://schemas.microsoft.com/office/powerpoint/2010/main" val="3193083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3B4C37-213F-5F3C-5967-F2987A2A20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FB342-C857-E355-E60A-CC0A6E59AB01}"/>
              </a:ext>
            </a:extLst>
          </p:cNvPr>
          <p:cNvSpPr>
            <a:spLocks noGrp="1"/>
          </p:cNvSpPr>
          <p:nvPr>
            <p:ph type="title"/>
          </p:nvPr>
        </p:nvSpPr>
        <p:spPr/>
        <p:txBody>
          <a:bodyPr/>
          <a:lstStyle/>
          <a:p>
            <a:r>
              <a:rPr lang="en-US" sz="3600" b="1" dirty="0"/>
              <a:t>Uses of Desktop Computers</a:t>
            </a:r>
            <a:endParaRPr lang="en-PK" sz="3600" b="1" dirty="0"/>
          </a:p>
        </p:txBody>
      </p:sp>
      <p:sp>
        <p:nvSpPr>
          <p:cNvPr id="3" name="Content Placeholder 2">
            <a:extLst>
              <a:ext uri="{FF2B5EF4-FFF2-40B4-BE49-F238E27FC236}">
                <a16:creationId xmlns:a16="http://schemas.microsoft.com/office/drawing/2014/main" id="{1B1B6541-8C7C-7E1F-BCE9-DE930AC1C3DB}"/>
              </a:ext>
            </a:extLst>
          </p:cNvPr>
          <p:cNvSpPr>
            <a:spLocks noGrp="1"/>
          </p:cNvSpPr>
          <p:nvPr>
            <p:ph idx="1"/>
          </p:nvPr>
        </p:nvSpPr>
        <p:spPr>
          <a:xfrm>
            <a:off x="645132" y="1730326"/>
            <a:ext cx="9849366" cy="4712675"/>
          </a:xfrm>
        </p:spPr>
        <p:txBody>
          <a:bodyPr>
            <a:normAutofit/>
          </a:bodyPr>
          <a:lstStyle/>
          <a:p>
            <a:pPr marL="0" indent="0">
              <a:lnSpc>
                <a:spcPct val="150000"/>
              </a:lnSpc>
              <a:buNone/>
            </a:pPr>
            <a:r>
              <a:rPr lang="en-US" sz="2400" b="1" dirty="0"/>
              <a:t>Use:</a:t>
            </a:r>
          </a:p>
          <a:p>
            <a:pPr>
              <a:lnSpc>
                <a:spcPct val="150000"/>
              </a:lnSpc>
              <a:buFont typeface="Wingdings" panose="05000000000000000000" pitchFamily="2" charset="2"/>
              <a:buChar char="Ø"/>
            </a:pPr>
            <a:r>
              <a:rPr lang="en-US" b="1" dirty="0"/>
              <a:t>Home Use (</a:t>
            </a:r>
            <a:r>
              <a:rPr lang="en-US" dirty="0"/>
              <a:t>Ideal for internet browsing, document editing, streaming, and gaming.</a:t>
            </a:r>
            <a:r>
              <a:rPr lang="en-US" b="1" dirty="0"/>
              <a:t>)</a:t>
            </a:r>
          </a:p>
          <a:p>
            <a:pPr>
              <a:lnSpc>
                <a:spcPct val="150000"/>
              </a:lnSpc>
              <a:buFont typeface="Wingdings" panose="05000000000000000000" pitchFamily="2" charset="2"/>
              <a:buChar char="Ø"/>
            </a:pPr>
            <a:r>
              <a:rPr lang="en-US" b="1" dirty="0"/>
              <a:t>Office Work (</a:t>
            </a:r>
            <a:r>
              <a:rPr lang="en-US" dirty="0"/>
              <a:t>Used in businesses for tasks such as word processing, spreadsheets, and presentations</a:t>
            </a:r>
            <a:r>
              <a:rPr lang="en-US" b="1" dirty="0"/>
              <a:t>)</a:t>
            </a:r>
          </a:p>
          <a:p>
            <a:pPr>
              <a:lnSpc>
                <a:spcPct val="150000"/>
              </a:lnSpc>
              <a:buFont typeface="Wingdings" panose="05000000000000000000" pitchFamily="2" charset="2"/>
              <a:buChar char="Ø"/>
            </a:pPr>
            <a:r>
              <a:rPr lang="en-US" b="1" dirty="0"/>
              <a:t>Creative and Professional Use (</a:t>
            </a:r>
            <a:r>
              <a:rPr lang="en-US" dirty="0"/>
              <a:t>Frequently used by graphic designers, video editors, and architects due to their high processing power and large display screens</a:t>
            </a:r>
            <a:r>
              <a:rPr lang="en-US" b="1" dirty="0"/>
              <a:t>)</a:t>
            </a:r>
            <a:endParaRPr lang="en-US" sz="2400" b="1" dirty="0"/>
          </a:p>
        </p:txBody>
      </p:sp>
    </p:spTree>
    <p:extLst>
      <p:ext uri="{BB962C8B-B14F-4D97-AF65-F5344CB8AC3E}">
        <p14:creationId xmlns:p14="http://schemas.microsoft.com/office/powerpoint/2010/main" val="160513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0827D-0FE8-14EF-F964-1EBDE4895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BB56B-E944-11CD-88CA-B2FD9F911BEB}"/>
              </a:ext>
            </a:extLst>
          </p:cNvPr>
          <p:cNvSpPr>
            <a:spLocks noGrp="1"/>
          </p:cNvSpPr>
          <p:nvPr>
            <p:ph type="title"/>
          </p:nvPr>
        </p:nvSpPr>
        <p:spPr/>
        <p:txBody>
          <a:bodyPr/>
          <a:lstStyle/>
          <a:p>
            <a:r>
              <a:rPr lang="en-US" sz="4400" b="1" dirty="0"/>
              <a:t>Mobile Computers</a:t>
            </a:r>
            <a:endParaRPr lang="en-PK" sz="8800" b="1" dirty="0"/>
          </a:p>
        </p:txBody>
      </p:sp>
      <p:sp>
        <p:nvSpPr>
          <p:cNvPr id="3" name="Content Placeholder 2">
            <a:extLst>
              <a:ext uri="{FF2B5EF4-FFF2-40B4-BE49-F238E27FC236}">
                <a16:creationId xmlns:a16="http://schemas.microsoft.com/office/drawing/2014/main" id="{D6F05466-B285-7A64-A197-DF604363F4C3}"/>
              </a:ext>
            </a:extLst>
          </p:cNvPr>
          <p:cNvSpPr>
            <a:spLocks noGrp="1"/>
          </p:cNvSpPr>
          <p:nvPr>
            <p:ph idx="1"/>
          </p:nvPr>
        </p:nvSpPr>
        <p:spPr>
          <a:xfrm>
            <a:off x="645132" y="1730326"/>
            <a:ext cx="9849366" cy="4712675"/>
          </a:xfrm>
        </p:spPr>
        <p:txBody>
          <a:bodyPr>
            <a:normAutofit/>
          </a:bodyPr>
          <a:lstStyle/>
          <a:p>
            <a:pPr marL="0" indent="0">
              <a:lnSpc>
                <a:spcPct val="150000"/>
              </a:lnSpc>
              <a:buNone/>
            </a:pPr>
            <a:r>
              <a:rPr lang="en-US" sz="2000" b="1" dirty="0"/>
              <a:t>Mobile computers</a:t>
            </a:r>
            <a:r>
              <a:rPr lang="en-US" sz="2000" dirty="0"/>
              <a:t> are portable and designed to be carried from place to place. They are </a:t>
            </a:r>
            <a:r>
              <a:rPr lang="en-US" sz="2000" dirty="0" err="1"/>
              <a:t>p</a:t>
            </a:r>
            <a:r>
              <a:rPr lang="en-US" dirty="0" err="1"/>
              <a:t>Smartphones</a:t>
            </a:r>
            <a:r>
              <a:rPr lang="en-US" sz="2000" dirty="0" err="1"/>
              <a:t>opular</a:t>
            </a:r>
            <a:r>
              <a:rPr lang="en-US" sz="2000" dirty="0"/>
              <a:t> because they offer flexibility, convenience, and connectivity on the go.</a:t>
            </a:r>
          </a:p>
          <a:p>
            <a:pPr marL="0" indent="0">
              <a:lnSpc>
                <a:spcPct val="150000"/>
              </a:lnSpc>
              <a:buNone/>
            </a:pPr>
            <a:r>
              <a:rPr lang="en-US" sz="2000" b="1" dirty="0"/>
              <a:t>Types of Mobile Computers</a:t>
            </a:r>
          </a:p>
          <a:p>
            <a:pPr>
              <a:lnSpc>
                <a:spcPct val="150000"/>
              </a:lnSpc>
              <a:buFont typeface="Wingdings" panose="05000000000000000000" pitchFamily="2" charset="2"/>
              <a:buChar char="Ø"/>
            </a:pPr>
            <a:r>
              <a:rPr lang="en-US" b="1" dirty="0"/>
              <a:t>Laptops</a:t>
            </a:r>
          </a:p>
          <a:p>
            <a:pPr>
              <a:lnSpc>
                <a:spcPct val="150000"/>
              </a:lnSpc>
              <a:buFont typeface="Wingdings" panose="05000000000000000000" pitchFamily="2" charset="2"/>
              <a:buChar char="Ø"/>
            </a:pPr>
            <a:r>
              <a:rPr lang="en-US" sz="2000" b="1" dirty="0"/>
              <a:t>Tablets</a:t>
            </a:r>
          </a:p>
          <a:p>
            <a:pPr>
              <a:lnSpc>
                <a:spcPct val="150000"/>
              </a:lnSpc>
              <a:buFont typeface="Wingdings" panose="05000000000000000000" pitchFamily="2" charset="2"/>
              <a:buChar char="Ø"/>
            </a:pPr>
            <a:r>
              <a:rPr lang="en-US" sz="2000" b="1" dirty="0"/>
              <a:t>Smartphones</a:t>
            </a:r>
            <a:endParaRPr lang="en-US" sz="2400" b="1" dirty="0"/>
          </a:p>
        </p:txBody>
      </p:sp>
    </p:spTree>
    <p:extLst>
      <p:ext uri="{BB962C8B-B14F-4D97-AF65-F5344CB8AC3E}">
        <p14:creationId xmlns:p14="http://schemas.microsoft.com/office/powerpoint/2010/main" val="656695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A2CF0-CCF4-CB9C-CAF6-E83D1376E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5A8470-2ACB-6858-08AE-CBC8BB02126D}"/>
              </a:ext>
            </a:extLst>
          </p:cNvPr>
          <p:cNvSpPr>
            <a:spLocks noGrp="1"/>
          </p:cNvSpPr>
          <p:nvPr>
            <p:ph type="title"/>
          </p:nvPr>
        </p:nvSpPr>
        <p:spPr/>
        <p:txBody>
          <a:bodyPr/>
          <a:lstStyle/>
          <a:p>
            <a:r>
              <a:rPr lang="en-US" sz="4400" b="1" dirty="0"/>
              <a:t>Mobile Computers</a:t>
            </a:r>
            <a:endParaRPr lang="en-PK" sz="8800" b="1" dirty="0"/>
          </a:p>
        </p:txBody>
      </p:sp>
      <p:sp>
        <p:nvSpPr>
          <p:cNvPr id="3" name="Content Placeholder 2">
            <a:extLst>
              <a:ext uri="{FF2B5EF4-FFF2-40B4-BE49-F238E27FC236}">
                <a16:creationId xmlns:a16="http://schemas.microsoft.com/office/drawing/2014/main" id="{069B6A64-653F-C02E-F743-C6C62836C778}"/>
              </a:ext>
            </a:extLst>
          </p:cNvPr>
          <p:cNvSpPr>
            <a:spLocks noGrp="1"/>
          </p:cNvSpPr>
          <p:nvPr>
            <p:ph idx="1"/>
          </p:nvPr>
        </p:nvSpPr>
        <p:spPr>
          <a:xfrm>
            <a:off x="645132" y="1659986"/>
            <a:ext cx="9849366" cy="4712675"/>
          </a:xfrm>
        </p:spPr>
        <p:txBody>
          <a:bodyPr>
            <a:normAutofit/>
          </a:bodyPr>
          <a:lstStyle/>
          <a:p>
            <a:pPr marL="0" indent="0">
              <a:lnSpc>
                <a:spcPct val="150000"/>
              </a:lnSpc>
              <a:buNone/>
            </a:pPr>
            <a:r>
              <a:rPr lang="en-US" sz="2000" b="1" dirty="0"/>
              <a:t>Types of Mobile Computers</a:t>
            </a:r>
          </a:p>
          <a:p>
            <a:pPr>
              <a:lnSpc>
                <a:spcPct val="150000"/>
              </a:lnSpc>
              <a:buFont typeface="Wingdings" panose="05000000000000000000" pitchFamily="2" charset="2"/>
              <a:buChar char="Ø"/>
            </a:pPr>
            <a:r>
              <a:rPr lang="en-US" b="1" dirty="0"/>
              <a:t>Laptops</a:t>
            </a:r>
          </a:p>
          <a:p>
            <a:pPr marL="0" indent="0">
              <a:lnSpc>
                <a:spcPct val="150000"/>
              </a:lnSpc>
              <a:buNone/>
            </a:pPr>
            <a:r>
              <a:rPr lang="en-US" sz="2400" b="1" dirty="0"/>
              <a:t>        </a:t>
            </a:r>
            <a:r>
              <a:rPr lang="en-US" sz="2000" dirty="0"/>
              <a:t>Portable computers with all components—keyboard, display, storage, and CPU—integrated into one unit.</a:t>
            </a:r>
          </a:p>
          <a:p>
            <a:pPr>
              <a:lnSpc>
                <a:spcPct val="150000"/>
              </a:lnSpc>
              <a:buFont typeface="Wingdings" panose="05000000000000000000" pitchFamily="2" charset="2"/>
              <a:buChar char="Ø"/>
            </a:pPr>
            <a:r>
              <a:rPr lang="en-US" sz="2000" b="1" dirty="0"/>
              <a:t>Advantages (</a:t>
            </a:r>
            <a:r>
              <a:rPr lang="en-US" dirty="0"/>
              <a:t>Portability, battery-powered, and powerful enough for various tasks from browsing to programming and creative work.</a:t>
            </a:r>
            <a:r>
              <a:rPr lang="en-US" sz="2000" b="1" dirty="0"/>
              <a:t>)</a:t>
            </a:r>
          </a:p>
          <a:p>
            <a:pPr>
              <a:lnSpc>
                <a:spcPct val="150000"/>
              </a:lnSpc>
              <a:buFont typeface="Wingdings" panose="05000000000000000000" pitchFamily="2" charset="2"/>
              <a:buChar char="Ø"/>
            </a:pPr>
            <a:r>
              <a:rPr lang="en-US" sz="2000" b="1" dirty="0"/>
              <a:t>Uses (</a:t>
            </a:r>
            <a:r>
              <a:rPr lang="en-US" dirty="0"/>
              <a:t>Commonly used by students, business professionals, and remote workers who need a balance between performance and portability.</a:t>
            </a:r>
            <a:r>
              <a:rPr lang="en-US" sz="2000" b="1" dirty="0"/>
              <a:t>)</a:t>
            </a:r>
            <a:endParaRPr lang="en-US" sz="2400" b="1" dirty="0"/>
          </a:p>
        </p:txBody>
      </p:sp>
    </p:spTree>
    <p:extLst>
      <p:ext uri="{BB962C8B-B14F-4D97-AF65-F5344CB8AC3E}">
        <p14:creationId xmlns:p14="http://schemas.microsoft.com/office/powerpoint/2010/main" val="1440927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1941</TotalTime>
  <Words>797</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Wingdings</vt:lpstr>
      <vt:lpstr>Wingdings 3</vt:lpstr>
      <vt:lpstr>Ion</vt:lpstr>
      <vt:lpstr>Let’s start with Allah Yaar</vt:lpstr>
      <vt:lpstr>ICT (Information and Communication Technologies)</vt:lpstr>
      <vt:lpstr>Physical Components of Computer Systems</vt:lpstr>
      <vt:lpstr>Desktop Computers</vt:lpstr>
      <vt:lpstr>Desktop Computers</vt:lpstr>
      <vt:lpstr>Desktop Computers</vt:lpstr>
      <vt:lpstr>Uses of Desktop Computers</vt:lpstr>
      <vt:lpstr>Mobile Computers</vt:lpstr>
      <vt:lpstr>Mobile Computers</vt:lpstr>
      <vt:lpstr>Mobile Computers</vt:lpstr>
      <vt:lpstr>Mobile Computers</vt:lpstr>
      <vt:lpstr>Mainframes</vt:lpstr>
      <vt:lpstr>Mainframes</vt:lpstr>
      <vt:lpstr>Mainframes</vt:lpstr>
      <vt:lpstr>Mainframes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Allah Yaar Khan</cp:lastModifiedBy>
  <cp:revision>86</cp:revision>
  <dcterms:created xsi:type="dcterms:W3CDTF">2024-04-28T13:38:42Z</dcterms:created>
  <dcterms:modified xsi:type="dcterms:W3CDTF">2024-11-06T04:04:00Z</dcterms:modified>
</cp:coreProperties>
</file>