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3"/>
  </p:notesMasterIdLst>
  <p:sldIdLst>
    <p:sldId id="256" r:id="rId2"/>
    <p:sldId id="272" r:id="rId3"/>
    <p:sldId id="273" r:id="rId4"/>
    <p:sldId id="274" r:id="rId5"/>
    <p:sldId id="275" r:id="rId6"/>
    <p:sldId id="276"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8"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04/21/2025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04/21/2025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04/21/2025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04/21/2025</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3FCCB-0E5D-8DA4-51E4-B427C5B75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CEF37-F0EE-776A-7883-A029BF4E4EA8}"/>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0FE9699-E023-B409-875A-9B3B61336A21}"/>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Development</a:t>
            </a:r>
          </a:p>
          <a:p>
            <a:pPr marL="0" indent="0" algn="just">
              <a:lnSpc>
                <a:spcPct val="150000"/>
              </a:lnSpc>
              <a:buNone/>
            </a:pPr>
            <a:r>
              <a:rPr lang="en-US" sz="2400" b="1" dirty="0"/>
              <a:t>      </a:t>
            </a:r>
            <a:r>
              <a:rPr lang="en-US" sz="2000" dirty="0"/>
              <a:t>The development stage is where the actual creation and coding of the system take place, guided by the design specifications.</a:t>
            </a:r>
            <a:endParaRPr lang="en-US" sz="2400" b="1" dirty="0"/>
          </a:p>
          <a:p>
            <a:pPr algn="just">
              <a:lnSpc>
                <a:spcPct val="150000"/>
              </a:lnSpc>
              <a:buFont typeface="Wingdings" panose="05000000000000000000" pitchFamily="2" charset="2"/>
              <a:buChar char="§"/>
            </a:pPr>
            <a:r>
              <a:rPr lang="en-US" sz="2000" b="1" dirty="0"/>
              <a:t>Coding</a:t>
            </a:r>
            <a:endParaRPr lang="en-US" sz="2400" b="1" dirty="0"/>
          </a:p>
          <a:p>
            <a:pPr algn="just">
              <a:lnSpc>
                <a:spcPct val="150000"/>
              </a:lnSpc>
              <a:buFont typeface="Wingdings" panose="05000000000000000000" pitchFamily="2" charset="2"/>
              <a:buChar char="§"/>
            </a:pPr>
            <a:r>
              <a:rPr lang="en-US" sz="2000" b="1" dirty="0"/>
              <a:t>System Integration</a:t>
            </a:r>
            <a:endParaRPr lang="en-US" sz="2400" b="1" dirty="0"/>
          </a:p>
          <a:p>
            <a:pPr algn="just">
              <a:lnSpc>
                <a:spcPct val="150000"/>
              </a:lnSpc>
              <a:buFont typeface="Wingdings" panose="05000000000000000000" pitchFamily="2" charset="2"/>
              <a:buChar char="§"/>
            </a:pPr>
            <a:r>
              <a:rPr lang="en-US" sz="2000" b="1" dirty="0"/>
              <a:t>Version Control</a:t>
            </a:r>
            <a:endParaRPr lang="en-US" sz="2400" b="1" dirty="0"/>
          </a:p>
        </p:txBody>
      </p:sp>
    </p:spTree>
    <p:extLst>
      <p:ext uri="{BB962C8B-B14F-4D97-AF65-F5344CB8AC3E}">
        <p14:creationId xmlns:p14="http://schemas.microsoft.com/office/powerpoint/2010/main" val="515653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40F81-CCD4-79A6-1640-9910E447B7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A8FCE-0778-0EED-1B65-F6385FEAD67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0D437055-4B43-6C8F-B1E5-5F96E098C4E4}"/>
              </a:ext>
            </a:extLst>
          </p:cNvPr>
          <p:cNvSpPr>
            <a:spLocks noGrp="1"/>
          </p:cNvSpPr>
          <p:nvPr>
            <p:ph idx="1"/>
          </p:nvPr>
        </p:nvSpPr>
        <p:spPr>
          <a:xfrm>
            <a:off x="646111" y="1243650"/>
            <a:ext cx="10538724" cy="5448698"/>
          </a:xfrm>
        </p:spPr>
        <p:txBody>
          <a:bodyPr>
            <a:normAutofit/>
          </a:bodyPr>
          <a:lstStyle/>
          <a:p>
            <a:pPr algn="just">
              <a:lnSpc>
                <a:spcPct val="150000"/>
              </a:lnSpc>
            </a:pPr>
            <a:r>
              <a:rPr lang="en-US" b="1" dirty="0"/>
              <a:t>Coding</a:t>
            </a:r>
            <a:r>
              <a:rPr lang="en-US" dirty="0"/>
              <a:t>: Programmers write the code, turning design specifications into a working system. They may use various programming languages, frameworks, and tools suited to the system’s needs.</a:t>
            </a:r>
          </a:p>
          <a:p>
            <a:pPr algn="just">
              <a:lnSpc>
                <a:spcPct val="150000"/>
              </a:lnSpc>
            </a:pPr>
            <a:r>
              <a:rPr lang="en-US" sz="2000" b="1" dirty="0"/>
              <a:t>System Integration</a:t>
            </a:r>
            <a:r>
              <a:rPr lang="en-US" sz="2000" dirty="0"/>
              <a:t>: Once individual components are coded, they need to be integrated into a single, cohesive system. This process includes making sure that different modules work together and function as expected.</a:t>
            </a:r>
          </a:p>
          <a:p>
            <a:pPr algn="just">
              <a:lnSpc>
                <a:spcPct val="150000"/>
              </a:lnSpc>
            </a:pPr>
            <a:r>
              <a:rPr lang="en-US" sz="2000" b="1" dirty="0"/>
              <a:t>Version Control</a:t>
            </a:r>
            <a:r>
              <a:rPr lang="en-US" sz="2000" dirty="0"/>
              <a:t>: Development often involves using version control systems to keep track of changes, manage different versions, and ensure the integrity of the code throughout development.</a:t>
            </a:r>
            <a:endParaRPr lang="en-US" sz="2400" b="1" dirty="0"/>
          </a:p>
        </p:txBody>
      </p:sp>
    </p:spTree>
    <p:extLst>
      <p:ext uri="{BB962C8B-B14F-4D97-AF65-F5344CB8AC3E}">
        <p14:creationId xmlns:p14="http://schemas.microsoft.com/office/powerpoint/2010/main" val="4153184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59F9E-5E15-07D2-91AB-9234D1395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1C8CD-1FEE-F777-0EB5-5FF43319CC7E}"/>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1D2283B6-1764-7920-4203-D63E0A3B942F}"/>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Testing</a:t>
            </a:r>
          </a:p>
          <a:p>
            <a:pPr marL="0" indent="0" algn="just">
              <a:lnSpc>
                <a:spcPct val="150000"/>
              </a:lnSpc>
              <a:buNone/>
            </a:pPr>
            <a:r>
              <a:rPr lang="en-US" sz="2400" b="1" dirty="0"/>
              <a:t>    </a:t>
            </a:r>
            <a:r>
              <a:rPr lang="en-US" sz="2200" dirty="0"/>
              <a:t>In the testing phase, the system is rigorously tested to identify and correct any errors before deployment.</a:t>
            </a:r>
          </a:p>
          <a:p>
            <a:pPr algn="just">
              <a:lnSpc>
                <a:spcPct val="150000"/>
              </a:lnSpc>
              <a:buFont typeface="Wingdings" panose="05000000000000000000" pitchFamily="2" charset="2"/>
              <a:buChar char="§"/>
            </a:pPr>
            <a:r>
              <a:rPr lang="en-US" sz="2000" b="1" dirty="0"/>
              <a:t>Unit Testing</a:t>
            </a:r>
            <a:endParaRPr lang="en-US" sz="2200" b="1" dirty="0"/>
          </a:p>
          <a:p>
            <a:pPr algn="just">
              <a:lnSpc>
                <a:spcPct val="150000"/>
              </a:lnSpc>
              <a:buFont typeface="Wingdings" panose="05000000000000000000" pitchFamily="2" charset="2"/>
              <a:buChar char="§"/>
            </a:pPr>
            <a:r>
              <a:rPr lang="en-US" sz="2000" b="1" dirty="0"/>
              <a:t>Integration Testing</a:t>
            </a:r>
            <a:endParaRPr lang="en-US" sz="2200" b="1" dirty="0"/>
          </a:p>
          <a:p>
            <a:pPr algn="just">
              <a:lnSpc>
                <a:spcPct val="150000"/>
              </a:lnSpc>
              <a:buFont typeface="Wingdings" panose="05000000000000000000" pitchFamily="2" charset="2"/>
              <a:buChar char="§"/>
            </a:pPr>
            <a:r>
              <a:rPr lang="en-US" sz="2000" b="1" dirty="0"/>
              <a:t>System Testing</a:t>
            </a:r>
            <a:endParaRPr lang="en-US" sz="2200" b="1" dirty="0"/>
          </a:p>
          <a:p>
            <a:pPr algn="just">
              <a:lnSpc>
                <a:spcPct val="150000"/>
              </a:lnSpc>
              <a:buFont typeface="Wingdings" panose="05000000000000000000" pitchFamily="2" charset="2"/>
              <a:buChar char="§"/>
            </a:pPr>
            <a:r>
              <a:rPr lang="en-US" sz="2000" b="1" dirty="0"/>
              <a:t>User Acceptance Testing (UAT)</a:t>
            </a:r>
            <a:endParaRPr lang="en-US" sz="2200" b="1" dirty="0"/>
          </a:p>
          <a:p>
            <a:pPr algn="just">
              <a:lnSpc>
                <a:spcPct val="150000"/>
              </a:lnSpc>
              <a:buFont typeface="Wingdings" panose="05000000000000000000" pitchFamily="2" charset="2"/>
              <a:buChar char="§"/>
            </a:pPr>
            <a:r>
              <a:rPr lang="en-US" sz="2000" b="1" dirty="0"/>
              <a:t>Bug Fixing</a:t>
            </a:r>
            <a:endParaRPr lang="en-US" sz="2200" b="1" dirty="0"/>
          </a:p>
        </p:txBody>
      </p:sp>
    </p:spTree>
    <p:extLst>
      <p:ext uri="{BB962C8B-B14F-4D97-AF65-F5344CB8AC3E}">
        <p14:creationId xmlns:p14="http://schemas.microsoft.com/office/powerpoint/2010/main" val="326425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5F6FD-9AB3-43CF-A5C1-6C5DC9D21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0A6BF-D688-81BC-AA64-3057CDF7EB6C}"/>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AC079841-274C-4CDA-A3E2-C44002FC9B64}"/>
              </a:ext>
            </a:extLst>
          </p:cNvPr>
          <p:cNvSpPr>
            <a:spLocks noGrp="1"/>
          </p:cNvSpPr>
          <p:nvPr>
            <p:ph idx="1"/>
          </p:nvPr>
        </p:nvSpPr>
        <p:spPr>
          <a:xfrm>
            <a:off x="646111" y="1256904"/>
            <a:ext cx="10538724" cy="4706574"/>
          </a:xfrm>
        </p:spPr>
        <p:txBody>
          <a:bodyPr>
            <a:normAutofit/>
          </a:bodyPr>
          <a:lstStyle/>
          <a:p>
            <a:pPr algn="just">
              <a:lnSpc>
                <a:spcPct val="150000"/>
              </a:lnSpc>
            </a:pPr>
            <a:r>
              <a:rPr lang="en-US" sz="2000" b="1" dirty="0"/>
              <a:t>Unit Testing</a:t>
            </a:r>
            <a:r>
              <a:rPr lang="en-US" sz="2000" dirty="0"/>
              <a:t>: This tests individual components or modules to verify that each one works correctly on its own.</a:t>
            </a:r>
          </a:p>
          <a:p>
            <a:pPr algn="just">
              <a:lnSpc>
                <a:spcPct val="150000"/>
              </a:lnSpc>
            </a:pPr>
            <a:r>
              <a:rPr lang="en-US" sz="2000" b="1" dirty="0"/>
              <a:t>Integration Testing</a:t>
            </a:r>
            <a:r>
              <a:rPr lang="en-US" sz="2000" dirty="0"/>
              <a:t>: After unit testing, integration testing checks how modules work together and ensures that data flows correctly between components.</a:t>
            </a:r>
            <a:endParaRPr lang="en-US" dirty="0"/>
          </a:p>
          <a:p>
            <a:pPr algn="just">
              <a:lnSpc>
                <a:spcPct val="150000"/>
              </a:lnSpc>
            </a:pPr>
            <a:r>
              <a:rPr lang="en-US" sz="2000" b="1" dirty="0"/>
              <a:t>System Testing</a:t>
            </a:r>
            <a:r>
              <a:rPr lang="en-US" sz="2000" dirty="0"/>
              <a:t>: The complete system is tested as a whole to validate it against the initial requirements. This testing often involves simulating real-world scenarios to ensure the system performs as expected.</a:t>
            </a:r>
          </a:p>
          <a:p>
            <a:pPr marL="0" indent="0" algn="just">
              <a:lnSpc>
                <a:spcPct val="150000"/>
              </a:lnSpc>
              <a:buNone/>
            </a:pPr>
            <a:endParaRPr lang="en-US" sz="2200" b="1" dirty="0"/>
          </a:p>
        </p:txBody>
      </p:sp>
    </p:spTree>
    <p:extLst>
      <p:ext uri="{BB962C8B-B14F-4D97-AF65-F5344CB8AC3E}">
        <p14:creationId xmlns:p14="http://schemas.microsoft.com/office/powerpoint/2010/main" val="321858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4F0B3-ADB3-18AA-9E62-F85B1E91A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65D5A-9B91-1B92-0CCC-282B367CB45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3A2DD289-D64D-6989-1280-8A45529FBA05}"/>
              </a:ext>
            </a:extLst>
          </p:cNvPr>
          <p:cNvSpPr>
            <a:spLocks noGrp="1"/>
          </p:cNvSpPr>
          <p:nvPr>
            <p:ph idx="1"/>
          </p:nvPr>
        </p:nvSpPr>
        <p:spPr>
          <a:xfrm>
            <a:off x="646111" y="1296660"/>
            <a:ext cx="10538724" cy="4335515"/>
          </a:xfrm>
        </p:spPr>
        <p:txBody>
          <a:bodyPr>
            <a:normAutofit/>
          </a:bodyPr>
          <a:lstStyle/>
          <a:p>
            <a:pPr algn="just">
              <a:lnSpc>
                <a:spcPct val="150000"/>
              </a:lnSpc>
            </a:pPr>
            <a:r>
              <a:rPr lang="en-US" sz="2000" b="1" dirty="0"/>
              <a:t>User Acceptance Testing (UAT)</a:t>
            </a:r>
            <a:r>
              <a:rPr lang="en-US" sz="2000" dirty="0"/>
              <a:t>: UAT is conducted with end-users to ensure that the system meets their needs. Users test the system to verify that it’s intuitive, useful, and meets their requirements before the system goes live.</a:t>
            </a:r>
          </a:p>
          <a:p>
            <a:pPr algn="just">
              <a:lnSpc>
                <a:spcPct val="150000"/>
              </a:lnSpc>
            </a:pPr>
            <a:r>
              <a:rPr lang="en-US" sz="2000" b="1" dirty="0"/>
              <a:t>Bug Fixing</a:t>
            </a:r>
            <a:r>
              <a:rPr lang="en-US" sz="2000" dirty="0"/>
              <a:t>: Any issues discovered during testing are documented, fixed, and retested to ensure the system operates smoothly.</a:t>
            </a:r>
            <a:endParaRPr lang="en-US" sz="2200" b="1" dirty="0"/>
          </a:p>
        </p:txBody>
      </p:sp>
    </p:spTree>
    <p:extLst>
      <p:ext uri="{BB962C8B-B14F-4D97-AF65-F5344CB8AC3E}">
        <p14:creationId xmlns:p14="http://schemas.microsoft.com/office/powerpoint/2010/main" val="241905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FE7A1-0DED-74B6-DFD4-88C665DF9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999E18-066F-37B7-B8A3-F84CEE3E8D8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3A23E080-3E39-2491-2B6D-A68677DC413C}"/>
              </a:ext>
            </a:extLst>
          </p:cNvPr>
          <p:cNvSpPr>
            <a:spLocks noGrp="1"/>
          </p:cNvSpPr>
          <p:nvPr>
            <p:ph idx="1"/>
          </p:nvPr>
        </p:nvSpPr>
        <p:spPr>
          <a:xfrm>
            <a:off x="646111" y="1270156"/>
            <a:ext cx="10538724" cy="5289672"/>
          </a:xfrm>
        </p:spPr>
        <p:txBody>
          <a:bodyPr>
            <a:normAutofit/>
          </a:bodyPr>
          <a:lstStyle/>
          <a:p>
            <a:pPr algn="just">
              <a:lnSpc>
                <a:spcPct val="150000"/>
              </a:lnSpc>
            </a:pPr>
            <a:r>
              <a:rPr lang="en-US" sz="2400" b="1" dirty="0"/>
              <a:t>Implementation</a:t>
            </a:r>
          </a:p>
          <a:p>
            <a:pPr marL="0" indent="0" algn="just">
              <a:lnSpc>
                <a:spcPct val="150000"/>
              </a:lnSpc>
              <a:buNone/>
            </a:pPr>
            <a:r>
              <a:rPr lang="en-US" sz="2400" b="1" dirty="0"/>
              <a:t>      </a:t>
            </a:r>
            <a:r>
              <a:rPr lang="en-US" sz="2000" dirty="0"/>
              <a:t>In the implementation phase, the system is installed, configured, and made operational in its real environment.</a:t>
            </a:r>
          </a:p>
          <a:p>
            <a:pPr algn="just">
              <a:lnSpc>
                <a:spcPct val="150000"/>
              </a:lnSpc>
              <a:buFont typeface="Wingdings" panose="05000000000000000000" pitchFamily="2" charset="2"/>
              <a:buChar char="§"/>
            </a:pPr>
            <a:r>
              <a:rPr lang="en-US" sz="2000" b="1" dirty="0"/>
              <a:t>Training Users</a:t>
            </a:r>
            <a:endParaRPr lang="en-US" b="1" dirty="0"/>
          </a:p>
          <a:p>
            <a:pPr algn="just">
              <a:lnSpc>
                <a:spcPct val="150000"/>
              </a:lnSpc>
              <a:buFont typeface="Wingdings" panose="05000000000000000000" pitchFamily="2" charset="2"/>
              <a:buChar char="§"/>
            </a:pPr>
            <a:r>
              <a:rPr lang="en-US" sz="2000" b="1" dirty="0"/>
              <a:t>Data Migration</a:t>
            </a:r>
          </a:p>
          <a:p>
            <a:pPr algn="just">
              <a:lnSpc>
                <a:spcPct val="150000"/>
              </a:lnSpc>
              <a:buFont typeface="Wingdings" panose="05000000000000000000" pitchFamily="2" charset="2"/>
              <a:buChar char="§"/>
            </a:pPr>
            <a:r>
              <a:rPr lang="en-US" sz="2000" b="1" dirty="0"/>
              <a:t>Deployment</a:t>
            </a:r>
            <a:endParaRPr lang="en-US" b="1" dirty="0"/>
          </a:p>
          <a:p>
            <a:pPr algn="just">
              <a:lnSpc>
                <a:spcPct val="150000"/>
              </a:lnSpc>
              <a:buFont typeface="Wingdings" panose="05000000000000000000" pitchFamily="2" charset="2"/>
              <a:buChar char="§"/>
            </a:pPr>
            <a:r>
              <a:rPr lang="en-US" sz="2000" b="1" dirty="0"/>
              <a:t>Support and Troubleshooting</a:t>
            </a:r>
            <a:endParaRPr lang="en-US" sz="2400" b="1" dirty="0"/>
          </a:p>
          <a:p>
            <a:pPr marL="0" indent="0" algn="just">
              <a:lnSpc>
                <a:spcPct val="150000"/>
              </a:lnSpc>
              <a:buNone/>
            </a:pPr>
            <a:endParaRPr lang="en-US" sz="2400" b="1" dirty="0"/>
          </a:p>
        </p:txBody>
      </p:sp>
    </p:spTree>
    <p:extLst>
      <p:ext uri="{BB962C8B-B14F-4D97-AF65-F5344CB8AC3E}">
        <p14:creationId xmlns:p14="http://schemas.microsoft.com/office/powerpoint/2010/main" val="923009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B1C0-B1ED-7498-71DE-67280AFC4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CB861-C06B-B5D5-6D4B-F39155897745}"/>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21F1D09C-99EF-07E5-4C8C-3F22224E2E8E}"/>
              </a:ext>
            </a:extLst>
          </p:cNvPr>
          <p:cNvSpPr>
            <a:spLocks noGrp="1"/>
          </p:cNvSpPr>
          <p:nvPr>
            <p:ph idx="1"/>
          </p:nvPr>
        </p:nvSpPr>
        <p:spPr>
          <a:xfrm>
            <a:off x="646111" y="1177388"/>
            <a:ext cx="10538724" cy="5395689"/>
          </a:xfrm>
        </p:spPr>
        <p:txBody>
          <a:bodyPr>
            <a:normAutofit/>
          </a:bodyPr>
          <a:lstStyle/>
          <a:p>
            <a:pPr algn="just">
              <a:lnSpc>
                <a:spcPct val="150000"/>
              </a:lnSpc>
            </a:pPr>
            <a:r>
              <a:rPr lang="en-US" sz="2000" b="1" dirty="0"/>
              <a:t>Training Users</a:t>
            </a:r>
            <a:r>
              <a:rPr lang="en-US" sz="2000" dirty="0"/>
              <a:t>: Training sessions or manuals are provided to end-users to help them understand how to use the new system effectively.</a:t>
            </a:r>
          </a:p>
          <a:p>
            <a:pPr algn="just">
              <a:lnSpc>
                <a:spcPct val="150000"/>
              </a:lnSpc>
            </a:pPr>
            <a:r>
              <a:rPr lang="en-US" sz="2000" b="1" dirty="0"/>
              <a:t>Data Migration</a:t>
            </a:r>
            <a:r>
              <a:rPr lang="en-US" sz="2000" dirty="0"/>
              <a:t>: If necessary, data from old systems is migrated to the new system. This involves transferring data, cleaning it, and ensuring it’s correctly formatted.</a:t>
            </a:r>
            <a:endParaRPr lang="en-US" dirty="0"/>
          </a:p>
          <a:p>
            <a:pPr algn="just">
              <a:lnSpc>
                <a:spcPct val="150000"/>
              </a:lnSpc>
            </a:pPr>
            <a:r>
              <a:rPr lang="en-US" sz="2000" b="1" dirty="0"/>
              <a:t>Deployment</a:t>
            </a:r>
            <a:r>
              <a:rPr lang="en-US" sz="2000" dirty="0"/>
              <a:t>: The system is officially rolled out for use. This may be a full launch or a phased approach, depending on the system’s complexity and the organization’s readiness.</a:t>
            </a:r>
          </a:p>
          <a:p>
            <a:pPr algn="just">
              <a:lnSpc>
                <a:spcPct val="150000"/>
              </a:lnSpc>
            </a:pPr>
            <a:r>
              <a:rPr lang="en-US" sz="2000" b="1" dirty="0"/>
              <a:t>Support and Troubleshooting</a:t>
            </a:r>
            <a:r>
              <a:rPr lang="en-US" sz="2000" dirty="0"/>
              <a:t>: Initial support is often provided to handle any immediate issues users encounter as they start using the system.</a:t>
            </a:r>
            <a:endParaRPr lang="en-US" sz="2400" b="1" dirty="0"/>
          </a:p>
        </p:txBody>
      </p:sp>
    </p:spTree>
    <p:extLst>
      <p:ext uri="{BB962C8B-B14F-4D97-AF65-F5344CB8AC3E}">
        <p14:creationId xmlns:p14="http://schemas.microsoft.com/office/powerpoint/2010/main" val="1036949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20A43-C676-A1E3-430F-58AA123E20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98745-E73D-32B3-A740-045FF3F2757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88D58D72-2AD5-6F47-76DC-AF5938731987}"/>
              </a:ext>
            </a:extLst>
          </p:cNvPr>
          <p:cNvSpPr>
            <a:spLocks noGrp="1"/>
          </p:cNvSpPr>
          <p:nvPr>
            <p:ph idx="1"/>
          </p:nvPr>
        </p:nvSpPr>
        <p:spPr>
          <a:xfrm>
            <a:off x="646111" y="1429180"/>
            <a:ext cx="10538724" cy="5289672"/>
          </a:xfrm>
        </p:spPr>
        <p:txBody>
          <a:bodyPr>
            <a:normAutofit/>
          </a:bodyPr>
          <a:lstStyle/>
          <a:p>
            <a:pPr algn="just">
              <a:lnSpc>
                <a:spcPct val="150000"/>
              </a:lnSpc>
            </a:pPr>
            <a:r>
              <a:rPr lang="en-US" sz="2400" b="1" dirty="0"/>
              <a:t>Documentation</a:t>
            </a:r>
          </a:p>
          <a:p>
            <a:pPr marL="0" indent="0" algn="just">
              <a:lnSpc>
                <a:spcPct val="150000"/>
              </a:lnSpc>
              <a:buNone/>
            </a:pPr>
            <a:r>
              <a:rPr lang="en-US" sz="2400" b="1" dirty="0"/>
              <a:t>               </a:t>
            </a:r>
            <a:r>
              <a:rPr lang="en-US" sz="2200" dirty="0"/>
              <a:t>Documentation is essential throughout the life cycle, as it helps maintain the system, facilitates future updates, and supports user understanding.</a:t>
            </a:r>
          </a:p>
          <a:p>
            <a:pPr algn="just">
              <a:lnSpc>
                <a:spcPct val="150000"/>
              </a:lnSpc>
              <a:buFont typeface="Wingdings" panose="05000000000000000000" pitchFamily="2" charset="2"/>
              <a:buChar char="§"/>
            </a:pPr>
            <a:r>
              <a:rPr lang="en-US" sz="2000" b="1" dirty="0"/>
              <a:t>User Documentation</a:t>
            </a:r>
            <a:endParaRPr lang="en-US" sz="2200" b="1" dirty="0"/>
          </a:p>
          <a:p>
            <a:pPr algn="just">
              <a:lnSpc>
                <a:spcPct val="150000"/>
              </a:lnSpc>
              <a:buFont typeface="Wingdings" panose="05000000000000000000" pitchFamily="2" charset="2"/>
              <a:buChar char="§"/>
            </a:pPr>
            <a:r>
              <a:rPr lang="en-US" sz="2000" b="1" dirty="0"/>
              <a:t>System Documentation</a:t>
            </a:r>
            <a:endParaRPr lang="en-US" sz="2200" b="1" dirty="0"/>
          </a:p>
          <a:p>
            <a:pPr algn="just">
              <a:lnSpc>
                <a:spcPct val="150000"/>
              </a:lnSpc>
              <a:buFont typeface="Wingdings" panose="05000000000000000000" pitchFamily="2" charset="2"/>
              <a:buChar char="§"/>
            </a:pPr>
            <a:r>
              <a:rPr lang="en-US" sz="2000" b="1" dirty="0"/>
              <a:t>Maintenance Plans</a:t>
            </a:r>
            <a:endParaRPr lang="en-US" sz="2200" b="1" dirty="0"/>
          </a:p>
        </p:txBody>
      </p:sp>
    </p:spTree>
    <p:extLst>
      <p:ext uri="{BB962C8B-B14F-4D97-AF65-F5344CB8AC3E}">
        <p14:creationId xmlns:p14="http://schemas.microsoft.com/office/powerpoint/2010/main" val="2674859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ED19F-6CB4-E3EB-AE0F-7F04A7DCA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7CADE-F162-B490-F709-EB6012CD6691}"/>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5A9F99DE-5B3F-9158-5E61-364DDB107C87}"/>
              </a:ext>
            </a:extLst>
          </p:cNvPr>
          <p:cNvSpPr>
            <a:spLocks noGrp="1"/>
          </p:cNvSpPr>
          <p:nvPr>
            <p:ph idx="1"/>
          </p:nvPr>
        </p:nvSpPr>
        <p:spPr>
          <a:xfrm>
            <a:off x="646111" y="1124380"/>
            <a:ext cx="10538724" cy="5567968"/>
          </a:xfrm>
        </p:spPr>
        <p:txBody>
          <a:bodyPr>
            <a:normAutofit/>
          </a:bodyPr>
          <a:lstStyle/>
          <a:p>
            <a:pPr algn="just">
              <a:lnSpc>
                <a:spcPct val="150000"/>
              </a:lnSpc>
            </a:pPr>
            <a:r>
              <a:rPr lang="en-US" sz="2000" b="1" dirty="0"/>
              <a:t>User Documentation</a:t>
            </a:r>
            <a:r>
              <a:rPr lang="en-US" sz="2000" dirty="0"/>
              <a:t>: Guides and manuals are created for users to help them understand how to operate the system. This may include quick reference guides, detailed manuals, FAQs, and online help.</a:t>
            </a:r>
          </a:p>
          <a:p>
            <a:pPr algn="just">
              <a:lnSpc>
                <a:spcPct val="150000"/>
              </a:lnSpc>
            </a:pPr>
            <a:r>
              <a:rPr lang="en-US" sz="2000" b="1" dirty="0"/>
              <a:t>System Documentation</a:t>
            </a:r>
            <a:r>
              <a:rPr lang="en-US" sz="2000" dirty="0"/>
              <a:t>: Technical documentation is created for developers and administrators, detailing the system architecture, codebase, data structures, and any configurations. This documentation is invaluable for troubleshooting, future maintenance, and updates.</a:t>
            </a:r>
            <a:endParaRPr lang="en-US" dirty="0"/>
          </a:p>
          <a:p>
            <a:pPr algn="just">
              <a:lnSpc>
                <a:spcPct val="150000"/>
              </a:lnSpc>
            </a:pPr>
            <a:r>
              <a:rPr lang="en-US" sz="2000" b="1" dirty="0"/>
              <a:t>Maintenance Plans</a:t>
            </a:r>
            <a:r>
              <a:rPr lang="en-US" sz="2000" dirty="0"/>
              <a:t>: Documentation often includes plans for maintaining the system, detailing processes for regular updates, security checks, and backup procedures.</a:t>
            </a:r>
            <a:endParaRPr lang="en-US" sz="2200" b="1" dirty="0"/>
          </a:p>
        </p:txBody>
      </p:sp>
    </p:spTree>
    <p:extLst>
      <p:ext uri="{BB962C8B-B14F-4D97-AF65-F5344CB8AC3E}">
        <p14:creationId xmlns:p14="http://schemas.microsoft.com/office/powerpoint/2010/main" val="146987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4DDA3-17A3-F736-8E12-CF041ACF6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CCFB2-48DB-6BD4-FB84-D12B47ACA79A}"/>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50B00ECA-6E5A-77B4-1CA1-35D4EA3FE3D5}"/>
              </a:ext>
            </a:extLst>
          </p:cNvPr>
          <p:cNvSpPr>
            <a:spLocks noGrp="1"/>
          </p:cNvSpPr>
          <p:nvPr>
            <p:ph idx="1"/>
          </p:nvPr>
        </p:nvSpPr>
        <p:spPr>
          <a:xfrm>
            <a:off x="646111" y="1429180"/>
            <a:ext cx="10538724" cy="5289672"/>
          </a:xfrm>
        </p:spPr>
        <p:txBody>
          <a:bodyPr>
            <a:normAutofit/>
          </a:bodyPr>
          <a:lstStyle/>
          <a:p>
            <a:pPr algn="just">
              <a:lnSpc>
                <a:spcPct val="150000"/>
              </a:lnSpc>
            </a:pPr>
            <a:r>
              <a:rPr lang="en-US" sz="2400" b="1" dirty="0"/>
              <a:t>Evaluation</a:t>
            </a:r>
          </a:p>
          <a:p>
            <a:pPr marL="0" indent="0" algn="just">
              <a:lnSpc>
                <a:spcPct val="150000"/>
              </a:lnSpc>
              <a:buNone/>
            </a:pPr>
            <a:r>
              <a:rPr lang="en-US" sz="2400" b="1" dirty="0"/>
              <a:t>           </a:t>
            </a:r>
            <a:r>
              <a:rPr lang="en-US" sz="2000" dirty="0"/>
              <a:t>The evaluation stage assesses the effectiveness and success of the system once it has been in use for some time.</a:t>
            </a:r>
            <a:endParaRPr lang="en-US" sz="2400" b="1" dirty="0"/>
          </a:p>
          <a:p>
            <a:pPr algn="just">
              <a:lnSpc>
                <a:spcPct val="150000"/>
              </a:lnSpc>
              <a:buFont typeface="Wingdings" panose="05000000000000000000" pitchFamily="2" charset="2"/>
              <a:buChar char="§"/>
            </a:pPr>
            <a:r>
              <a:rPr lang="en-US" sz="2200" b="1" dirty="0"/>
              <a:t>Performance Review</a:t>
            </a:r>
          </a:p>
          <a:p>
            <a:pPr algn="just">
              <a:lnSpc>
                <a:spcPct val="150000"/>
              </a:lnSpc>
              <a:buFont typeface="Wingdings" panose="05000000000000000000" pitchFamily="2" charset="2"/>
              <a:buChar char="§"/>
            </a:pPr>
            <a:r>
              <a:rPr lang="en-US" sz="2200" b="1" dirty="0"/>
              <a:t>User Feedback</a:t>
            </a:r>
          </a:p>
          <a:p>
            <a:pPr algn="just">
              <a:lnSpc>
                <a:spcPct val="150000"/>
              </a:lnSpc>
              <a:buFont typeface="Wingdings" panose="05000000000000000000" pitchFamily="2" charset="2"/>
              <a:buChar char="§"/>
            </a:pPr>
            <a:r>
              <a:rPr lang="en-US" sz="2200" b="1" dirty="0"/>
              <a:t>Cost-Benefit Analysis</a:t>
            </a:r>
          </a:p>
          <a:p>
            <a:pPr algn="just">
              <a:lnSpc>
                <a:spcPct val="150000"/>
              </a:lnSpc>
              <a:buFont typeface="Wingdings" panose="05000000000000000000" pitchFamily="2" charset="2"/>
              <a:buChar char="§"/>
            </a:pPr>
            <a:r>
              <a:rPr lang="en-US" sz="2200" b="1" dirty="0"/>
              <a:t>Future Recommendations</a:t>
            </a:r>
          </a:p>
        </p:txBody>
      </p:sp>
    </p:spTree>
    <p:extLst>
      <p:ext uri="{BB962C8B-B14F-4D97-AF65-F5344CB8AC3E}">
        <p14:creationId xmlns:p14="http://schemas.microsoft.com/office/powerpoint/2010/main" val="2601057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3AF4F-9676-DC77-6D12-8611FDE1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0B34E-BA17-3D3B-13E3-AADBCB0A3AD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9CB2B690-8DFE-1E12-5CB4-D44EDDFC2BF2}"/>
              </a:ext>
            </a:extLst>
          </p:cNvPr>
          <p:cNvSpPr>
            <a:spLocks noGrp="1"/>
          </p:cNvSpPr>
          <p:nvPr>
            <p:ph idx="1"/>
          </p:nvPr>
        </p:nvSpPr>
        <p:spPr>
          <a:xfrm>
            <a:off x="646111" y="1402674"/>
            <a:ext cx="10201059" cy="4256004"/>
          </a:xfrm>
        </p:spPr>
        <p:txBody>
          <a:bodyPr>
            <a:normAutofit/>
          </a:bodyPr>
          <a:lstStyle/>
          <a:p>
            <a:pPr marL="0" indent="0" algn="just">
              <a:lnSpc>
                <a:spcPct val="150000"/>
              </a:lnSpc>
              <a:buNone/>
            </a:pPr>
            <a:r>
              <a:rPr lang="en-US" sz="2200" dirty="0"/>
              <a:t>The </a:t>
            </a:r>
            <a:r>
              <a:rPr lang="en-US" sz="2200" b="1" dirty="0"/>
              <a:t>Systems Life Cycle</a:t>
            </a:r>
            <a:r>
              <a:rPr lang="en-US" sz="2200" dirty="0"/>
              <a:t> (also known as the System Development Life Cycle or SDLC) is a structured approach used to develop, implement, and manage information systems or software systems. This cycle provides a methodical way to plan, design, implement, test, deploy, and maintain a system, ensuring it meets requirements, works efficiently, and is sustainable over time.</a:t>
            </a:r>
            <a:endParaRPr lang="en-US" sz="2200" b="1" dirty="0"/>
          </a:p>
        </p:txBody>
      </p:sp>
    </p:spTree>
    <p:extLst>
      <p:ext uri="{BB962C8B-B14F-4D97-AF65-F5344CB8AC3E}">
        <p14:creationId xmlns:p14="http://schemas.microsoft.com/office/powerpoint/2010/main" val="192100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9DE5D-C8D5-D8B3-594D-3BE06D97B7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3C991-4321-7B4F-95AF-C6D8DE0E0257}"/>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1F671949-A131-CE77-C4FD-A289C9FEEB47}"/>
              </a:ext>
            </a:extLst>
          </p:cNvPr>
          <p:cNvSpPr>
            <a:spLocks noGrp="1"/>
          </p:cNvSpPr>
          <p:nvPr>
            <p:ph idx="1"/>
          </p:nvPr>
        </p:nvSpPr>
        <p:spPr>
          <a:xfrm>
            <a:off x="646111" y="1058123"/>
            <a:ext cx="10538724" cy="5607720"/>
          </a:xfrm>
        </p:spPr>
        <p:txBody>
          <a:bodyPr>
            <a:normAutofit/>
          </a:bodyPr>
          <a:lstStyle/>
          <a:p>
            <a:pPr algn="just">
              <a:lnSpc>
                <a:spcPct val="150000"/>
              </a:lnSpc>
            </a:pPr>
            <a:r>
              <a:rPr lang="en-US" sz="2000" b="1" dirty="0"/>
              <a:t>Performance Review</a:t>
            </a:r>
            <a:r>
              <a:rPr lang="en-US" sz="2000" dirty="0"/>
              <a:t>: Evaluates if the system meets the initial objectives and requirements, analyzing aspects such as speed, reliability, and accuracy.</a:t>
            </a:r>
          </a:p>
          <a:p>
            <a:pPr algn="just">
              <a:lnSpc>
                <a:spcPct val="150000"/>
              </a:lnSpc>
            </a:pPr>
            <a:r>
              <a:rPr lang="en-US" sz="2000" b="1" dirty="0"/>
              <a:t>User Feedback</a:t>
            </a:r>
            <a:r>
              <a:rPr lang="en-US" sz="2000" dirty="0"/>
              <a:t>: Gathers feedback from users to understand their satisfaction level and any issues they’ve encountered. Feedback helps identify potential improvements.</a:t>
            </a:r>
            <a:endParaRPr lang="en-US" dirty="0"/>
          </a:p>
          <a:p>
            <a:pPr algn="just">
              <a:lnSpc>
                <a:spcPct val="150000"/>
              </a:lnSpc>
            </a:pPr>
            <a:r>
              <a:rPr lang="en-US" sz="2000" b="1" dirty="0"/>
              <a:t>Cost-Benefit Analysis</a:t>
            </a:r>
            <a:r>
              <a:rPr lang="en-US" sz="2000" dirty="0"/>
              <a:t>: Compares the costs of development, implementation, and maintenance against the benefits achieved. This analysis helps determine the system’s return on investment (ROI).</a:t>
            </a:r>
          </a:p>
          <a:p>
            <a:pPr algn="just">
              <a:lnSpc>
                <a:spcPct val="150000"/>
              </a:lnSpc>
            </a:pPr>
            <a:r>
              <a:rPr lang="en-US" sz="2000" b="1" dirty="0"/>
              <a:t>Future Recommendations</a:t>
            </a:r>
            <a:r>
              <a:rPr lang="en-US" sz="2000" dirty="0"/>
              <a:t>: Based on feedback and performance reviews, the evaluation phase may lead to recommendations for improvements, additional features, or the system’s next version.</a:t>
            </a:r>
            <a:endParaRPr lang="en-US" sz="2200" b="1" dirty="0"/>
          </a:p>
        </p:txBody>
      </p:sp>
    </p:spTree>
    <p:extLst>
      <p:ext uri="{BB962C8B-B14F-4D97-AF65-F5344CB8AC3E}">
        <p14:creationId xmlns:p14="http://schemas.microsoft.com/office/powerpoint/2010/main" val="4121382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335D5-4712-7DD9-0279-2DF6387F0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4F3EB-745C-A240-D213-B785C51E41D8}"/>
              </a:ext>
            </a:extLst>
          </p:cNvPr>
          <p:cNvSpPr>
            <a:spLocks noGrp="1"/>
          </p:cNvSpPr>
          <p:nvPr>
            <p:ph type="title"/>
          </p:nvPr>
        </p:nvSpPr>
        <p:spPr>
          <a:xfrm>
            <a:off x="646111" y="214182"/>
            <a:ext cx="9404723" cy="840078"/>
          </a:xfrm>
        </p:spPr>
        <p:txBody>
          <a:bodyPr/>
          <a:lstStyle/>
          <a:p>
            <a:r>
              <a:rPr lang="en-US" sz="3200" b="1" dirty="0"/>
              <a:t>Summary Table</a:t>
            </a:r>
            <a:endParaRPr lang="en-PK" sz="333300" b="1" dirty="0"/>
          </a:p>
        </p:txBody>
      </p:sp>
      <p:pic>
        <p:nvPicPr>
          <p:cNvPr id="5" name="Content Placeholder 4">
            <a:extLst>
              <a:ext uri="{FF2B5EF4-FFF2-40B4-BE49-F238E27FC236}">
                <a16:creationId xmlns:a16="http://schemas.microsoft.com/office/drawing/2014/main" id="{F251DE43-B8F4-C36D-2A93-A5329D9362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76" y="828972"/>
            <a:ext cx="10498968" cy="5814845"/>
          </a:xfrm>
        </p:spPr>
      </p:pic>
    </p:spTree>
    <p:extLst>
      <p:ext uri="{BB962C8B-B14F-4D97-AF65-F5344CB8AC3E}">
        <p14:creationId xmlns:p14="http://schemas.microsoft.com/office/powerpoint/2010/main" val="123086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F40BC-3E8A-4E06-A724-FDA93AE06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309FCA-BE3E-3074-F561-D76BCD514FC7}"/>
              </a:ext>
            </a:extLst>
          </p:cNvPr>
          <p:cNvSpPr>
            <a:spLocks noGrp="1"/>
          </p:cNvSpPr>
          <p:nvPr>
            <p:ph type="title"/>
          </p:nvPr>
        </p:nvSpPr>
        <p:spPr/>
        <p:txBody>
          <a:bodyPr/>
          <a:lstStyle/>
          <a:p>
            <a:r>
              <a:rPr lang="en-US" sz="3200" b="1" dirty="0"/>
              <a:t>Systems Life Cycle</a:t>
            </a:r>
            <a:endParaRPr lang="en-PK" sz="333300" b="1" dirty="0"/>
          </a:p>
        </p:txBody>
      </p:sp>
      <p:pic>
        <p:nvPicPr>
          <p:cNvPr id="5" name="Content Placeholder 4">
            <a:extLst>
              <a:ext uri="{FF2B5EF4-FFF2-40B4-BE49-F238E27FC236}">
                <a16:creationId xmlns:a16="http://schemas.microsoft.com/office/drawing/2014/main" id="{56DFE41D-71AF-1278-18DC-819EB7DC7E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9773" y="1441795"/>
            <a:ext cx="10452453" cy="4773474"/>
          </a:xfrm>
        </p:spPr>
      </p:pic>
    </p:spTree>
    <p:extLst>
      <p:ext uri="{BB962C8B-B14F-4D97-AF65-F5344CB8AC3E}">
        <p14:creationId xmlns:p14="http://schemas.microsoft.com/office/powerpoint/2010/main" val="338837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5B62F-050F-41C7-F87F-D20E1E42D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0451D-4911-C8E0-2B8F-CE4F93F28B51}"/>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EFF14B94-1AFF-05AE-6D08-3AD1CD3713F1}"/>
              </a:ext>
            </a:extLst>
          </p:cNvPr>
          <p:cNvSpPr>
            <a:spLocks noGrp="1"/>
          </p:cNvSpPr>
          <p:nvPr>
            <p:ph idx="1"/>
          </p:nvPr>
        </p:nvSpPr>
        <p:spPr>
          <a:xfrm>
            <a:off x="646111" y="1124379"/>
            <a:ext cx="10485715" cy="5280903"/>
          </a:xfrm>
        </p:spPr>
        <p:txBody>
          <a:bodyPr>
            <a:normAutofit/>
          </a:bodyPr>
          <a:lstStyle/>
          <a:p>
            <a:pPr>
              <a:lnSpc>
                <a:spcPct val="150000"/>
              </a:lnSpc>
            </a:pPr>
            <a:r>
              <a:rPr lang="en-US" sz="2400" b="1" dirty="0"/>
              <a:t>Analysis</a:t>
            </a:r>
          </a:p>
          <a:p>
            <a:pPr marL="0" indent="0" algn="just">
              <a:lnSpc>
                <a:spcPct val="150000"/>
              </a:lnSpc>
              <a:buNone/>
            </a:pPr>
            <a:r>
              <a:rPr lang="en-US" sz="2000" dirty="0"/>
              <a:t>The analysis stage is where everything begins. The goal is to understand what the new system needs to accomplish, how it will solve existing problems, and what requirements it must meet.</a:t>
            </a:r>
          </a:p>
          <a:p>
            <a:pPr>
              <a:lnSpc>
                <a:spcPct val="150000"/>
              </a:lnSpc>
              <a:buFont typeface="Wingdings" panose="05000000000000000000" pitchFamily="2" charset="2"/>
              <a:buChar char="§"/>
            </a:pPr>
            <a:r>
              <a:rPr lang="en-US" sz="2000" b="1" dirty="0"/>
              <a:t>Identifying the Problem</a:t>
            </a:r>
            <a:endParaRPr lang="en-US" b="1" dirty="0"/>
          </a:p>
          <a:p>
            <a:pPr>
              <a:lnSpc>
                <a:spcPct val="150000"/>
              </a:lnSpc>
              <a:buFont typeface="Wingdings" panose="05000000000000000000" pitchFamily="2" charset="2"/>
              <a:buChar char="§"/>
            </a:pPr>
            <a:r>
              <a:rPr lang="en-US" sz="2000" b="1" dirty="0"/>
              <a:t>Gathering Requirements</a:t>
            </a:r>
          </a:p>
          <a:p>
            <a:pPr>
              <a:lnSpc>
                <a:spcPct val="150000"/>
              </a:lnSpc>
              <a:buFont typeface="Wingdings" panose="05000000000000000000" pitchFamily="2" charset="2"/>
              <a:buChar char="§"/>
            </a:pPr>
            <a:r>
              <a:rPr lang="en-US" sz="2000" b="1" dirty="0"/>
              <a:t>Feasibility Study</a:t>
            </a:r>
            <a:endParaRPr lang="en-US" b="1" dirty="0"/>
          </a:p>
          <a:p>
            <a:pPr>
              <a:lnSpc>
                <a:spcPct val="150000"/>
              </a:lnSpc>
              <a:buFont typeface="Wingdings" panose="05000000000000000000" pitchFamily="2" charset="2"/>
              <a:buChar char="§"/>
            </a:pPr>
            <a:r>
              <a:rPr lang="en-US" sz="2000" b="1" dirty="0"/>
              <a:t>Requirements Specification</a:t>
            </a:r>
            <a:endParaRPr lang="en-US" sz="2400" b="1" dirty="0"/>
          </a:p>
        </p:txBody>
      </p:sp>
    </p:spTree>
    <p:extLst>
      <p:ext uri="{BB962C8B-B14F-4D97-AF65-F5344CB8AC3E}">
        <p14:creationId xmlns:p14="http://schemas.microsoft.com/office/powerpoint/2010/main" val="3646904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BA577-C594-6D08-C150-62BD93960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71313-413C-339E-AEBC-A3DA387053A2}"/>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6766E4CA-4DEE-BEBC-FC89-BDBB909DE670}"/>
              </a:ext>
            </a:extLst>
          </p:cNvPr>
          <p:cNvSpPr>
            <a:spLocks noGrp="1"/>
          </p:cNvSpPr>
          <p:nvPr>
            <p:ph idx="1"/>
          </p:nvPr>
        </p:nvSpPr>
        <p:spPr>
          <a:xfrm>
            <a:off x="646111" y="1097875"/>
            <a:ext cx="10538724" cy="5514959"/>
          </a:xfrm>
        </p:spPr>
        <p:txBody>
          <a:bodyPr>
            <a:normAutofit/>
          </a:bodyPr>
          <a:lstStyle/>
          <a:p>
            <a:pPr>
              <a:lnSpc>
                <a:spcPct val="150000"/>
              </a:lnSpc>
            </a:pPr>
            <a:r>
              <a:rPr lang="en-US" b="1" dirty="0"/>
              <a:t>Identifying the Problem</a:t>
            </a:r>
            <a:r>
              <a:rPr lang="en-US" dirty="0"/>
              <a:t>: The first step is to pinpoint the issue that the new system is meant to address. This could involve inefficiencies in current processes, unmet user needs, or the need for new capabilities.</a:t>
            </a:r>
          </a:p>
          <a:p>
            <a:pPr algn="just">
              <a:lnSpc>
                <a:spcPct val="150000"/>
              </a:lnSpc>
            </a:pPr>
            <a:r>
              <a:rPr lang="en-US" sz="2000" b="1" dirty="0"/>
              <a:t>Gathering Requirements</a:t>
            </a:r>
            <a:r>
              <a:rPr lang="en-US" sz="2000" dirty="0"/>
              <a:t>: Analysts gather detailed requirements from users and stakeholders. This can involve interviews, surveys, and reviewing any existing documentation to understand what users expect and what functions the system must perform.</a:t>
            </a:r>
          </a:p>
          <a:p>
            <a:pPr>
              <a:lnSpc>
                <a:spcPct val="150000"/>
              </a:lnSpc>
            </a:pPr>
            <a:r>
              <a:rPr lang="en-US" sz="2000" b="1" dirty="0"/>
              <a:t>Feasibility Study</a:t>
            </a:r>
            <a:r>
              <a:rPr lang="en-US" sz="2000" dirty="0"/>
              <a:t>: A feasibility study is conducted to determine if the project is viable. It evaluates technical feasibility (if the technology is available), economic feasibility (if the project fits the budget), and operational feasibility (if the solution will effectively solve the problem).</a:t>
            </a:r>
            <a:endParaRPr lang="en-US" sz="2400" b="1" dirty="0"/>
          </a:p>
        </p:txBody>
      </p:sp>
    </p:spTree>
    <p:extLst>
      <p:ext uri="{BB962C8B-B14F-4D97-AF65-F5344CB8AC3E}">
        <p14:creationId xmlns:p14="http://schemas.microsoft.com/office/powerpoint/2010/main" val="3174083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FE3E3-9C2A-6349-0731-3886607E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F86F2-300C-EBED-6043-313DCBB14DBB}"/>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921FEA1D-923C-686D-4C4E-FFAE67630E72}"/>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Requirements Specification</a:t>
            </a:r>
            <a:r>
              <a:rPr lang="en-US" sz="2000" dirty="0"/>
              <a:t>: After gathering requirements, analysts create a detailed requirements specification document. This serves as a blueprint, ensuring all stakeholders are aligned and that the system will meet user expectations.</a:t>
            </a:r>
            <a:endParaRPr lang="en-US" sz="2400" b="1" dirty="0"/>
          </a:p>
        </p:txBody>
      </p:sp>
    </p:spTree>
    <p:extLst>
      <p:ext uri="{BB962C8B-B14F-4D97-AF65-F5344CB8AC3E}">
        <p14:creationId xmlns:p14="http://schemas.microsoft.com/office/powerpoint/2010/main" val="2833096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B400F-F58E-CB5C-D4C9-8C38545E4F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73AD1-0FB8-54CD-DE8D-BBCACA0D84C8}"/>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26D1BEDE-E3CC-16CD-94B1-B0CF687C3421}"/>
              </a:ext>
            </a:extLst>
          </p:cNvPr>
          <p:cNvSpPr>
            <a:spLocks noGrp="1"/>
          </p:cNvSpPr>
          <p:nvPr>
            <p:ph idx="1"/>
          </p:nvPr>
        </p:nvSpPr>
        <p:spPr>
          <a:xfrm>
            <a:off x="646111" y="1243650"/>
            <a:ext cx="10538724" cy="5448698"/>
          </a:xfrm>
        </p:spPr>
        <p:txBody>
          <a:bodyPr>
            <a:normAutofit/>
          </a:bodyPr>
          <a:lstStyle/>
          <a:p>
            <a:pPr algn="just">
              <a:lnSpc>
                <a:spcPct val="150000"/>
              </a:lnSpc>
            </a:pPr>
            <a:r>
              <a:rPr lang="en-US" sz="2400" b="1" dirty="0"/>
              <a:t>Design</a:t>
            </a:r>
          </a:p>
          <a:p>
            <a:pPr marL="0" indent="0" algn="just">
              <a:lnSpc>
                <a:spcPct val="150000"/>
              </a:lnSpc>
              <a:buNone/>
            </a:pPr>
            <a:r>
              <a:rPr lang="en-US" sz="2200" dirty="0"/>
              <a:t>The design stage is where the detailed framework and architecture of the system are planned out, based on the requirements identified in the analysis phase.</a:t>
            </a:r>
          </a:p>
          <a:p>
            <a:pPr algn="just">
              <a:lnSpc>
                <a:spcPct val="150000"/>
              </a:lnSpc>
              <a:buFont typeface="Wingdings" panose="05000000000000000000" pitchFamily="2" charset="2"/>
              <a:buChar char="§"/>
            </a:pPr>
            <a:r>
              <a:rPr lang="en-US" sz="2000" b="1" dirty="0"/>
              <a:t>System Architecture Design</a:t>
            </a:r>
            <a:endParaRPr lang="en-US" sz="2200" b="1" dirty="0"/>
          </a:p>
          <a:p>
            <a:pPr algn="just">
              <a:lnSpc>
                <a:spcPct val="150000"/>
              </a:lnSpc>
              <a:buFont typeface="Wingdings" panose="05000000000000000000" pitchFamily="2" charset="2"/>
              <a:buChar char="§"/>
            </a:pPr>
            <a:r>
              <a:rPr lang="en-US" sz="2000" b="1" dirty="0"/>
              <a:t>Database Design</a:t>
            </a:r>
            <a:endParaRPr lang="en-US" sz="2200" b="1" dirty="0"/>
          </a:p>
          <a:p>
            <a:pPr algn="just">
              <a:lnSpc>
                <a:spcPct val="150000"/>
              </a:lnSpc>
              <a:buFont typeface="Wingdings" panose="05000000000000000000" pitchFamily="2" charset="2"/>
              <a:buChar char="§"/>
            </a:pPr>
            <a:r>
              <a:rPr lang="en-US" sz="2000" b="1" dirty="0"/>
              <a:t>User Interface Design</a:t>
            </a:r>
            <a:endParaRPr lang="en-US" sz="2200" b="1" dirty="0"/>
          </a:p>
          <a:p>
            <a:pPr algn="just">
              <a:lnSpc>
                <a:spcPct val="150000"/>
              </a:lnSpc>
              <a:buFont typeface="Wingdings" panose="05000000000000000000" pitchFamily="2" charset="2"/>
              <a:buChar char="§"/>
            </a:pPr>
            <a:r>
              <a:rPr lang="en-US" sz="2000" b="1" dirty="0"/>
              <a:t>Process Design</a:t>
            </a:r>
            <a:endParaRPr lang="en-US" sz="2200" b="1" dirty="0"/>
          </a:p>
          <a:p>
            <a:pPr algn="just">
              <a:lnSpc>
                <a:spcPct val="150000"/>
              </a:lnSpc>
              <a:buFont typeface="Wingdings" panose="05000000000000000000" pitchFamily="2" charset="2"/>
              <a:buChar char="§"/>
            </a:pPr>
            <a:r>
              <a:rPr lang="en-US" sz="2000" b="1" dirty="0"/>
              <a:t>Security and Backup Plan</a:t>
            </a:r>
            <a:endParaRPr lang="en-US" sz="2200" b="1" dirty="0"/>
          </a:p>
        </p:txBody>
      </p:sp>
    </p:spTree>
    <p:extLst>
      <p:ext uri="{BB962C8B-B14F-4D97-AF65-F5344CB8AC3E}">
        <p14:creationId xmlns:p14="http://schemas.microsoft.com/office/powerpoint/2010/main" val="2948203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A2511-E4D3-8AE0-EEBA-4FC6CFBE1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BBCD3-5280-7B1C-BCA3-AC537C9B69C3}"/>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0592041-BF65-AB07-884E-489A667AD6FB}"/>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System Architecture Design</a:t>
            </a:r>
            <a:r>
              <a:rPr lang="en-US" sz="2000" dirty="0"/>
              <a:t>: This involves designing the overall structure, such as which hardware, software, and network components are needed.</a:t>
            </a:r>
            <a:endParaRPr lang="en-US" b="1" dirty="0"/>
          </a:p>
          <a:p>
            <a:pPr algn="just">
              <a:lnSpc>
                <a:spcPct val="150000"/>
              </a:lnSpc>
            </a:pPr>
            <a:r>
              <a:rPr lang="en-US" sz="2000" b="1" dirty="0"/>
              <a:t>Database Design</a:t>
            </a:r>
            <a:r>
              <a:rPr lang="en-US" sz="2000" dirty="0"/>
              <a:t>: If the system requires data storage, the design includes creating the structure of databases, including tables, fields, relationships, and data flow.</a:t>
            </a:r>
            <a:endParaRPr lang="en-US" sz="2000" b="1" dirty="0"/>
          </a:p>
          <a:p>
            <a:pPr algn="just">
              <a:lnSpc>
                <a:spcPct val="150000"/>
              </a:lnSpc>
            </a:pPr>
            <a:r>
              <a:rPr lang="en-US" sz="2000" b="1" dirty="0"/>
              <a:t>User Interface Design</a:t>
            </a:r>
            <a:r>
              <a:rPr lang="en-US" sz="2000" dirty="0"/>
              <a:t>: The system’s user interface (UI) is designed to ensure users will have an intuitive experience. This includes layout, menus, navigation, and accessibility considerations.</a:t>
            </a:r>
            <a:endParaRPr lang="en-US" b="1" dirty="0"/>
          </a:p>
          <a:p>
            <a:pPr marL="0" indent="0" algn="just">
              <a:lnSpc>
                <a:spcPct val="150000"/>
              </a:lnSpc>
              <a:buNone/>
            </a:pPr>
            <a:endParaRPr lang="en-US" sz="2200" b="1" dirty="0"/>
          </a:p>
        </p:txBody>
      </p:sp>
    </p:spTree>
    <p:extLst>
      <p:ext uri="{BB962C8B-B14F-4D97-AF65-F5344CB8AC3E}">
        <p14:creationId xmlns:p14="http://schemas.microsoft.com/office/powerpoint/2010/main" val="86586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9BC13-5303-F9DE-AC9B-1E53E5C06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AED4D-B95D-9385-32D7-2A5EE2E40A97}"/>
              </a:ext>
            </a:extLst>
          </p:cNvPr>
          <p:cNvSpPr>
            <a:spLocks noGrp="1"/>
          </p:cNvSpPr>
          <p:nvPr>
            <p:ph type="title"/>
          </p:nvPr>
        </p:nvSpPr>
        <p:spPr/>
        <p:txBody>
          <a:bodyPr/>
          <a:lstStyle/>
          <a:p>
            <a:r>
              <a:rPr lang="en-US" sz="3200" b="1" dirty="0"/>
              <a:t>Systems Life Cycle</a:t>
            </a:r>
            <a:endParaRPr lang="en-PK" sz="333300" b="1" dirty="0"/>
          </a:p>
        </p:txBody>
      </p:sp>
      <p:sp>
        <p:nvSpPr>
          <p:cNvPr id="3" name="Content Placeholder 2">
            <a:extLst>
              <a:ext uri="{FF2B5EF4-FFF2-40B4-BE49-F238E27FC236}">
                <a16:creationId xmlns:a16="http://schemas.microsoft.com/office/drawing/2014/main" id="{DDAE3727-E597-6CCB-691D-005EB21C8F7B}"/>
              </a:ext>
            </a:extLst>
          </p:cNvPr>
          <p:cNvSpPr>
            <a:spLocks noGrp="1"/>
          </p:cNvSpPr>
          <p:nvPr>
            <p:ph idx="1"/>
          </p:nvPr>
        </p:nvSpPr>
        <p:spPr>
          <a:xfrm>
            <a:off x="646111" y="1243650"/>
            <a:ext cx="10538724" cy="5448698"/>
          </a:xfrm>
        </p:spPr>
        <p:txBody>
          <a:bodyPr>
            <a:normAutofit/>
          </a:bodyPr>
          <a:lstStyle/>
          <a:p>
            <a:pPr algn="just">
              <a:lnSpc>
                <a:spcPct val="150000"/>
              </a:lnSpc>
            </a:pPr>
            <a:r>
              <a:rPr lang="en-US" sz="2000" b="1" dirty="0"/>
              <a:t>Process Design</a:t>
            </a:r>
            <a:r>
              <a:rPr lang="en-US" sz="2000" dirty="0"/>
              <a:t>: Involves detailing the workflows within the system—how information will flow and be processed from one stage to another.</a:t>
            </a:r>
            <a:endParaRPr lang="en-US" sz="2000" b="1" dirty="0"/>
          </a:p>
          <a:p>
            <a:pPr algn="just">
              <a:lnSpc>
                <a:spcPct val="150000"/>
              </a:lnSpc>
            </a:pPr>
            <a:r>
              <a:rPr lang="en-US" sz="2000" b="1" dirty="0"/>
              <a:t>Security and Backup Plan</a:t>
            </a:r>
            <a:r>
              <a:rPr lang="en-US" sz="2000" dirty="0"/>
              <a:t>: Includes planning for data security measures, access control, and backup solutions to protect system integrity.</a:t>
            </a:r>
            <a:endParaRPr lang="en-US" sz="2200" b="1" dirty="0"/>
          </a:p>
        </p:txBody>
      </p:sp>
    </p:spTree>
    <p:extLst>
      <p:ext uri="{BB962C8B-B14F-4D97-AF65-F5344CB8AC3E}">
        <p14:creationId xmlns:p14="http://schemas.microsoft.com/office/powerpoint/2010/main" val="3941445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3598</TotalTime>
  <Words>1235</Words>
  <Application>Microsoft Office PowerPoint</Application>
  <PresentationFormat>Widescreen</PresentationFormat>
  <Paragraphs>94</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Century Gothic</vt:lpstr>
      <vt:lpstr>Wingdings</vt:lpstr>
      <vt:lpstr>Wingdings 3</vt:lpstr>
      <vt:lpstr>Ion</vt:lpstr>
      <vt:lpstr>Let’s start with Allah Yaar</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Systems Life Cycle</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My PC</cp:lastModifiedBy>
  <cp:revision>138</cp:revision>
  <dcterms:created xsi:type="dcterms:W3CDTF">2024-04-28T13:38:42Z</dcterms:created>
  <dcterms:modified xsi:type="dcterms:W3CDTF">2025-04-21T03:37:02Z</dcterms:modified>
</cp:coreProperties>
</file>