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8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04/21/2025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42EF-A9FA-C5C9-B86F-FEA5F8004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1742C-C433-5BF8-DE6E-2BAFCEA1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A9EE-7A4E-46D5-C6B0-61B039C3D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2. Posters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visual medium often displayed in public places for high visibility.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Combines </a:t>
            </a:r>
            <a:r>
              <a:rPr lang="en-US" sz="2000" b="1" dirty="0"/>
              <a:t>design</a:t>
            </a:r>
            <a:r>
              <a:rPr lang="en-US" sz="2000" dirty="0"/>
              <a:t>, </a:t>
            </a:r>
            <a:r>
              <a:rPr lang="en-US" sz="2000" b="1" dirty="0"/>
              <a:t>colors</a:t>
            </a:r>
            <a:r>
              <a:rPr lang="en-US" sz="2000" dirty="0"/>
              <a:t>, and </a:t>
            </a:r>
            <a:r>
              <a:rPr lang="en-US" sz="2000" b="1" dirty="0"/>
              <a:t>minimal text</a:t>
            </a:r>
            <a:r>
              <a:rPr lang="en-US" sz="2000" dirty="0"/>
              <a:t> to convey key messages effectively.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Advantages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Instant attention grabber.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Effective for awareness campaigns.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 health poster encouraging vaccination with bold text and statistics.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08242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D331-90A4-431C-15B1-DDEC75D79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A1E60-ADAB-C297-3DBF-439AF20E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F1C42-1645-8D38-436C-D6B58BA92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3. Websites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versatile platform accessible 24/7, offering multimedia content.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Types of websites include </a:t>
            </a:r>
            <a:r>
              <a:rPr lang="en-US" sz="2000" b="1" dirty="0"/>
              <a:t>corporate websites</a:t>
            </a:r>
            <a:r>
              <a:rPr lang="en-US" sz="2000" dirty="0"/>
              <a:t>, </a:t>
            </a:r>
            <a:r>
              <a:rPr lang="en-US" sz="2000" b="1" dirty="0"/>
              <a:t>e-commerce platforms</a:t>
            </a:r>
            <a:r>
              <a:rPr lang="en-US" sz="2000" dirty="0"/>
              <a:t>, and </a:t>
            </a:r>
            <a:r>
              <a:rPr lang="en-US" sz="2000" b="1" dirty="0"/>
              <a:t>blogs</a:t>
            </a:r>
            <a:r>
              <a:rPr lang="en-US" sz="200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Advantages</a:t>
            </a:r>
            <a:r>
              <a:rPr lang="en-US" sz="20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Cost-effective for global reach.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Interactive tools (e.g., chatbots, contact forms).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An educational institution’s website hosting online application forms, course details, and student portals.</a:t>
            </a:r>
          </a:p>
        </p:txBody>
      </p:sp>
    </p:spTree>
    <p:extLst>
      <p:ext uri="{BB962C8B-B14F-4D97-AF65-F5344CB8AC3E}">
        <p14:creationId xmlns:p14="http://schemas.microsoft.com/office/powerpoint/2010/main" val="3002121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580FE-D3AC-324E-14BE-F1AB505F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ACEC-5E5A-0319-C99D-25301354D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AE9F9-A4D0-5015-E5F2-BC089B325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4. Multimedia Presentations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Integrates text, visuals, animations, and sounds to present information dynamically.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Created using tools like PowerPoint, Prezi, or Canva.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Enhances understanding of complex topics.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Keeps audiences engaged through visuals and interactivity.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business pitch presentation with animated graphs, explainer videos, and clear bullet points.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7613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346B2-3692-BD10-D50F-CDC8DBB4B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3667-CC93-FCB0-B04B-10506C02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84D31-B232-95EE-D164-DB651D266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5. Audio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Communication delivered via sound, either live or recorded.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Ideal for engaging listeners through storytelling, discussions, or music.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Accessible to visually impaired individuals.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convey emotion effectively through tone and modulation.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motivational podcast series inspiring listeners with real-life success stories.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006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E24A6-6218-8F6F-88AF-AF6E6DD9C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8962B-F0C4-0FB8-9AF3-F01CCAE19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E7F92-2269-8634-A309-AEA5AE57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6. Video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Combines visuals with sound for a comprehensive communication experience.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Videos can be </a:t>
            </a:r>
            <a:r>
              <a:rPr lang="en-US" b="1" dirty="0"/>
              <a:t>short-form</a:t>
            </a:r>
            <a:r>
              <a:rPr lang="en-US" dirty="0"/>
              <a:t> (e.g., TikTok videos) or </a:t>
            </a:r>
            <a:r>
              <a:rPr lang="en-US" b="1" dirty="0"/>
              <a:t>long-form</a:t>
            </a:r>
            <a:r>
              <a:rPr lang="en-US" dirty="0"/>
              <a:t> (e.g., documentaries).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Demonstrates processes visually (e.g., tutorials).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Appeals to both visual and auditory learners.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cooking video showing step-by-step instructions for a recipe.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9766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B500D-D138-5EBE-FCF8-43C75181E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7A1D-6503-976E-CB1D-1147F3EEC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215BF-18C5-3602-D212-A4B319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7. Media Streaming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Real-time or on-demand delivery of audio or video content over the internet.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Eliminates the need for downloading.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Enables global live events.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Streaming a live classroom lecture for distance learners via platforms like YouTube Live.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305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B01F1-1544-F222-1751-6B38ACDC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5B4F-8F45-3375-7CCB-F8B8818D1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8831-232C-92B9-F5BE-833D27156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8. </a:t>
            </a:r>
            <a:r>
              <a:rPr lang="en-US" b="1" dirty="0" err="1"/>
              <a:t>ePublications</a:t>
            </a:r>
            <a:endParaRPr lang="en-US" b="1" dirty="0"/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Digital formats of books, journals, and reports distributed online.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Often interactive with hyperlinks, embedded videos, and animations.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Environmentally friendly.</a:t>
            </a:r>
          </a:p>
          <a:p>
            <a:pPr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dirty="0"/>
              <a:t>Easily shareable and accessible globally.</a:t>
            </a:r>
          </a:p>
          <a:p>
            <a:pPr>
              <a:lnSpc>
                <a:spcPct val="16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An eBook on project management techniques with clickable examples.</a:t>
            </a:r>
          </a:p>
          <a:p>
            <a:pPr marL="0" indent="0">
              <a:lnSpc>
                <a:spcPct val="16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8144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85F28-D5E0-A50A-8DAC-2CF8F798A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EE44E-5A4B-85B2-C118-513BFF1D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Mobile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A14B-02D9-4874-F5FF-18A49616B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Mobile communication is the exchange of voice, text, or data using portable devices via wireless technology.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Core Concepts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Wireless Transmission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Uses cellular networks, satellites, or radio waves to enable communication.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Technologies include GSM, LTE, and 5G.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smartphone connecting to a Wi-Fi network for video conferencing.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4550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94439-68A1-EA12-90C8-FA767EF18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4C33-CF3E-D244-0CD6-DA6C7078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Mobile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9ABDC-1E94-8395-2BC1-49044A943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Mobility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Communication independent of location, enabling users to stay connected anywhere.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Making a call while traveling in a car using a cellular network.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073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063DC-D2A8-D4E3-F9FB-53E8297A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C000-CD8D-D1E3-D408-D93ABC7DC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Mobile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635F-D7EE-3B18-2E2D-895934422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Device Diversity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Mobile communication supports a variety of devices like smartphones, tablets, and wearables.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fitness tracker syncing with a smartphone to display health data.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8415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5B62F-050F-41C7-F87F-D20E1E42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451D-4911-C8E0-2B8F-CE4F93F2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4B94-1AFF-05AE-6D08-3AD1CD37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280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Communication is the backbone of human interaction, enabling understanding, relationships, and collaboration.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Key Aspects of Communication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1. Sender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originator of the communication process.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sender’s responsibility includes encoding the message effectively for the intended audience.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Importance</a:t>
            </a:r>
            <a:r>
              <a:rPr lang="en-US" sz="2000" dirty="0"/>
              <a:t>: A clear sender minimizes misunderstandings and ensures accuracy in message delivery.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46904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DE3C0-66EF-32F2-7607-CBF860465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A3B3-F03F-B7F6-5ECA-B610E1F7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Mobile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2F5FF-5FA2-0C43-82D9-E6E1763B4E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Types of Mobile Communication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1.  Voice Communication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Includes traditional calls and internet-based voice services like VoIP.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video call on WhatsApp integrating voice and visuals.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2.  Text Communication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Includes SMS, email, and instant messaging platforms.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Sending real-time updates through Slack for a project discussion.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55262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AEE55-1FD3-DA85-3892-CB7410D5C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BD49D-5174-526A-6E3E-0ADAC138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Mobile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065C-4900-E26F-F5A7-4AEC268A2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3.  </a:t>
            </a:r>
            <a:r>
              <a:rPr lang="en-US" b="1" dirty="0"/>
              <a:t>Data Communication: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Accessing online services, including browsing, cloud storage, and e-commerce.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Uploading files to Google Drive from a smartphone.</a:t>
            </a:r>
          </a:p>
          <a:p>
            <a:pPr>
              <a:lnSpc>
                <a:spcPct val="150000"/>
              </a:lnSpc>
            </a:pPr>
            <a:r>
              <a:rPr lang="en-US" dirty="0"/>
              <a:t>4. </a:t>
            </a:r>
            <a:r>
              <a:rPr lang="en-US" b="1" dirty="0"/>
              <a:t>Multimedia Communication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Integration of text, images, video, and sound for immersive experiences.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Watching a webinar on Zoom while engaging in polls and Q&amp;A.</a:t>
            </a:r>
          </a:p>
        </p:txBody>
      </p:sp>
    </p:spTree>
    <p:extLst>
      <p:ext uri="{BB962C8B-B14F-4D97-AF65-F5344CB8AC3E}">
        <p14:creationId xmlns:p14="http://schemas.microsoft.com/office/powerpoint/2010/main" val="25820517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65E8B-F399-047A-04AC-397E9EC83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032D-4115-8C3C-005F-59B770A45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Mobile 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9EB9B-D209-C2A3-600B-3B1A3D59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5.  IoT Communication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Internet of Things devices communicating seamlessly.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smart home system controlling lights and appliances remotely.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852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4873F-BEF8-7929-138A-436EF4670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90A6-B8F8-EE4F-CCBF-F6F0C565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4669-D705-74EB-C19F-982A04A66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280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 teacher explaining a topic must consider the students’ comprehension levels and use appropriate language.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30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BEF54-231E-F7C6-576C-AB1D11095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12C4D-64FA-1CE2-CEAD-CBCF935EE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A8986-501B-FE58-40F6-C243AB433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280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2.  Message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</a:t>
            </a:r>
            <a:r>
              <a:rPr lang="en-US" sz="2000" b="1" dirty="0"/>
              <a:t>core idea</a:t>
            </a:r>
            <a:r>
              <a:rPr lang="en-US" sz="2000" dirty="0"/>
              <a:t> or </a:t>
            </a:r>
            <a:r>
              <a:rPr lang="en-US" sz="2000" b="1" dirty="0"/>
              <a:t>content</a:t>
            </a:r>
            <a:r>
              <a:rPr lang="en-US" sz="2000" dirty="0"/>
              <a:t> being communicated. Messages can be tangible (e.g., reports) or intangible (e.g., emotions).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Effective messages are concise, clear, and adapted to the context and audience.</a:t>
            </a:r>
            <a:endParaRPr lang="en-US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i="1" dirty="0"/>
              <a:t>Importance</a:t>
            </a:r>
            <a:r>
              <a:rPr lang="en-US" sz="2000" dirty="0"/>
              <a:t>: Ambiguity in a message can lead to incorrect interpretations.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 project manager sending an email about a deadline must include clear instructions and timelines.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3580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C5306-B9D1-05C1-0618-27C78C15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F326-7DF7-014D-C83E-4C8F845B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A5E3-FDF5-9465-8978-64CB95440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2809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3.  Medium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channel used to convey the message, chosen based on urgency, complexity, and audience.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Mediums can range from </a:t>
            </a:r>
            <a:r>
              <a:rPr lang="en-US" sz="2000" b="1" dirty="0"/>
              <a:t>face-to-face conversation</a:t>
            </a:r>
            <a:r>
              <a:rPr lang="en-US" sz="2000" dirty="0"/>
              <a:t> to </a:t>
            </a:r>
            <a:r>
              <a:rPr lang="en-US" sz="2000" b="1" dirty="0"/>
              <a:t>digital communication tools</a:t>
            </a:r>
            <a:r>
              <a:rPr lang="en-US" sz="2000" dirty="0"/>
              <a:t>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Types of Mediums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Formal</a:t>
            </a:r>
            <a:r>
              <a:rPr lang="en-US" sz="2000" dirty="0"/>
              <a:t>: Reports, presentations, and official letters.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Informal</a:t>
            </a:r>
            <a:r>
              <a:rPr lang="en-US" sz="2000" dirty="0"/>
              <a:t>: Social media posts, chats.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53284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C1333-9AAE-A8CB-1593-4DBECA1BE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290D-6427-6212-2EBC-5653C21DA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92569-316D-8461-E991-32F84D95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Using email for a detailed discussion versus WhatsApp for a quick query.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4. Receiver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individual or group for whom the message is intended.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receiver </a:t>
            </a:r>
            <a:r>
              <a:rPr lang="en-US" sz="2000" b="1" dirty="0"/>
              <a:t>decodes</a:t>
            </a:r>
            <a:r>
              <a:rPr lang="en-US" sz="2000" dirty="0"/>
              <a:t> the message based on their understanding, cultural context, and prior knowledge.</a:t>
            </a: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a customer service setting, the receiver could be a client interpreting the support agent’s instructions to resolve an issue.</a:t>
            </a:r>
            <a:endParaRPr 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27741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51E1C-EDFD-9B4A-4CF5-F2FFAE87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ECC7-CB16-9C8E-9678-4A57BEFC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64832-9A00-5AB1-F568-CDBB73A88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5. Feedback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Indicates how well the receiver understood the message.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Feedback can be verbal (e.g., responses in a conversation) or non-verbal (e.g., nodding).</a:t>
            </a: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After presenting an idea in a meeting, the team’s questions and comments represent their feedback.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3228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E7E9F-BBFB-8306-F9A1-D64547F44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7DE4-C8E0-1069-B109-C32A0E97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93495-8313-FD7B-3B0A-A719F42B0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6.  Noise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Any interference that distorts or disrupts the communication process.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Noise can be </a:t>
            </a:r>
            <a:r>
              <a:rPr lang="en-US" sz="2000" b="1" dirty="0"/>
              <a:t>physical</a:t>
            </a:r>
            <a:r>
              <a:rPr lang="en-US" sz="2000" dirty="0"/>
              <a:t> (background sounds), </a:t>
            </a:r>
            <a:r>
              <a:rPr lang="en-US" sz="2000" b="1" dirty="0"/>
              <a:t>semantic</a:t>
            </a:r>
            <a:r>
              <a:rPr lang="en-US" sz="2000" dirty="0"/>
              <a:t> (language barriers), or </a:t>
            </a:r>
            <a:r>
              <a:rPr lang="en-US" sz="2000" b="1" dirty="0"/>
              <a:t>psychological</a:t>
            </a:r>
            <a:r>
              <a:rPr lang="en-US" sz="2000" dirty="0"/>
              <a:t> (emotional states).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Example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poorly written email full of jargon creates semantic noise, confusing the recipient.</a:t>
            </a:r>
            <a:endParaRPr lang="en-US" sz="2000" b="1" dirty="0"/>
          </a:p>
          <a:p>
            <a:pPr marL="0" indent="0">
              <a:lnSpc>
                <a:spcPct val="150000"/>
              </a:lnSpc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0535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103A1-9E4A-DFCE-3BCB-0632850B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1245-BE3D-18BD-4F1A-063E4243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Communication Media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811F8-CED6-3EEB-B1D7-5B858EDE9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80"/>
            <a:ext cx="10485715" cy="53824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Communication media provide the means to deliver messages effectively.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1. Newsletters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structured way of sharing updates or information with a specific audience.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Delivered via print or email, newsletters are designed to engage and inform.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Advantages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Targeted delivery to specific groups.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Archives for reference.</a:t>
            </a:r>
            <a:endParaRPr lang="en-US" sz="2400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Example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A monthly corporate newsletter informing employees about company achievements and upcoming events.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74259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3814</TotalTime>
  <Words>1159</Words>
  <Application>Microsoft Office PowerPoint</Application>
  <PresentationFormat>Widescreen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Wingdings</vt:lpstr>
      <vt:lpstr>Wingdings 3</vt:lpstr>
      <vt:lpstr>Ion</vt:lpstr>
      <vt:lpstr>Let’s start with Allah Yaar</vt:lpstr>
      <vt:lpstr>Communication</vt:lpstr>
      <vt:lpstr>Communication</vt:lpstr>
      <vt:lpstr>Communication</vt:lpstr>
      <vt:lpstr>Communication</vt:lpstr>
      <vt:lpstr>Communication</vt:lpstr>
      <vt:lpstr>Communication</vt:lpstr>
      <vt:lpstr>Communication</vt:lpstr>
      <vt:lpstr>Communication Media</vt:lpstr>
      <vt:lpstr>Communication Media</vt:lpstr>
      <vt:lpstr>Communication Media</vt:lpstr>
      <vt:lpstr>Communication Media</vt:lpstr>
      <vt:lpstr>Communication Media</vt:lpstr>
      <vt:lpstr>Communication Media</vt:lpstr>
      <vt:lpstr>Communication Media</vt:lpstr>
      <vt:lpstr>Communication Media</vt:lpstr>
      <vt:lpstr>Mobile Communication</vt:lpstr>
      <vt:lpstr>Mobile Communication</vt:lpstr>
      <vt:lpstr>Mobile Communication</vt:lpstr>
      <vt:lpstr>Mobile Communication</vt:lpstr>
      <vt:lpstr>Mobile Communication</vt:lpstr>
      <vt:lpstr>Mobile Communication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My PC</cp:lastModifiedBy>
  <cp:revision>155</cp:revision>
  <dcterms:created xsi:type="dcterms:W3CDTF">2024-04-28T13:38:42Z</dcterms:created>
  <dcterms:modified xsi:type="dcterms:W3CDTF">2025-04-21T05:00:35Z</dcterms:modified>
</cp:coreProperties>
</file>