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7.xml"/><Relationship Id="rId22" Type="http://schemas.openxmlformats.org/officeDocument/2006/relationships/font" Target="fonts/SourceSansPro-boldItalic.fntdata"/><Relationship Id="rId10" Type="http://schemas.openxmlformats.org/officeDocument/2006/relationships/slide" Target="slides/slide6.xml"/><Relationship Id="rId21" Type="http://schemas.openxmlformats.org/officeDocument/2006/relationships/font" Target="fonts/SourceSans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SourceSansPr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CSE 305 Final Project: Travel305</a:t>
            </a:r>
            <a:endParaRPr/>
          </a:p>
        </p:txBody>
      </p:sp>
      <p:sp>
        <p:nvSpPr>
          <p:cNvPr id="59" name="Shape 5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Allan Lee and Nicholas Castro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Contribution</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Front End Development: Nicholas Castro</a:t>
            </a:r>
            <a:endParaRPr/>
          </a:p>
          <a:p>
            <a:pPr indent="0" lvl="0" marL="0">
              <a:spcBef>
                <a:spcPts val="1600"/>
              </a:spcBef>
              <a:spcAft>
                <a:spcPts val="0"/>
              </a:spcAft>
              <a:buNone/>
            </a:pPr>
            <a:r>
              <a:rPr lang="en"/>
              <a:t>Back End Development: Allan Lee and Nicholas Castro</a:t>
            </a:r>
            <a:endParaRPr/>
          </a:p>
          <a:p>
            <a:pPr indent="0" lvl="0" marL="0">
              <a:spcBef>
                <a:spcPts val="1600"/>
              </a:spcBef>
              <a:spcAft>
                <a:spcPts val="1600"/>
              </a:spcAft>
              <a:buNone/>
            </a:pPr>
            <a:r>
              <a:rPr lang="en"/>
              <a:t>Database Initialization and Scripting: Allan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7251800" y="202700"/>
            <a:ext cx="1774500" cy="143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 Diagram</a:t>
            </a:r>
            <a:endParaRPr/>
          </a:p>
        </p:txBody>
      </p:sp>
      <p:pic>
        <p:nvPicPr>
          <p:cNvPr id="65" name="Shape 65"/>
          <p:cNvPicPr preferRelativeResize="0"/>
          <p:nvPr/>
        </p:nvPicPr>
        <p:blipFill>
          <a:blip r:embed="rId3">
            <a:alphaModFix/>
          </a:blip>
          <a:stretch>
            <a:fillRect/>
          </a:stretch>
        </p:blipFill>
        <p:spPr>
          <a:xfrm>
            <a:off x="152400" y="109050"/>
            <a:ext cx="6857048" cy="488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Mapping to SQL</a:t>
            </a:r>
            <a:endParaRPr/>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2" name="Shape 72"/>
          <p:cNvPicPr preferRelativeResize="0"/>
          <p:nvPr/>
        </p:nvPicPr>
        <p:blipFill>
          <a:blip r:embed="rId3">
            <a:alphaModFix/>
          </a:blip>
          <a:stretch>
            <a:fillRect/>
          </a:stretch>
        </p:blipFill>
        <p:spPr>
          <a:xfrm>
            <a:off x="311700" y="1152475"/>
            <a:ext cx="3644375" cy="846775"/>
          </a:xfrm>
          <a:prstGeom prst="rect">
            <a:avLst/>
          </a:prstGeom>
          <a:noFill/>
          <a:ln>
            <a:noFill/>
          </a:ln>
        </p:spPr>
      </p:pic>
      <p:pic>
        <p:nvPicPr>
          <p:cNvPr id="73" name="Shape 73"/>
          <p:cNvPicPr preferRelativeResize="0"/>
          <p:nvPr/>
        </p:nvPicPr>
        <p:blipFill>
          <a:blip r:embed="rId4">
            <a:alphaModFix/>
          </a:blip>
          <a:stretch>
            <a:fillRect/>
          </a:stretch>
        </p:blipFill>
        <p:spPr>
          <a:xfrm>
            <a:off x="311700" y="1999250"/>
            <a:ext cx="3644375" cy="1495826"/>
          </a:xfrm>
          <a:prstGeom prst="rect">
            <a:avLst/>
          </a:prstGeom>
          <a:noFill/>
          <a:ln>
            <a:noFill/>
          </a:ln>
        </p:spPr>
      </p:pic>
      <p:pic>
        <p:nvPicPr>
          <p:cNvPr id="74" name="Shape 74"/>
          <p:cNvPicPr preferRelativeResize="0"/>
          <p:nvPr/>
        </p:nvPicPr>
        <p:blipFill>
          <a:blip r:embed="rId5">
            <a:alphaModFix/>
          </a:blip>
          <a:stretch>
            <a:fillRect/>
          </a:stretch>
        </p:blipFill>
        <p:spPr>
          <a:xfrm>
            <a:off x="3956075" y="1152473"/>
            <a:ext cx="2265800" cy="1204700"/>
          </a:xfrm>
          <a:prstGeom prst="rect">
            <a:avLst/>
          </a:prstGeom>
          <a:noFill/>
          <a:ln>
            <a:noFill/>
          </a:ln>
        </p:spPr>
      </p:pic>
      <p:pic>
        <p:nvPicPr>
          <p:cNvPr id="75" name="Shape 75"/>
          <p:cNvPicPr preferRelativeResize="0"/>
          <p:nvPr/>
        </p:nvPicPr>
        <p:blipFill>
          <a:blip r:embed="rId6">
            <a:alphaModFix/>
          </a:blip>
          <a:stretch>
            <a:fillRect/>
          </a:stretch>
        </p:blipFill>
        <p:spPr>
          <a:xfrm>
            <a:off x="3985345" y="2209020"/>
            <a:ext cx="3369425" cy="1855200"/>
          </a:xfrm>
          <a:prstGeom prst="rect">
            <a:avLst/>
          </a:prstGeom>
          <a:noFill/>
          <a:ln>
            <a:noFill/>
          </a:ln>
        </p:spPr>
      </p:pic>
      <p:pic>
        <p:nvPicPr>
          <p:cNvPr id="76" name="Shape 76"/>
          <p:cNvPicPr preferRelativeResize="0"/>
          <p:nvPr/>
        </p:nvPicPr>
        <p:blipFill>
          <a:blip r:embed="rId7">
            <a:alphaModFix/>
          </a:blip>
          <a:stretch>
            <a:fillRect/>
          </a:stretch>
        </p:blipFill>
        <p:spPr>
          <a:xfrm>
            <a:off x="6221875" y="1152475"/>
            <a:ext cx="2538772" cy="105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Mapping to SQL cont.</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3" name="Shape 83"/>
          <p:cNvPicPr preferRelativeResize="0"/>
          <p:nvPr/>
        </p:nvPicPr>
        <p:blipFill>
          <a:blip r:embed="rId3">
            <a:alphaModFix/>
          </a:blip>
          <a:stretch>
            <a:fillRect/>
          </a:stretch>
        </p:blipFill>
        <p:spPr>
          <a:xfrm>
            <a:off x="311700" y="1152475"/>
            <a:ext cx="2771975" cy="1054700"/>
          </a:xfrm>
          <a:prstGeom prst="rect">
            <a:avLst/>
          </a:prstGeom>
          <a:noFill/>
          <a:ln>
            <a:noFill/>
          </a:ln>
        </p:spPr>
      </p:pic>
      <p:pic>
        <p:nvPicPr>
          <p:cNvPr id="84" name="Shape 84"/>
          <p:cNvPicPr preferRelativeResize="0"/>
          <p:nvPr/>
        </p:nvPicPr>
        <p:blipFill>
          <a:blip r:embed="rId4">
            <a:alphaModFix/>
          </a:blip>
          <a:stretch>
            <a:fillRect/>
          </a:stretch>
        </p:blipFill>
        <p:spPr>
          <a:xfrm>
            <a:off x="311696" y="2291225"/>
            <a:ext cx="2924953" cy="1054700"/>
          </a:xfrm>
          <a:prstGeom prst="rect">
            <a:avLst/>
          </a:prstGeom>
          <a:noFill/>
          <a:ln>
            <a:noFill/>
          </a:ln>
        </p:spPr>
      </p:pic>
      <p:pic>
        <p:nvPicPr>
          <p:cNvPr id="85" name="Shape 85"/>
          <p:cNvPicPr preferRelativeResize="0"/>
          <p:nvPr/>
        </p:nvPicPr>
        <p:blipFill>
          <a:blip r:embed="rId5">
            <a:alphaModFix/>
          </a:blip>
          <a:stretch>
            <a:fillRect/>
          </a:stretch>
        </p:blipFill>
        <p:spPr>
          <a:xfrm>
            <a:off x="311700" y="3400425"/>
            <a:ext cx="2226775" cy="1348350"/>
          </a:xfrm>
          <a:prstGeom prst="rect">
            <a:avLst/>
          </a:prstGeom>
          <a:noFill/>
          <a:ln>
            <a:noFill/>
          </a:ln>
        </p:spPr>
      </p:pic>
      <p:pic>
        <p:nvPicPr>
          <p:cNvPr id="86" name="Shape 86"/>
          <p:cNvPicPr preferRelativeResize="0"/>
          <p:nvPr/>
        </p:nvPicPr>
        <p:blipFill>
          <a:blip r:embed="rId6">
            <a:alphaModFix/>
          </a:blip>
          <a:stretch>
            <a:fillRect/>
          </a:stretch>
        </p:blipFill>
        <p:spPr>
          <a:xfrm>
            <a:off x="3951223" y="1152473"/>
            <a:ext cx="2997650" cy="1605600"/>
          </a:xfrm>
          <a:prstGeom prst="rect">
            <a:avLst/>
          </a:prstGeom>
          <a:noFill/>
          <a:ln>
            <a:noFill/>
          </a:ln>
        </p:spPr>
      </p:pic>
      <p:pic>
        <p:nvPicPr>
          <p:cNvPr id="87" name="Shape 87"/>
          <p:cNvPicPr preferRelativeResize="0"/>
          <p:nvPr/>
        </p:nvPicPr>
        <p:blipFill>
          <a:blip r:embed="rId7">
            <a:alphaModFix/>
          </a:blip>
          <a:stretch>
            <a:fillRect/>
          </a:stretch>
        </p:blipFill>
        <p:spPr>
          <a:xfrm>
            <a:off x="3951225" y="2903647"/>
            <a:ext cx="3425905" cy="105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 Displaying General Information</a:t>
            </a:r>
            <a:endParaRPr/>
          </a:p>
        </p:txBody>
      </p:sp>
      <p:sp>
        <p:nvSpPr>
          <p:cNvPr id="93" name="Shape 93"/>
          <p:cNvSpPr txBox="1"/>
          <p:nvPr>
            <p:ph idx="1" type="body"/>
          </p:nvPr>
        </p:nvSpPr>
        <p:spPr>
          <a:xfrm>
            <a:off x="311700" y="3747600"/>
            <a:ext cx="2094900" cy="821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4" name="Shape 94"/>
          <p:cNvPicPr preferRelativeResize="0"/>
          <p:nvPr/>
        </p:nvPicPr>
        <p:blipFill>
          <a:blip r:embed="rId3">
            <a:alphaModFix/>
          </a:blip>
          <a:stretch>
            <a:fillRect/>
          </a:stretch>
        </p:blipFill>
        <p:spPr>
          <a:xfrm>
            <a:off x="351700" y="1158950"/>
            <a:ext cx="4138549" cy="2717750"/>
          </a:xfrm>
          <a:prstGeom prst="rect">
            <a:avLst/>
          </a:prstGeom>
          <a:noFill/>
          <a:ln>
            <a:noFill/>
          </a:ln>
        </p:spPr>
      </p:pic>
      <p:pic>
        <p:nvPicPr>
          <p:cNvPr id="95" name="Shape 95"/>
          <p:cNvPicPr preferRelativeResize="0"/>
          <p:nvPr/>
        </p:nvPicPr>
        <p:blipFill>
          <a:blip r:embed="rId4">
            <a:alphaModFix/>
          </a:blip>
          <a:stretch>
            <a:fillRect/>
          </a:stretch>
        </p:blipFill>
        <p:spPr>
          <a:xfrm>
            <a:off x="351700" y="3876700"/>
            <a:ext cx="4620899" cy="1173743"/>
          </a:xfrm>
          <a:prstGeom prst="rect">
            <a:avLst/>
          </a:prstGeom>
          <a:noFill/>
          <a:ln>
            <a:noFill/>
          </a:ln>
        </p:spPr>
      </p:pic>
      <p:pic>
        <p:nvPicPr>
          <p:cNvPr id="96" name="Shape 96"/>
          <p:cNvPicPr preferRelativeResize="0"/>
          <p:nvPr/>
        </p:nvPicPr>
        <p:blipFill>
          <a:blip r:embed="rId5">
            <a:alphaModFix/>
          </a:blip>
          <a:stretch>
            <a:fillRect/>
          </a:stretch>
        </p:blipFill>
        <p:spPr>
          <a:xfrm>
            <a:off x="4490250" y="1158950"/>
            <a:ext cx="4076612" cy="27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 Signing Up and Logging In</a:t>
            </a:r>
            <a:endParaRPr/>
          </a:p>
        </p:txBody>
      </p:sp>
      <p:sp>
        <p:nvSpPr>
          <p:cNvPr id="102" name="Shape 102"/>
          <p:cNvSpPr txBox="1"/>
          <p:nvPr>
            <p:ph idx="1" type="body"/>
          </p:nvPr>
        </p:nvSpPr>
        <p:spPr>
          <a:xfrm>
            <a:off x="6119950" y="1152475"/>
            <a:ext cx="2578500" cy="3832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rPr>
              <a:t>Click on the sign-up page and enter data in the format shown in the slides. Once done, it’ll redirect you telling you that sign up is successful. Login with the same information and it’ll redirect you to home with a welcome to &lt;your name&gt;. Errors can be detected!</a:t>
            </a:r>
            <a:endParaRPr>
              <a:solidFill>
                <a:srgbClr val="000000"/>
              </a:solidFill>
            </a:endParaRPr>
          </a:p>
        </p:txBody>
      </p:sp>
      <p:pic>
        <p:nvPicPr>
          <p:cNvPr id="103" name="Shape 103"/>
          <p:cNvPicPr preferRelativeResize="0"/>
          <p:nvPr/>
        </p:nvPicPr>
        <p:blipFill>
          <a:blip r:embed="rId3">
            <a:alphaModFix/>
          </a:blip>
          <a:stretch>
            <a:fillRect/>
          </a:stretch>
        </p:blipFill>
        <p:spPr>
          <a:xfrm>
            <a:off x="311700" y="1152475"/>
            <a:ext cx="2459099" cy="3887874"/>
          </a:xfrm>
          <a:prstGeom prst="rect">
            <a:avLst/>
          </a:prstGeom>
          <a:noFill/>
          <a:ln>
            <a:noFill/>
          </a:ln>
        </p:spPr>
      </p:pic>
      <p:pic>
        <p:nvPicPr>
          <p:cNvPr id="104" name="Shape 104"/>
          <p:cNvPicPr preferRelativeResize="0"/>
          <p:nvPr/>
        </p:nvPicPr>
        <p:blipFill>
          <a:blip r:embed="rId4">
            <a:alphaModFix/>
          </a:blip>
          <a:stretch>
            <a:fillRect/>
          </a:stretch>
        </p:blipFill>
        <p:spPr>
          <a:xfrm>
            <a:off x="3107900" y="1152475"/>
            <a:ext cx="2928200" cy="838300"/>
          </a:xfrm>
          <a:prstGeom prst="rect">
            <a:avLst/>
          </a:prstGeom>
          <a:noFill/>
          <a:ln>
            <a:noFill/>
          </a:ln>
        </p:spPr>
      </p:pic>
      <p:pic>
        <p:nvPicPr>
          <p:cNvPr id="105" name="Shape 105"/>
          <p:cNvPicPr preferRelativeResize="0"/>
          <p:nvPr/>
        </p:nvPicPr>
        <p:blipFill>
          <a:blip r:embed="rId5">
            <a:alphaModFix/>
          </a:blip>
          <a:stretch>
            <a:fillRect/>
          </a:stretch>
        </p:blipFill>
        <p:spPr>
          <a:xfrm>
            <a:off x="3107900" y="1990775"/>
            <a:ext cx="2743875" cy="299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 Making a Group/Joining a Group</a:t>
            </a:r>
            <a:endParaRPr/>
          </a:p>
        </p:txBody>
      </p:sp>
      <p:sp>
        <p:nvSpPr>
          <p:cNvPr id="111" name="Shape 111"/>
          <p:cNvSpPr txBox="1"/>
          <p:nvPr>
            <p:ph idx="1" type="body"/>
          </p:nvPr>
        </p:nvSpPr>
        <p:spPr>
          <a:xfrm>
            <a:off x="3837000" y="1152475"/>
            <a:ext cx="4614000" cy="2641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rPr>
              <a:t>To create a group, enter information you used during sign-up and enter an integer to identify the group. Once the group is made, it will be listed in the “Join Group” page along with your current group status (whether you are in a group or not). It does dynamically check if you are in a group or not along with whether or not you are joining a valid group.</a:t>
            </a:r>
            <a:endParaRPr>
              <a:solidFill>
                <a:srgbClr val="000000"/>
              </a:solidFill>
            </a:endParaRPr>
          </a:p>
        </p:txBody>
      </p:sp>
      <p:pic>
        <p:nvPicPr>
          <p:cNvPr id="112" name="Shape 112"/>
          <p:cNvPicPr preferRelativeResize="0"/>
          <p:nvPr/>
        </p:nvPicPr>
        <p:blipFill>
          <a:blip r:embed="rId3">
            <a:alphaModFix/>
          </a:blip>
          <a:stretch>
            <a:fillRect/>
          </a:stretch>
        </p:blipFill>
        <p:spPr>
          <a:xfrm>
            <a:off x="311696" y="1152471"/>
            <a:ext cx="3199700" cy="2751325"/>
          </a:xfrm>
          <a:prstGeom prst="rect">
            <a:avLst/>
          </a:prstGeom>
          <a:noFill/>
          <a:ln>
            <a:noFill/>
          </a:ln>
        </p:spPr>
      </p:pic>
      <p:pic>
        <p:nvPicPr>
          <p:cNvPr id="113" name="Shape 113"/>
          <p:cNvPicPr preferRelativeResize="0"/>
          <p:nvPr/>
        </p:nvPicPr>
        <p:blipFill>
          <a:blip r:embed="rId4">
            <a:alphaModFix/>
          </a:blip>
          <a:stretch>
            <a:fillRect/>
          </a:stretch>
        </p:blipFill>
        <p:spPr>
          <a:xfrm>
            <a:off x="346100" y="3903801"/>
            <a:ext cx="8169099" cy="10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 Booking a Trip</a:t>
            </a:r>
            <a:endParaRPr/>
          </a:p>
        </p:txBody>
      </p:sp>
      <p:sp>
        <p:nvSpPr>
          <p:cNvPr id="119" name="Shape 119"/>
          <p:cNvSpPr txBox="1"/>
          <p:nvPr>
            <p:ph idx="1" type="body"/>
          </p:nvPr>
        </p:nvSpPr>
        <p:spPr>
          <a:xfrm>
            <a:off x="311725" y="3706350"/>
            <a:ext cx="8520600" cy="1299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rPr>
              <a:t>When you try to book a trip, you must be in a group or it won’t work. You can navigate around the pages and book the appropriate information for location, transport, and accommodation. Once you are done, you select the number of days the trip is for and book it!</a:t>
            </a:r>
            <a:endParaRPr>
              <a:solidFill>
                <a:srgbClr val="000000"/>
              </a:solidFill>
            </a:endParaRPr>
          </a:p>
        </p:txBody>
      </p:sp>
      <p:pic>
        <p:nvPicPr>
          <p:cNvPr id="120" name="Shape 120"/>
          <p:cNvPicPr preferRelativeResize="0"/>
          <p:nvPr/>
        </p:nvPicPr>
        <p:blipFill>
          <a:blip r:embed="rId3">
            <a:alphaModFix/>
          </a:blip>
          <a:stretch>
            <a:fillRect/>
          </a:stretch>
        </p:blipFill>
        <p:spPr>
          <a:xfrm>
            <a:off x="152400" y="1220825"/>
            <a:ext cx="8839200" cy="1235657"/>
          </a:xfrm>
          <a:prstGeom prst="rect">
            <a:avLst/>
          </a:prstGeom>
          <a:noFill/>
          <a:ln>
            <a:noFill/>
          </a:ln>
        </p:spPr>
      </p:pic>
      <p:pic>
        <p:nvPicPr>
          <p:cNvPr id="121" name="Shape 121"/>
          <p:cNvPicPr preferRelativeResize="0"/>
          <p:nvPr/>
        </p:nvPicPr>
        <p:blipFill>
          <a:blip r:embed="rId4">
            <a:alphaModFix/>
          </a:blip>
          <a:stretch>
            <a:fillRect/>
          </a:stretch>
        </p:blipFill>
        <p:spPr>
          <a:xfrm>
            <a:off x="311700" y="2316350"/>
            <a:ext cx="8415523" cy="147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 Displaying your cost</a:t>
            </a:r>
            <a:endParaRPr/>
          </a:p>
        </p:txBody>
      </p:sp>
      <p:sp>
        <p:nvSpPr>
          <p:cNvPr id="127" name="Shape 127"/>
          <p:cNvSpPr txBox="1"/>
          <p:nvPr>
            <p:ph idx="1" type="body"/>
          </p:nvPr>
        </p:nvSpPr>
        <p:spPr>
          <a:xfrm>
            <a:off x="4545250" y="1152475"/>
            <a:ext cx="42870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rPr>
              <a:t>After booking your trip, it will redirect you to a page displaying your receipt and total cost of the trip!</a:t>
            </a:r>
            <a:endParaRPr>
              <a:solidFill>
                <a:srgbClr val="000000"/>
              </a:solidFill>
            </a:endParaRPr>
          </a:p>
        </p:txBody>
      </p:sp>
      <p:pic>
        <p:nvPicPr>
          <p:cNvPr id="128" name="Shape 128"/>
          <p:cNvPicPr preferRelativeResize="0"/>
          <p:nvPr/>
        </p:nvPicPr>
        <p:blipFill>
          <a:blip r:embed="rId3">
            <a:alphaModFix/>
          </a:blip>
          <a:stretch>
            <a:fillRect/>
          </a:stretch>
        </p:blipFill>
        <p:spPr>
          <a:xfrm>
            <a:off x="304800" y="1152475"/>
            <a:ext cx="4240450" cy="3560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