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68" r:id="rId6"/>
    <p:sldId id="267" r:id="rId7"/>
    <p:sldId id="269" r:id="rId8"/>
    <p:sldId id="272" r:id="rId9"/>
    <p:sldId id="273" r:id="rId10"/>
    <p:sldId id="274" r:id="rId11"/>
    <p:sldId id="259" r:id="rId12"/>
    <p:sldId id="261" r:id="rId13"/>
    <p:sldId id="289" r:id="rId14"/>
    <p:sldId id="290"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91" r:id="rId28"/>
    <p:sldId id="292"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86E89-6E74-4CDC-8A33-5F2BBC45B691}" v="1" dt="2024-03-17T02:01:19.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125" d="100"/>
          <a:sy n="125" d="100"/>
        </p:scale>
        <p:origin x="365" y="72"/>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3/18/2024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3/18/2024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3/18/2024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3/18/2024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3/18/2024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3/18/2024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ndalus" panose="02020603050405020304" pitchFamily="18" charset="-78"/>
                <a:cs typeface="Andalus" panose="02020603050405020304" pitchFamily="18" charset="-78"/>
              </a:rPr>
              <a:t>Hotel Reservation</a:t>
            </a:r>
          </a:p>
        </p:txBody>
      </p:sp>
      <p:sp>
        <p:nvSpPr>
          <p:cNvPr id="5" name="Subtitle 4"/>
          <p:cNvSpPr>
            <a:spLocks noGrp="1"/>
          </p:cNvSpPr>
          <p:nvPr>
            <p:ph type="subTitle" idx="1"/>
          </p:nvPr>
        </p:nvSpPr>
        <p:spPr/>
        <p:txBody>
          <a:bodyPr/>
          <a:lstStyle/>
          <a:p>
            <a:r>
              <a:rPr lang="en-US" dirty="0">
                <a:latin typeface="Andalus" panose="02020603050405020304" pitchFamily="18" charset="-78"/>
                <a:cs typeface="Andalus" panose="02020603050405020304" pitchFamily="18" charset="-78"/>
              </a:rPr>
              <a:t>Mohamed </a:t>
            </a:r>
            <a:r>
              <a:rPr lang="en-US" dirty="0" err="1">
                <a:latin typeface="Andalus" panose="02020603050405020304" pitchFamily="18" charset="-78"/>
                <a:cs typeface="Andalus" panose="02020603050405020304" pitchFamily="18" charset="-78"/>
              </a:rPr>
              <a:t>allam</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3" name="Picture 2" descr="A screenshot of a computer program&#10;&#10;Description automatically generated">
            <a:extLst>
              <a:ext uri="{FF2B5EF4-FFF2-40B4-BE49-F238E27FC236}">
                <a16:creationId xmlns:a16="http://schemas.microsoft.com/office/drawing/2014/main" id="{FB177861-3B32-494E-FC0E-04BB5DA63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1905000"/>
            <a:ext cx="7382240" cy="3454400"/>
          </a:xfrm>
          <a:prstGeom prst="rect">
            <a:avLst/>
          </a:prstGeom>
        </p:spPr>
      </p:pic>
    </p:spTree>
    <p:extLst>
      <p:ext uri="{BB962C8B-B14F-4D97-AF65-F5344CB8AC3E}">
        <p14:creationId xmlns:p14="http://schemas.microsoft.com/office/powerpoint/2010/main" val="18073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13" name="Picture 12" descr="A screenshot of a computer&#10;&#10;Description automatically generated">
            <a:extLst>
              <a:ext uri="{FF2B5EF4-FFF2-40B4-BE49-F238E27FC236}">
                <a16:creationId xmlns:a16="http://schemas.microsoft.com/office/drawing/2014/main" id="{30BFF3AD-3904-230C-183E-ADE59B892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926" y="1600200"/>
            <a:ext cx="8210972" cy="4927853"/>
          </a:xfrm>
          <a:prstGeom prst="rect">
            <a:avLst/>
          </a:prstGeom>
        </p:spPr>
      </p:pic>
    </p:spTree>
    <p:extLst>
      <p:ext uri="{BB962C8B-B14F-4D97-AF65-F5344CB8AC3E}">
        <p14:creationId xmlns:p14="http://schemas.microsoft.com/office/powerpoint/2010/main" val="296858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15" name="Picture 14" descr="A screenshot of a computer&#10;&#10;Description automatically generated">
            <a:extLst>
              <a:ext uri="{FF2B5EF4-FFF2-40B4-BE49-F238E27FC236}">
                <a16:creationId xmlns:a16="http://schemas.microsoft.com/office/drawing/2014/main" id="{848F1A67-05ED-5E3F-19BC-76EB7E88D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308" y="2159000"/>
            <a:ext cx="9804504" cy="2354826"/>
          </a:xfrm>
          <a:prstGeom prst="rect">
            <a:avLst/>
          </a:prstGeom>
        </p:spPr>
      </p:pic>
    </p:spTree>
    <p:extLst>
      <p:ext uri="{BB962C8B-B14F-4D97-AF65-F5344CB8AC3E}">
        <p14:creationId xmlns:p14="http://schemas.microsoft.com/office/powerpoint/2010/main" val="115425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17" name="Picture 16" descr="A screenshot of a computer&#10;&#10;Description automatically generated">
            <a:extLst>
              <a:ext uri="{FF2B5EF4-FFF2-40B4-BE49-F238E27FC236}">
                <a16:creationId xmlns:a16="http://schemas.microsoft.com/office/drawing/2014/main" id="{318B9463-630E-52FD-9ADA-618B15DA9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1905000"/>
            <a:ext cx="7620000" cy="3498494"/>
          </a:xfrm>
          <a:prstGeom prst="rect">
            <a:avLst/>
          </a:prstGeom>
        </p:spPr>
      </p:pic>
    </p:spTree>
    <p:extLst>
      <p:ext uri="{BB962C8B-B14F-4D97-AF65-F5344CB8AC3E}">
        <p14:creationId xmlns:p14="http://schemas.microsoft.com/office/powerpoint/2010/main" val="34765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19" name="Picture 18" descr="A screen shot of a computer&#10;&#10;Description automatically generated">
            <a:extLst>
              <a:ext uri="{FF2B5EF4-FFF2-40B4-BE49-F238E27FC236}">
                <a16:creationId xmlns:a16="http://schemas.microsoft.com/office/drawing/2014/main" id="{70A248B8-D17C-46A4-4D55-A5347F788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521" y="2057400"/>
            <a:ext cx="9909110" cy="2743200"/>
          </a:xfrm>
          <a:prstGeom prst="rect">
            <a:avLst/>
          </a:prstGeom>
        </p:spPr>
      </p:pic>
    </p:spTree>
    <p:extLst>
      <p:ext uri="{BB962C8B-B14F-4D97-AF65-F5344CB8AC3E}">
        <p14:creationId xmlns:p14="http://schemas.microsoft.com/office/powerpoint/2010/main" val="41360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21" name="Picture 20" descr="A screenshot of a computer code&#10;&#10;Description automatically generated">
            <a:extLst>
              <a:ext uri="{FF2B5EF4-FFF2-40B4-BE49-F238E27FC236}">
                <a16:creationId xmlns:a16="http://schemas.microsoft.com/office/drawing/2014/main" id="{CC02354D-3830-F41E-5D13-AC1A01401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841" y="1904999"/>
            <a:ext cx="10385438" cy="3048002"/>
          </a:xfrm>
          <a:prstGeom prst="rect">
            <a:avLst/>
          </a:prstGeom>
        </p:spPr>
      </p:pic>
    </p:spTree>
    <p:extLst>
      <p:ext uri="{BB962C8B-B14F-4D97-AF65-F5344CB8AC3E}">
        <p14:creationId xmlns:p14="http://schemas.microsoft.com/office/powerpoint/2010/main" val="60272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23" name="Picture 22" descr="A screenshot of a computer&#10;&#10;Description automatically generated">
            <a:extLst>
              <a:ext uri="{FF2B5EF4-FFF2-40B4-BE49-F238E27FC236}">
                <a16:creationId xmlns:a16="http://schemas.microsoft.com/office/drawing/2014/main" id="{40238AC8-024A-1512-551D-F40325FDB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767" y="1752600"/>
            <a:ext cx="9563290" cy="3810000"/>
          </a:xfrm>
          <a:prstGeom prst="rect">
            <a:avLst/>
          </a:prstGeom>
        </p:spPr>
      </p:pic>
    </p:spTree>
    <p:extLst>
      <p:ext uri="{BB962C8B-B14F-4D97-AF65-F5344CB8AC3E}">
        <p14:creationId xmlns:p14="http://schemas.microsoft.com/office/powerpoint/2010/main" val="36213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25" name="Picture 24" descr="A screen shot of a computer&#10;&#10;Description automatically generated">
            <a:extLst>
              <a:ext uri="{FF2B5EF4-FFF2-40B4-BE49-F238E27FC236}">
                <a16:creationId xmlns:a16="http://schemas.microsoft.com/office/drawing/2014/main" id="{10B01C3B-14BA-5E71-E624-132572BE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66" y="1981199"/>
            <a:ext cx="9799188" cy="2895602"/>
          </a:xfrm>
          <a:prstGeom prst="rect">
            <a:avLst/>
          </a:prstGeom>
        </p:spPr>
      </p:pic>
    </p:spTree>
    <p:extLst>
      <p:ext uri="{BB962C8B-B14F-4D97-AF65-F5344CB8AC3E}">
        <p14:creationId xmlns:p14="http://schemas.microsoft.com/office/powerpoint/2010/main" val="365005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27" name="Picture 26" descr="A screenshot of a computer&#10;&#10;Description automatically generated">
            <a:extLst>
              <a:ext uri="{FF2B5EF4-FFF2-40B4-BE49-F238E27FC236}">
                <a16:creationId xmlns:a16="http://schemas.microsoft.com/office/drawing/2014/main" id="{EC31A0F4-26B1-BAEF-12DC-3337A662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704" y="2057399"/>
            <a:ext cx="10349712" cy="2743202"/>
          </a:xfrm>
          <a:prstGeom prst="rect">
            <a:avLst/>
          </a:prstGeom>
        </p:spPr>
      </p:pic>
    </p:spTree>
    <p:extLst>
      <p:ext uri="{BB962C8B-B14F-4D97-AF65-F5344CB8AC3E}">
        <p14:creationId xmlns:p14="http://schemas.microsoft.com/office/powerpoint/2010/main" val="229074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29" name="Picture 28" descr="A screenshot of a computer&#10;&#10;Description automatically generated">
            <a:extLst>
              <a:ext uri="{FF2B5EF4-FFF2-40B4-BE49-F238E27FC236}">
                <a16:creationId xmlns:a16="http://schemas.microsoft.com/office/drawing/2014/main" id="{3827D069-398B-DB09-B76C-3D526F7A1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72" y="2209800"/>
            <a:ext cx="10600778" cy="2438400"/>
          </a:xfrm>
          <a:prstGeom prst="rect">
            <a:avLst/>
          </a:prstGeom>
        </p:spPr>
      </p:pic>
    </p:spTree>
    <p:extLst>
      <p:ext uri="{BB962C8B-B14F-4D97-AF65-F5344CB8AC3E}">
        <p14:creationId xmlns:p14="http://schemas.microsoft.com/office/powerpoint/2010/main" val="368754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6600" dirty="0">
                <a:latin typeface="Aldhabi" panose="01000000000000000000" pitchFamily="2" charset="-78"/>
                <a:cs typeface="Aldhabi" panose="01000000000000000000" pitchFamily="2" charset="-78"/>
              </a:rPr>
              <a:t>Agenda</a:t>
            </a:r>
          </a:p>
        </p:txBody>
      </p:sp>
      <p:sp>
        <p:nvSpPr>
          <p:cNvPr id="14" name="Content Placeholder 13"/>
          <p:cNvSpPr>
            <a:spLocks noGrp="1"/>
          </p:cNvSpPr>
          <p:nvPr>
            <p:ph idx="1"/>
          </p:nvPr>
        </p:nvSpPr>
        <p:spPr/>
        <p:txBody>
          <a:bodyPr/>
          <a:lstStyle/>
          <a:p>
            <a:r>
              <a:rPr lang="en-US" dirty="0">
                <a:latin typeface="Angsana New" panose="02020603050405020304" pitchFamily="18" charset="-34"/>
                <a:cs typeface="Angsana New" panose="02020603050405020304" pitchFamily="18" charset="-34"/>
              </a:rPr>
              <a:t>Introduction</a:t>
            </a:r>
          </a:p>
          <a:p>
            <a:r>
              <a:rPr lang="en-US" dirty="0">
                <a:latin typeface="Angsana New" panose="02020603050405020304" pitchFamily="18" charset="-34"/>
                <a:cs typeface="Angsana New" panose="02020603050405020304" pitchFamily="18" charset="-34"/>
              </a:rPr>
              <a:t>Excel</a:t>
            </a:r>
          </a:p>
          <a:p>
            <a:r>
              <a:rPr lang="en-US" dirty="0">
                <a:latin typeface="Angsana New" panose="02020603050405020304" pitchFamily="18" charset="-34"/>
                <a:cs typeface="Angsana New" panose="02020603050405020304" pitchFamily="18" charset="-34"/>
              </a:rPr>
              <a:t>Import Data</a:t>
            </a:r>
          </a:p>
          <a:p>
            <a:r>
              <a:rPr lang="en-US" dirty="0">
                <a:latin typeface="Angsana New" panose="02020603050405020304" pitchFamily="18" charset="-34"/>
                <a:cs typeface="Angsana New" panose="02020603050405020304" pitchFamily="18" charset="-34"/>
              </a:rPr>
              <a:t> SQL Server </a:t>
            </a:r>
          </a:p>
          <a:p>
            <a:r>
              <a:rPr lang="en-US" dirty="0">
                <a:latin typeface="Angsana New" panose="02020603050405020304" pitchFamily="18" charset="-34"/>
                <a:cs typeface="Angsana New" panose="02020603050405020304" pitchFamily="18" charset="-34"/>
              </a:rPr>
              <a:t>Summery</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a:xfrm>
            <a:off x="1222946" y="2717800"/>
            <a:ext cx="5078677" cy="3454400"/>
          </a:xfrm>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3" name="Picture 2">
            <a:extLst>
              <a:ext uri="{FF2B5EF4-FFF2-40B4-BE49-F238E27FC236}">
                <a16:creationId xmlns:a16="http://schemas.microsoft.com/office/drawing/2014/main" id="{A1F89826-9620-B03F-11F0-1BF9EF0AD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1942883"/>
            <a:ext cx="6674193" cy="4229317"/>
          </a:xfrm>
          <a:prstGeom prst="rect">
            <a:avLst/>
          </a:prstGeom>
        </p:spPr>
      </p:pic>
    </p:spTree>
    <p:extLst>
      <p:ext uri="{BB962C8B-B14F-4D97-AF65-F5344CB8AC3E}">
        <p14:creationId xmlns:p14="http://schemas.microsoft.com/office/powerpoint/2010/main" val="49997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33" name="Picture 32" descr="A screenshot of a computer&#10;&#10;Description automatically generated">
            <a:extLst>
              <a:ext uri="{FF2B5EF4-FFF2-40B4-BE49-F238E27FC236}">
                <a16:creationId xmlns:a16="http://schemas.microsoft.com/office/drawing/2014/main" id="{496BF311-8C3B-E012-875D-CB12E980D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897" y="1531301"/>
            <a:ext cx="10058964" cy="3795398"/>
          </a:xfrm>
          <a:prstGeom prst="rect">
            <a:avLst/>
          </a:prstGeom>
        </p:spPr>
      </p:pic>
    </p:spTree>
    <p:extLst>
      <p:ext uri="{BB962C8B-B14F-4D97-AF65-F5344CB8AC3E}">
        <p14:creationId xmlns:p14="http://schemas.microsoft.com/office/powerpoint/2010/main" val="35343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35" name="Picture 34" descr="A white screen with a blue and green text&#10;&#10;Description automatically generated with medium confidence">
            <a:extLst>
              <a:ext uri="{FF2B5EF4-FFF2-40B4-BE49-F238E27FC236}">
                <a16:creationId xmlns:a16="http://schemas.microsoft.com/office/drawing/2014/main" id="{3C880357-8BA0-5635-9589-1CDF88D76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76" y="1676400"/>
            <a:ext cx="9601200" cy="3437916"/>
          </a:xfrm>
          <a:prstGeom prst="rect">
            <a:avLst/>
          </a:prstGeom>
        </p:spPr>
      </p:pic>
    </p:spTree>
    <p:extLst>
      <p:ext uri="{BB962C8B-B14F-4D97-AF65-F5344CB8AC3E}">
        <p14:creationId xmlns:p14="http://schemas.microsoft.com/office/powerpoint/2010/main" val="54725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4" name="Picture 3" descr="A screenshot of a computer&#10;&#10;Description automatically generated">
            <a:extLst>
              <a:ext uri="{FF2B5EF4-FFF2-40B4-BE49-F238E27FC236}">
                <a16:creationId xmlns:a16="http://schemas.microsoft.com/office/drawing/2014/main" id="{09934EE6-4F61-6BF7-A1EB-616467D76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628" y="1752600"/>
            <a:ext cx="10107906" cy="3454400"/>
          </a:xfrm>
          <a:prstGeom prst="rect">
            <a:avLst/>
          </a:prstGeom>
        </p:spPr>
      </p:pic>
    </p:spTree>
    <p:extLst>
      <p:ext uri="{BB962C8B-B14F-4D97-AF65-F5344CB8AC3E}">
        <p14:creationId xmlns:p14="http://schemas.microsoft.com/office/powerpoint/2010/main" val="15383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94561" y="-1159579"/>
            <a:ext cx="7978782" cy="5326242"/>
          </a:xfrm>
        </p:spPr>
        <p:txBody>
          <a:bodyPr>
            <a:normAutofit/>
          </a:bodyPr>
          <a:lstStyle/>
          <a:p>
            <a:r>
              <a:rPr lang="en-US" sz="7200" dirty="0">
                <a:latin typeface="Andalus" panose="02020603050405020304" pitchFamily="18" charset="-78"/>
                <a:cs typeface="Andalus" panose="02020603050405020304" pitchFamily="18" charset="-78"/>
              </a:rPr>
              <a:t>Summery</a:t>
            </a:r>
            <a:br>
              <a:rPr lang="ar-EG" sz="6000" dirty="0">
                <a:latin typeface="Amasis MT Pro Medium" panose="020F0502020204030204" pitchFamily="18" charset="0"/>
              </a:rPr>
            </a:br>
            <a:r>
              <a:rPr lang="en-US" sz="2000" dirty="0">
                <a:latin typeface="Amasis MT Pro Medium" panose="020F0502020204030204" pitchFamily="18" charset="0"/>
              </a:rPr>
              <a:t>SQL is a good language for dealing with databases and extracting the most important queries to analyze data efficiently and quickly.</a:t>
            </a:r>
            <a:br>
              <a:rPr lang="en-US" sz="2000" dirty="0">
                <a:latin typeface="Amasis MT Pro Medium" panose="020F0502020204030204" pitchFamily="18" charset="0"/>
              </a:rPr>
            </a:br>
            <a:br>
              <a:rPr lang="en-US" sz="2000" dirty="0">
                <a:latin typeface="Amasis MT Pro Medium" panose="020F0502020204030204" pitchFamily="18" charset="0"/>
              </a:rPr>
            </a:br>
            <a:br>
              <a:rPr lang="en-US" sz="2000" dirty="0">
                <a:latin typeface="Amasis MT Pro Medium" panose="020F0502020204030204" pitchFamily="18" charset="0"/>
              </a:rPr>
            </a:br>
            <a:br>
              <a:rPr lang="en-US" sz="2000" dirty="0">
                <a:latin typeface="Amasis MT Pro Medium" panose="020F0502020204030204" pitchFamily="18" charset="0"/>
              </a:rPr>
            </a:br>
            <a:endParaRPr lang="en-US" sz="1600" dirty="0">
              <a:latin typeface="Aldhabi" panose="01000000000000000000" pitchFamily="2" charset="-78"/>
              <a:ea typeface="ADLaM Display" panose="020F0502020204030204" pitchFamily="2" charset="0"/>
              <a:cs typeface="Aldhabi" panose="01000000000000000000" pitchFamily="2" charset="-78"/>
            </a:endParaRPr>
          </a:p>
        </p:txBody>
      </p:sp>
      <p:sp>
        <p:nvSpPr>
          <p:cNvPr id="8" name="Text Placeholder 7"/>
          <p:cNvSpPr>
            <a:spLocks noGrp="1"/>
          </p:cNvSpPr>
          <p:nvPr>
            <p:ph type="body" idx="1"/>
          </p:nvPr>
        </p:nvSpPr>
        <p:spPr>
          <a:xfrm>
            <a:off x="7313612" y="1557690"/>
            <a:ext cx="5082740" cy="914400"/>
          </a:xfrm>
        </p:spPr>
        <p:txBody>
          <a:bodyPr/>
          <a:lstStyle/>
          <a:p>
            <a:r>
              <a:rPr lang="en-US" dirty="0"/>
              <a:t> </a:t>
            </a:r>
          </a:p>
        </p:txBody>
      </p:sp>
      <p:sp>
        <p:nvSpPr>
          <p:cNvPr id="10" name="Content Placeholder 9"/>
          <p:cNvSpPr>
            <a:spLocks noGrp="1"/>
          </p:cNvSpPr>
          <p:nvPr>
            <p:ph sz="half" idx="2"/>
          </p:nvPr>
        </p:nvSpPr>
        <p:spPr>
          <a:xfrm>
            <a:off x="5027612" y="2439463"/>
            <a:ext cx="5078677" cy="3454400"/>
          </a:xfrm>
        </p:spPr>
        <p:txBody>
          <a:bodyPr/>
          <a:lstStyle/>
          <a:p>
            <a:pPr marL="0" indent="0">
              <a:buNone/>
            </a:pPr>
            <a:r>
              <a:rPr lang="en-US" dirty="0"/>
              <a:t> </a:t>
            </a:r>
          </a:p>
        </p:txBody>
      </p:sp>
      <p:sp>
        <p:nvSpPr>
          <p:cNvPr id="9" name="Text Placeholder 8"/>
          <p:cNvSpPr>
            <a:spLocks noGrp="1"/>
          </p:cNvSpPr>
          <p:nvPr>
            <p:ph type="body" sz="quarter" idx="3"/>
          </p:nvPr>
        </p:nvSpPr>
        <p:spPr>
          <a:xfrm>
            <a:off x="9038014" y="5715000"/>
            <a:ext cx="5082740" cy="914400"/>
          </a:xfrm>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spTree>
    <p:extLst>
      <p:ext uri="{BB962C8B-B14F-4D97-AF65-F5344CB8AC3E}">
        <p14:creationId xmlns:p14="http://schemas.microsoft.com/office/powerpoint/2010/main" val="11978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94561" y="-1159579"/>
            <a:ext cx="7978782" cy="5326242"/>
          </a:xfrm>
        </p:spPr>
        <p:txBody>
          <a:bodyPr>
            <a:normAutofit/>
          </a:bodyPr>
          <a:lstStyle/>
          <a:p>
            <a:r>
              <a:rPr lang="en-US" sz="7200" dirty="0">
                <a:latin typeface="Andalus" panose="02020603050405020304" pitchFamily="18" charset="-78"/>
                <a:cs typeface="Andalus" panose="02020603050405020304" pitchFamily="18" charset="-78"/>
              </a:rPr>
              <a:t>Thank you</a:t>
            </a:r>
            <a:br>
              <a:rPr lang="en-US" sz="7200" dirty="0">
                <a:latin typeface="Andalus" panose="02020603050405020304" pitchFamily="18" charset="-78"/>
                <a:cs typeface="Andalus" panose="02020603050405020304" pitchFamily="18" charset="-78"/>
              </a:rPr>
            </a:br>
            <a:r>
              <a:rPr lang="en-US" sz="2400" dirty="0">
                <a:latin typeface="Aldhabi" panose="01000000000000000000" pitchFamily="2" charset="-78"/>
                <a:ea typeface="ADLaM Display" panose="020F0502020204030204" pitchFamily="2" charset="0"/>
                <a:cs typeface="Aldhabi" panose="01000000000000000000" pitchFamily="2" charset="-78"/>
              </a:rPr>
              <a:t>MOHAMED ALLAM</a:t>
            </a:r>
            <a:br>
              <a:rPr lang="en-US" sz="2400" dirty="0">
                <a:latin typeface="Aldhabi" panose="01000000000000000000" pitchFamily="2" charset="-78"/>
                <a:ea typeface="ADLaM Display" panose="020F0502020204030204" pitchFamily="2" charset="0"/>
                <a:cs typeface="Aldhabi" panose="01000000000000000000" pitchFamily="2" charset="-78"/>
              </a:rPr>
            </a:br>
            <a:r>
              <a:rPr lang="en-US" sz="2400" dirty="0">
                <a:latin typeface="Aldhabi" panose="01000000000000000000" pitchFamily="2" charset="-78"/>
                <a:ea typeface="ADLaM Display" panose="020F0502020204030204" pitchFamily="2" charset="0"/>
                <a:cs typeface="Aldhabi" panose="01000000000000000000" pitchFamily="2" charset="-78"/>
              </a:rPr>
              <a:t>allammohamed3535@gmail.com</a:t>
            </a:r>
            <a:r>
              <a:rPr lang="en-US" sz="2400" dirty="0">
                <a:latin typeface="Andalus" panose="02020603050405020304" pitchFamily="18" charset="-78"/>
                <a:cs typeface="Andalus" panose="02020603050405020304" pitchFamily="18" charset="-78"/>
              </a:rPr>
              <a:t> </a:t>
            </a:r>
            <a:br>
              <a:rPr lang="en-US" sz="7200" dirty="0">
                <a:latin typeface="Andalus" panose="02020603050405020304" pitchFamily="18" charset="-78"/>
                <a:cs typeface="Andalus" panose="02020603050405020304" pitchFamily="18" charset="-78"/>
              </a:rPr>
            </a:br>
            <a:endParaRPr lang="en-US" sz="1600" dirty="0">
              <a:latin typeface="Aldhabi" panose="01000000000000000000" pitchFamily="2" charset="-78"/>
              <a:ea typeface="ADLaM Display" panose="020F0502020204030204" pitchFamily="2" charset="0"/>
              <a:cs typeface="Aldhabi" panose="01000000000000000000" pitchFamily="2" charset="-78"/>
            </a:endParaRPr>
          </a:p>
        </p:txBody>
      </p:sp>
      <p:sp>
        <p:nvSpPr>
          <p:cNvPr id="8" name="Text Placeholder 7"/>
          <p:cNvSpPr>
            <a:spLocks noGrp="1"/>
          </p:cNvSpPr>
          <p:nvPr>
            <p:ph type="body" idx="1"/>
          </p:nvPr>
        </p:nvSpPr>
        <p:spPr>
          <a:xfrm>
            <a:off x="7313612" y="1557690"/>
            <a:ext cx="5082740" cy="914400"/>
          </a:xfrm>
        </p:spPr>
        <p:txBody>
          <a:bodyPr/>
          <a:lstStyle/>
          <a:p>
            <a:r>
              <a:rPr lang="en-US" dirty="0"/>
              <a:t> </a:t>
            </a:r>
          </a:p>
        </p:txBody>
      </p:sp>
      <p:sp>
        <p:nvSpPr>
          <p:cNvPr id="10" name="Content Placeholder 9"/>
          <p:cNvSpPr>
            <a:spLocks noGrp="1"/>
          </p:cNvSpPr>
          <p:nvPr>
            <p:ph sz="half" idx="2"/>
          </p:nvPr>
        </p:nvSpPr>
        <p:spPr>
          <a:xfrm>
            <a:off x="5027612" y="2439463"/>
            <a:ext cx="5078677" cy="3454400"/>
          </a:xfrm>
        </p:spPr>
        <p:txBody>
          <a:bodyPr/>
          <a:lstStyle/>
          <a:p>
            <a:pPr marL="0" indent="0">
              <a:buNone/>
            </a:pPr>
            <a:r>
              <a:rPr lang="en-US" dirty="0"/>
              <a:t> </a:t>
            </a:r>
          </a:p>
        </p:txBody>
      </p:sp>
      <p:sp>
        <p:nvSpPr>
          <p:cNvPr id="9" name="Text Placeholder 8"/>
          <p:cNvSpPr>
            <a:spLocks noGrp="1"/>
          </p:cNvSpPr>
          <p:nvPr>
            <p:ph type="body" sz="quarter" idx="3"/>
          </p:nvPr>
        </p:nvSpPr>
        <p:spPr>
          <a:xfrm>
            <a:off x="9038014" y="5715000"/>
            <a:ext cx="5082740" cy="914400"/>
          </a:xfrm>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spTree>
    <p:extLst>
      <p:ext uri="{BB962C8B-B14F-4D97-AF65-F5344CB8AC3E}">
        <p14:creationId xmlns:p14="http://schemas.microsoft.com/office/powerpoint/2010/main" val="206711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1905000"/>
            <a:ext cx="10373281" cy="1295400"/>
          </a:xfrm>
        </p:spPr>
        <p:txBody>
          <a:bodyPr>
            <a:noAutofit/>
          </a:bodyPr>
          <a:lstStyle/>
          <a:p>
            <a:r>
              <a:rPr lang="en-US" sz="5400" dirty="0">
                <a:latin typeface="Angsana New" panose="02020603050405020304" pitchFamily="18" charset="-34"/>
                <a:cs typeface="Angsana New" panose="02020603050405020304" pitchFamily="18" charset="-34"/>
              </a:rPr>
              <a:t>Introduction</a:t>
            </a:r>
            <a:br>
              <a:rPr lang="en-US" sz="2800" dirty="0">
                <a:latin typeface="Angsana New" panose="02020603050405020304" pitchFamily="18" charset="-34"/>
                <a:cs typeface="Angsana New" panose="02020603050405020304" pitchFamily="18" charset="-34"/>
              </a:rPr>
            </a:br>
            <a:r>
              <a:rPr lang="en-US" sz="2800" dirty="0">
                <a:latin typeface="Angsana New" panose="02020603050405020304" pitchFamily="18" charset="-34"/>
                <a:cs typeface="Angsana New" panose="02020603050405020304" pitchFamily="18" charset="-34"/>
              </a:rPr>
              <a:t>Hotel reservation datasets are important assets that offer insights into booking behaviors, guest preferences, and hotel operations. They provide comprehensive information about guest reservations, covering details like arrival dates, number of adults and children, room types, duration of weekend and weeknight stays, meal plans, and other relevant factors. Analyzing such data can offer valuable insights for hotel management, enabling them to refine pricing strategies, enhance guest satisfaction, and streamline operational efficiency.</a:t>
            </a:r>
            <a:endParaRPr lang="en-US" sz="2800" dirty="0"/>
          </a:p>
        </p:txBody>
      </p:sp>
      <p:pic>
        <p:nvPicPr>
          <p:cNvPr id="8" name="Content Placeholder 7" descr="A hotel room with a view of the city&#10;&#10;Description automatically generated">
            <a:extLst>
              <a:ext uri="{FF2B5EF4-FFF2-40B4-BE49-F238E27FC236}">
                <a16:creationId xmlns:a16="http://schemas.microsoft.com/office/drawing/2014/main" id="{572ED040-C59E-AE59-D24C-DDF570FEF5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4212" y="2819400"/>
            <a:ext cx="5814060" cy="3633788"/>
          </a:xfr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ngsana New" panose="02020603050405020304" pitchFamily="18" charset="-34"/>
                <a:cs typeface="Angsana New" panose="02020603050405020304" pitchFamily="18" charset="-34"/>
              </a:rPr>
              <a:t>Excel</a:t>
            </a:r>
            <a:endParaRPr lang="en-US" sz="7200" dirty="0"/>
          </a:p>
        </p:txBody>
      </p:sp>
      <p:sp>
        <p:nvSpPr>
          <p:cNvPr id="3" name="Content Placeholder 2"/>
          <p:cNvSpPr>
            <a:spLocks noGrp="1"/>
          </p:cNvSpPr>
          <p:nvPr>
            <p:ph sz="half" idx="1"/>
          </p:nvPr>
        </p:nvSpPr>
        <p:spPr>
          <a:xfrm>
            <a:off x="912812" y="2209800"/>
            <a:ext cx="2666999" cy="1219200"/>
          </a:xfrm>
        </p:spPr>
        <p:txBody>
          <a:bodyPr/>
          <a:lstStyle/>
          <a:p>
            <a:pPr marL="0" indent="0">
              <a:buNone/>
            </a:pPr>
            <a:r>
              <a:rPr lang="en-US" dirty="0">
                <a:latin typeface="Andalus" panose="02020603050405020304" pitchFamily="18" charset="-78"/>
                <a:cs typeface="Andalus" panose="02020603050405020304" pitchFamily="18" charset="-78"/>
              </a:rPr>
              <a:t> change the date format</a:t>
            </a:r>
          </a:p>
        </p:txBody>
      </p:sp>
      <p:pic>
        <p:nvPicPr>
          <p:cNvPr id="8" name="Content Placeholder 7" descr="A screenshot of a computer&#10;&#10;Description automatically generated">
            <a:extLst>
              <a:ext uri="{FF2B5EF4-FFF2-40B4-BE49-F238E27FC236}">
                <a16:creationId xmlns:a16="http://schemas.microsoft.com/office/drawing/2014/main" id="{62F9EA7A-D8E0-4856-3168-8B6B165E638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6612" y="1371600"/>
            <a:ext cx="7389813" cy="3568159"/>
          </a:xfr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ngsana New" panose="02020603050405020304" pitchFamily="18" charset="-34"/>
                <a:cs typeface="Angsana New" panose="02020603050405020304" pitchFamily="18" charset="-34"/>
              </a:rPr>
              <a:t>Excel</a:t>
            </a:r>
            <a:endParaRPr lang="en-US" sz="7200" dirty="0"/>
          </a:p>
        </p:txBody>
      </p:sp>
      <p:sp>
        <p:nvSpPr>
          <p:cNvPr id="3" name="Content Placeholder 2"/>
          <p:cNvSpPr>
            <a:spLocks noGrp="1"/>
          </p:cNvSpPr>
          <p:nvPr>
            <p:ph sz="half" idx="1"/>
          </p:nvPr>
        </p:nvSpPr>
        <p:spPr>
          <a:xfrm>
            <a:off x="912813" y="2209800"/>
            <a:ext cx="1143000" cy="533400"/>
          </a:xfrm>
        </p:spPr>
        <p:txBody>
          <a:bodyPr>
            <a:normAutofit/>
          </a:bodyPr>
          <a:lstStyle/>
          <a:p>
            <a:pPr marL="0" indent="0">
              <a:buNone/>
            </a:pPr>
            <a:r>
              <a:rPr lang="en-US" dirty="0">
                <a:latin typeface="Andalus" panose="02020603050405020304" pitchFamily="18" charset="-78"/>
                <a:cs typeface="Andalus" panose="02020603050405020304" pitchFamily="18" charset="-78"/>
              </a:rPr>
              <a:t> </a:t>
            </a:r>
          </a:p>
        </p:txBody>
      </p:sp>
      <p:pic>
        <p:nvPicPr>
          <p:cNvPr id="7" name="Content Placeholder 6" descr="A screenshot of a cell phone&#10;&#10;Description automatically generated">
            <a:extLst>
              <a:ext uri="{FF2B5EF4-FFF2-40B4-BE49-F238E27FC236}">
                <a16:creationId xmlns:a16="http://schemas.microsoft.com/office/drawing/2014/main" id="{305521FC-C36C-7EB5-EEC1-E6377B5846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8198" y="1581116"/>
            <a:ext cx="1092256" cy="3803845"/>
          </a:xfrm>
        </p:spPr>
      </p:pic>
      <p:pic>
        <p:nvPicPr>
          <p:cNvPr id="10" name="Picture 9" descr="A screenshot of a computer&#10;&#10;Description automatically generated">
            <a:extLst>
              <a:ext uri="{FF2B5EF4-FFF2-40B4-BE49-F238E27FC236}">
                <a16:creationId xmlns:a16="http://schemas.microsoft.com/office/drawing/2014/main" id="{CD2273E7-98CD-2508-F876-98BE0741B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97" y="1644620"/>
            <a:ext cx="1193861" cy="3676839"/>
          </a:xfrm>
          <a:prstGeom prst="rect">
            <a:avLst/>
          </a:prstGeom>
        </p:spPr>
      </p:pic>
      <p:sp>
        <p:nvSpPr>
          <p:cNvPr id="11" name="TextBox 10">
            <a:extLst>
              <a:ext uri="{FF2B5EF4-FFF2-40B4-BE49-F238E27FC236}">
                <a16:creationId xmlns:a16="http://schemas.microsoft.com/office/drawing/2014/main" id="{E63B0466-F42F-A98A-9D17-B31D6CD2D85C}"/>
              </a:ext>
            </a:extLst>
          </p:cNvPr>
          <p:cNvSpPr txBox="1"/>
          <p:nvPr/>
        </p:nvSpPr>
        <p:spPr>
          <a:xfrm>
            <a:off x="1751012" y="3167390"/>
            <a:ext cx="2743200" cy="523220"/>
          </a:xfrm>
          <a:prstGeom prst="rect">
            <a:avLst/>
          </a:prstGeom>
          <a:noFill/>
        </p:spPr>
        <p:txBody>
          <a:bodyPr wrap="square" rtlCol="0">
            <a:spAutoFit/>
          </a:bodyPr>
          <a:lstStyle/>
          <a:p>
            <a:r>
              <a:rPr lang="en-US" sz="2800" dirty="0">
                <a:latin typeface="Andalus" panose="02020603050405020304" pitchFamily="18" charset="-78"/>
                <a:cs typeface="Andalus" panose="02020603050405020304" pitchFamily="18" charset="-78"/>
              </a:rPr>
              <a:t>Change from this </a:t>
            </a:r>
          </a:p>
        </p:txBody>
      </p:sp>
      <p:sp>
        <p:nvSpPr>
          <p:cNvPr id="12" name="TextBox 11">
            <a:extLst>
              <a:ext uri="{FF2B5EF4-FFF2-40B4-BE49-F238E27FC236}">
                <a16:creationId xmlns:a16="http://schemas.microsoft.com/office/drawing/2014/main" id="{35FD5BE3-FD53-29FC-8577-10F4A69F374E}"/>
              </a:ext>
            </a:extLst>
          </p:cNvPr>
          <p:cNvSpPr txBox="1"/>
          <p:nvPr/>
        </p:nvSpPr>
        <p:spPr>
          <a:xfrm>
            <a:off x="6094412" y="3167390"/>
            <a:ext cx="1295399" cy="523220"/>
          </a:xfrm>
          <a:prstGeom prst="rect">
            <a:avLst/>
          </a:prstGeom>
          <a:noFill/>
        </p:spPr>
        <p:txBody>
          <a:bodyPr wrap="square" rtlCol="0">
            <a:spAutoFit/>
          </a:bodyPr>
          <a:lstStyle/>
          <a:p>
            <a:r>
              <a:rPr lang="en-US" sz="2800" dirty="0">
                <a:latin typeface="Andalus" panose="02020603050405020304" pitchFamily="18" charset="-78"/>
                <a:cs typeface="Andalus" panose="02020603050405020304" pitchFamily="18" charset="-78"/>
              </a:rPr>
              <a:t>To this </a:t>
            </a:r>
          </a:p>
        </p:txBody>
      </p:sp>
    </p:spTree>
    <p:extLst>
      <p:ext uri="{BB962C8B-B14F-4D97-AF65-F5344CB8AC3E}">
        <p14:creationId xmlns:p14="http://schemas.microsoft.com/office/powerpoint/2010/main" val="381977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ndalus" panose="02020603050405020304" pitchFamily="18" charset="-78"/>
                <a:cs typeface="Andalus" panose="02020603050405020304" pitchFamily="18" charset="-78"/>
              </a:rPr>
              <a:t>Import Data From CSV File by SQL Server</a:t>
            </a:r>
            <a:endParaRPr lang="en-US" sz="6000" dirty="0">
              <a:latin typeface="Andalus" panose="02020603050405020304" pitchFamily="18" charset="-78"/>
              <a:cs typeface="Andalus" panose="02020603050405020304" pitchFamily="18" charset="-78"/>
            </a:endParaRPr>
          </a:p>
        </p:txBody>
      </p:sp>
      <p:sp>
        <p:nvSpPr>
          <p:cNvPr id="3" name="Content Placeholder 2"/>
          <p:cNvSpPr>
            <a:spLocks noGrp="1"/>
          </p:cNvSpPr>
          <p:nvPr>
            <p:ph sz="half" idx="1"/>
          </p:nvPr>
        </p:nvSpPr>
        <p:spPr>
          <a:xfrm>
            <a:off x="912813" y="2209800"/>
            <a:ext cx="1143000" cy="533400"/>
          </a:xfrm>
        </p:spPr>
        <p:txBody>
          <a:bodyPr>
            <a:normAutofit/>
          </a:bodyPr>
          <a:lstStyle/>
          <a:p>
            <a:pPr marL="0" indent="0">
              <a:buNone/>
            </a:pPr>
            <a:r>
              <a:rPr lang="en-US" dirty="0">
                <a:latin typeface="Andalus" panose="02020603050405020304" pitchFamily="18" charset="-78"/>
                <a:cs typeface="Andalus" panose="02020603050405020304" pitchFamily="18" charset="-78"/>
              </a:rPr>
              <a:t> </a:t>
            </a:r>
          </a:p>
        </p:txBody>
      </p:sp>
      <p:sp>
        <p:nvSpPr>
          <p:cNvPr id="5" name="Content Placeholder 4">
            <a:extLst>
              <a:ext uri="{FF2B5EF4-FFF2-40B4-BE49-F238E27FC236}">
                <a16:creationId xmlns:a16="http://schemas.microsoft.com/office/drawing/2014/main" id="{C6C3CEF1-EC92-D1E2-B0AA-AED6ED3F7931}"/>
              </a:ext>
            </a:extLst>
          </p:cNvPr>
          <p:cNvSpPr>
            <a:spLocks noGrp="1"/>
          </p:cNvSpPr>
          <p:nvPr>
            <p:ph sz="half" idx="2"/>
          </p:nvPr>
        </p:nvSpPr>
        <p:spPr>
          <a:xfrm>
            <a:off x="1458662" y="4114800"/>
            <a:ext cx="5078677" cy="1036320"/>
          </a:xfrm>
        </p:spPr>
        <p:txBody>
          <a:bodyPr/>
          <a:lstStyle/>
          <a:p>
            <a:endParaRPr lang="en-US" dirty="0"/>
          </a:p>
          <a:p>
            <a:pPr marL="0" indent="0">
              <a:buNone/>
            </a:pPr>
            <a:endParaRPr lang="en-US" dirty="0"/>
          </a:p>
        </p:txBody>
      </p:sp>
      <p:pic>
        <p:nvPicPr>
          <p:cNvPr id="8" name="Picture 7" descr="A screenshot of a computer&#10;&#10;Description automatically generated">
            <a:extLst>
              <a:ext uri="{FF2B5EF4-FFF2-40B4-BE49-F238E27FC236}">
                <a16:creationId xmlns:a16="http://schemas.microsoft.com/office/drawing/2014/main" id="{CBD40317-07B1-2BA4-FAEB-F13CC1C59441}"/>
              </a:ext>
            </a:extLst>
          </p:cNvPr>
          <p:cNvPicPr>
            <a:picLocks noChangeAspect="1"/>
          </p:cNvPicPr>
          <p:nvPr/>
        </p:nvPicPr>
        <p:blipFill rotWithShape="1">
          <a:blip r:embed="rId2">
            <a:extLst>
              <a:ext uri="{28A0092B-C50C-407E-A947-70E740481C1C}">
                <a14:useLocalDpi xmlns:a14="http://schemas.microsoft.com/office/drawing/2010/main" val="0"/>
              </a:ext>
            </a:extLst>
          </a:blip>
          <a:srcRect r="54839" b="29286"/>
          <a:stretch/>
        </p:blipFill>
        <p:spPr>
          <a:xfrm>
            <a:off x="5332412" y="1828800"/>
            <a:ext cx="3952172" cy="413317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4FDD0EE-084B-A574-D2AA-9F4B840E3F8E}"/>
              </a:ext>
            </a:extLst>
          </p:cNvPr>
          <p:cNvPicPr>
            <a:picLocks noChangeAspect="1"/>
          </p:cNvPicPr>
          <p:nvPr/>
        </p:nvPicPr>
        <p:blipFill rotWithShape="1">
          <a:blip r:embed="rId2">
            <a:extLst>
              <a:ext uri="{28A0092B-C50C-407E-A947-70E740481C1C}">
                <a14:useLocalDpi xmlns:a14="http://schemas.microsoft.com/office/drawing/2010/main" val="0"/>
              </a:ext>
            </a:extLst>
          </a:blip>
          <a:srcRect l="45983"/>
          <a:stretch/>
        </p:blipFill>
        <p:spPr>
          <a:xfrm>
            <a:off x="9284584" y="2878050"/>
            <a:ext cx="2494216" cy="3083928"/>
          </a:xfrm>
          <a:prstGeom prst="rect">
            <a:avLst/>
          </a:prstGeom>
        </p:spPr>
      </p:pic>
    </p:spTree>
    <p:extLst>
      <p:ext uri="{BB962C8B-B14F-4D97-AF65-F5344CB8AC3E}">
        <p14:creationId xmlns:p14="http://schemas.microsoft.com/office/powerpoint/2010/main" val="370626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ndalus" panose="02020603050405020304" pitchFamily="18" charset="-78"/>
                <a:cs typeface="Andalus" panose="02020603050405020304" pitchFamily="18" charset="-78"/>
              </a:rPr>
              <a:t>Import Data From CSV File by SQL Server</a:t>
            </a:r>
            <a:endParaRPr lang="en-US" sz="6000" dirty="0">
              <a:latin typeface="Andalus" panose="02020603050405020304" pitchFamily="18" charset="-78"/>
              <a:cs typeface="Andalus" panose="02020603050405020304" pitchFamily="18" charset="-78"/>
            </a:endParaRPr>
          </a:p>
        </p:txBody>
      </p:sp>
      <p:sp>
        <p:nvSpPr>
          <p:cNvPr id="3" name="Content Placeholder 2"/>
          <p:cNvSpPr>
            <a:spLocks noGrp="1"/>
          </p:cNvSpPr>
          <p:nvPr>
            <p:ph sz="half" idx="1"/>
          </p:nvPr>
        </p:nvSpPr>
        <p:spPr>
          <a:xfrm>
            <a:off x="912813" y="2209800"/>
            <a:ext cx="1143000" cy="533400"/>
          </a:xfrm>
        </p:spPr>
        <p:txBody>
          <a:bodyPr>
            <a:normAutofit/>
          </a:bodyPr>
          <a:lstStyle/>
          <a:p>
            <a:pPr marL="0" indent="0">
              <a:buNone/>
            </a:pPr>
            <a:r>
              <a:rPr lang="en-US" dirty="0">
                <a:latin typeface="Andalus" panose="02020603050405020304" pitchFamily="18" charset="-78"/>
                <a:cs typeface="Andalus" panose="02020603050405020304" pitchFamily="18" charset="-78"/>
              </a:rPr>
              <a:t> </a:t>
            </a:r>
          </a:p>
        </p:txBody>
      </p:sp>
      <p:sp>
        <p:nvSpPr>
          <p:cNvPr id="5" name="Content Placeholder 4">
            <a:extLst>
              <a:ext uri="{FF2B5EF4-FFF2-40B4-BE49-F238E27FC236}">
                <a16:creationId xmlns:a16="http://schemas.microsoft.com/office/drawing/2014/main" id="{C6C3CEF1-EC92-D1E2-B0AA-AED6ED3F7931}"/>
              </a:ext>
            </a:extLst>
          </p:cNvPr>
          <p:cNvSpPr>
            <a:spLocks noGrp="1"/>
          </p:cNvSpPr>
          <p:nvPr>
            <p:ph sz="half" idx="2"/>
          </p:nvPr>
        </p:nvSpPr>
        <p:spPr>
          <a:xfrm>
            <a:off x="1458662" y="4114800"/>
            <a:ext cx="5078677" cy="1036320"/>
          </a:xfrm>
        </p:spPr>
        <p:txBody>
          <a:bodyPr/>
          <a:lstStyle/>
          <a:p>
            <a:endParaRPr lang="en-US" dirty="0"/>
          </a:p>
          <a:p>
            <a:pPr marL="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8A2D438E-5967-2A89-8FB2-BAE65BBA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634" y="1706880"/>
            <a:ext cx="8407556" cy="4937126"/>
          </a:xfrm>
          <a:prstGeom prst="rect">
            <a:avLst/>
          </a:prstGeom>
        </p:spPr>
      </p:pic>
    </p:spTree>
    <p:extLst>
      <p:ext uri="{BB962C8B-B14F-4D97-AF65-F5344CB8AC3E}">
        <p14:creationId xmlns:p14="http://schemas.microsoft.com/office/powerpoint/2010/main" val="204638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8212" y="0"/>
            <a:ext cx="4419600" cy="2819400"/>
          </a:xfrm>
        </p:spPr>
        <p:txBody>
          <a:bodyPr>
            <a:normAutofit/>
          </a:bodyPr>
          <a:lstStyle/>
          <a:p>
            <a:r>
              <a:rPr lang="en-US" sz="9600" b="1" dirty="0">
                <a:latin typeface="Arabic Typesetting" panose="03020402040406030203" pitchFamily="66" charset="-78"/>
                <a:cs typeface="Arabic Typesetting" panose="03020402040406030203" pitchFamily="66" charset="-78"/>
              </a:rPr>
              <a:t>SQL Query</a:t>
            </a:r>
          </a:p>
        </p:txBody>
      </p:sp>
      <p:sp>
        <p:nvSpPr>
          <p:cNvPr id="5" name="Text Placeholder 4"/>
          <p:cNvSpPr>
            <a:spLocks noGrp="1"/>
          </p:cNvSpPr>
          <p:nvPr>
            <p:ph type="body" idx="1"/>
          </p:nvPr>
        </p:nvSpPr>
        <p:spPr>
          <a:xfrm>
            <a:off x="2284412" y="2513733"/>
            <a:ext cx="2945235" cy="611334"/>
          </a:xfrm>
        </p:spPr>
        <p:txBody>
          <a:bodyPr>
            <a:normAutofit/>
          </a:bodyPr>
          <a:lstStyle/>
          <a:p>
            <a:r>
              <a:rPr lang="en-US" sz="2000" dirty="0"/>
              <a:t>By SQL Server </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4342129" cy="1223963"/>
          </a:xfrm>
        </p:spPr>
        <p:txBody>
          <a:bodyPr>
            <a:normAutofit/>
          </a:bodyPr>
          <a:lstStyle/>
          <a:p>
            <a:r>
              <a:rPr lang="en-US" sz="6000" dirty="0">
                <a:latin typeface="Amasis MT Pro Medium" panose="020F0502020204030204" pitchFamily="18" charset="0"/>
              </a:rPr>
              <a:t>SQL Query </a:t>
            </a:r>
          </a:p>
        </p:txBody>
      </p:sp>
      <p:sp>
        <p:nvSpPr>
          <p:cNvPr id="8" name="Text Placeholder 7"/>
          <p:cNvSpPr>
            <a:spLocks noGrp="1"/>
          </p:cNvSpPr>
          <p:nvPr>
            <p:ph type="body" idx="1"/>
          </p:nvPr>
        </p:nvSpPr>
        <p:spPr/>
        <p:txBody>
          <a:bodyPr/>
          <a:lstStyle/>
          <a:p>
            <a:r>
              <a:rPr lang="en-US" dirty="0"/>
              <a:t> </a:t>
            </a:r>
          </a:p>
        </p:txBody>
      </p:sp>
      <p:sp>
        <p:nvSpPr>
          <p:cNvPr id="10" name="Content Placeholder 9"/>
          <p:cNvSpPr>
            <a:spLocks noGrp="1"/>
          </p:cNvSpPr>
          <p:nvPr>
            <p:ph sz="half" idx="2"/>
          </p:nvPr>
        </p:nvSpPr>
        <p:spPr/>
        <p:txBody>
          <a:bodyPr/>
          <a:lstStyle/>
          <a:p>
            <a:pPr marL="0" indent="0">
              <a:buNone/>
            </a:pPr>
            <a:r>
              <a:rPr lang="en-US" dirty="0"/>
              <a:t> </a:t>
            </a:r>
          </a:p>
        </p:txBody>
      </p:sp>
      <p:sp>
        <p:nvSpPr>
          <p:cNvPr id="9" name="Text Placeholder 8"/>
          <p:cNvSpPr>
            <a:spLocks noGrp="1"/>
          </p:cNvSpPr>
          <p:nvPr>
            <p:ph type="body" sz="quarter" idx="3"/>
          </p:nvPr>
        </p:nvSpPr>
        <p:spPr/>
        <p:txBody>
          <a:bodyPr/>
          <a:lstStyle/>
          <a:p>
            <a:r>
              <a:rPr lang="en-US" dirty="0"/>
              <a:t> </a:t>
            </a:r>
          </a:p>
        </p:txBody>
      </p:sp>
      <p:sp>
        <p:nvSpPr>
          <p:cNvPr id="11" name="Content Placeholder 10"/>
          <p:cNvSpPr>
            <a:spLocks noGrp="1"/>
          </p:cNvSpPr>
          <p:nvPr>
            <p:ph sz="quarter" idx="4"/>
          </p:nvPr>
        </p:nvSpPr>
        <p:spPr/>
        <p:txBody>
          <a:bodyPr/>
          <a:lstStyle/>
          <a:p>
            <a:pPr marL="0" indent="0">
              <a:buNone/>
            </a:pPr>
            <a:r>
              <a:rPr lang="en-US" dirty="0"/>
              <a:t> </a:t>
            </a:r>
          </a:p>
        </p:txBody>
      </p:sp>
      <p:pic>
        <p:nvPicPr>
          <p:cNvPr id="3" name="Picture 2" descr="A screenshot of a computer&#10;&#10;Description automatically generated">
            <a:extLst>
              <a:ext uri="{FF2B5EF4-FFF2-40B4-BE49-F238E27FC236}">
                <a16:creationId xmlns:a16="http://schemas.microsoft.com/office/drawing/2014/main" id="{FA2D689A-F284-79C4-0386-58D6734B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551" y="2159000"/>
            <a:ext cx="9195722" cy="289560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281AA6122CF247B4B8B0B5763BFE3D" ma:contentTypeVersion="11" ma:contentTypeDescription="Create a new document." ma:contentTypeScope="" ma:versionID="95f80e7e3e22a1bf2d54fef7284af2a2">
  <xsd:schema xmlns:xsd="http://www.w3.org/2001/XMLSchema" xmlns:xs="http://www.w3.org/2001/XMLSchema" xmlns:p="http://schemas.microsoft.com/office/2006/metadata/properties" xmlns:ns3="dcf65376-29fc-4bf3-aa7b-b5bee95c8275" xmlns:ns4="4d48b06e-9d30-4ca7-8651-4b6a69a8ad69" targetNamespace="http://schemas.microsoft.com/office/2006/metadata/properties" ma:root="true" ma:fieldsID="41742a40dd060283b18e17ccfb13b9cb" ns3:_="" ns4:_="">
    <xsd:import namespace="dcf65376-29fc-4bf3-aa7b-b5bee95c8275"/>
    <xsd:import namespace="4d48b06e-9d30-4ca7-8651-4b6a69a8ad6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65376-29fc-4bf3-aa7b-b5bee95c827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48b06e-9d30-4ca7-8651-4b6a69a8ad6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http://schemas.microsoft.com/office/2006/metadata/properties"/>
    <ds:schemaRef ds:uri="http://www.w3.org/XML/1998/namespace"/>
    <ds:schemaRef ds:uri="http://schemas.microsoft.com/office/2006/documentManagement/types"/>
    <ds:schemaRef ds:uri="http://purl.org/dc/elements/1.1/"/>
    <ds:schemaRef ds:uri="4d48b06e-9d30-4ca7-8651-4b6a69a8ad69"/>
    <ds:schemaRef ds:uri="http://schemas.microsoft.com/office/infopath/2007/PartnerControls"/>
    <ds:schemaRef ds:uri="http://schemas.openxmlformats.org/package/2006/metadata/core-properties"/>
    <ds:schemaRef ds:uri="dcf65376-29fc-4bf3-aa7b-b5bee95c8275"/>
    <ds:schemaRef ds:uri="http://purl.org/dc/dcmitype/"/>
  </ds:schemaRefs>
</ds:datastoreItem>
</file>

<file path=customXml/itemProps2.xml><?xml version="1.0" encoding="utf-8"?>
<ds:datastoreItem xmlns:ds="http://schemas.openxmlformats.org/officeDocument/2006/customXml" ds:itemID="{19A2C5D8-4C71-4EEF-9FEB-29A9CA1FF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65376-29fc-4bf3-aa7b-b5bee95c8275"/>
    <ds:schemaRef ds:uri="4d48b06e-9d30-4ca7-8651-4b6a69a8ad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33A20B-ED6C-4921-BE2B-80E6E7ED9E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TotalTime>
  <Words>274</Words>
  <Application>Microsoft Office PowerPoint</Application>
  <PresentationFormat>Custom</PresentationFormat>
  <Paragraphs>106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Aldhabi</vt:lpstr>
      <vt:lpstr>Amasis MT Pro Medium</vt:lpstr>
      <vt:lpstr>Andalus</vt:lpstr>
      <vt:lpstr>Angsana New</vt:lpstr>
      <vt:lpstr>Arabic Typesetting</vt:lpstr>
      <vt:lpstr>Arial</vt:lpstr>
      <vt:lpstr>Calibri</vt:lpstr>
      <vt:lpstr>Tech 16x9</vt:lpstr>
      <vt:lpstr>Hotel Reservation</vt:lpstr>
      <vt:lpstr>Agenda</vt:lpstr>
      <vt:lpstr>Introduction Hotel reservation datasets are important assets that offer insights into booking behaviors, guest preferences, and hotel operations. They provide comprehensive information about guest reservations, covering details like arrival dates, number of adults and children, room types, duration of weekend and weeknight stays, meal plans, and other relevant factors. Analyzing such data can offer valuable insights for hotel management, enabling them to refine pricing strategies, enhance guest satisfaction, and streamline operational efficiency.</vt:lpstr>
      <vt:lpstr>Excel</vt:lpstr>
      <vt:lpstr>Excel</vt:lpstr>
      <vt:lpstr>Import Data From CSV File by SQL Server</vt:lpstr>
      <vt:lpstr>Import Data From CSV File by SQL Server</vt:lpstr>
      <vt:lpstr>SQL Query</vt:lpstr>
      <vt:lpstr>SQL Query </vt:lpstr>
      <vt:lpstr>SQL Query </vt:lpstr>
      <vt:lpstr>SQL Query </vt:lpstr>
      <vt:lpstr>SQL Query </vt:lpstr>
      <vt:lpstr>SQL Query </vt:lpstr>
      <vt:lpstr>SQL Query </vt:lpstr>
      <vt:lpstr>SQL Query </vt:lpstr>
      <vt:lpstr>SQL Query </vt:lpstr>
      <vt:lpstr>SQL Query </vt:lpstr>
      <vt:lpstr>SQL Query </vt:lpstr>
      <vt:lpstr>SQL Query </vt:lpstr>
      <vt:lpstr>SQL Query </vt:lpstr>
      <vt:lpstr>SQL Query </vt:lpstr>
      <vt:lpstr>SQL Query </vt:lpstr>
      <vt:lpstr>SQL Query </vt:lpstr>
      <vt:lpstr>Summery SQL is a good language for dealing with databases and extracting the most important queries to analyze data efficiently and quickly.    </vt:lpstr>
      <vt:lpstr>Thank you MOHAMED ALLAM allammohamed3535@gmail.com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محمد عبدالمنعم ابراهيم احمد علام</dc:creator>
  <cp:lastModifiedBy>محمد عبدالمنعم ابراهيم احمد علام</cp:lastModifiedBy>
  <cp:revision>2</cp:revision>
  <dcterms:created xsi:type="dcterms:W3CDTF">2024-03-16T06:22:35Z</dcterms:created>
  <dcterms:modified xsi:type="dcterms:W3CDTF">2024-03-18T20:40:15Z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0x0101002E281AA6122CF247B4B8B0B5763BFE3D</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