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8" r:id="rId10"/>
    <p:sldId id="26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4C50CCC-E7D3-4738-89D9-76BCFE8223D7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39ED86-B0D7-47B0-A559-D74573D5C3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Integration of Classical Features, Social Media Response and Power of Stars to Predict the Box Office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642" y="3886200"/>
            <a:ext cx="4038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By:	Rashika Daga</a:t>
            </a:r>
          </a:p>
          <a:p>
            <a:pPr marL="0" indent="0">
              <a:buNone/>
            </a:pPr>
            <a:r>
              <a:rPr lang="en-US" sz="2400" dirty="0" smtClean="0"/>
              <a:t>	Mohammed Allama 	Hossain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3771" y="3886200"/>
            <a:ext cx="434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Under the guidance of: </a:t>
            </a:r>
          </a:p>
          <a:p>
            <a:pPr marL="0" indent="0">
              <a:buNone/>
            </a:pPr>
            <a:r>
              <a:rPr lang="en-US" sz="2400" dirty="0" smtClean="0"/>
              <a:t>Prof. Saptarsi Goswami </a:t>
            </a:r>
          </a:p>
          <a:p>
            <a:pPr marL="0" indent="0">
              <a:buNone/>
            </a:pPr>
            <a:r>
              <a:rPr lang="en-US" sz="2000" dirty="0" smtClean="0"/>
              <a:t>Institute of Engineering &amp;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715000"/>
            <a:ext cx="815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International Conference on Telecommunication, Power Analysis and Computing Techniques (ICTPACT –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problem that was faced throughout the research work was the limited availability of data-set and this was because relatively fewer number of movies maintained an official Facebook </a:t>
            </a:r>
            <a:r>
              <a:rPr lang="en-US" sz="2400" dirty="0" smtClean="0"/>
              <a:t>page.</a:t>
            </a:r>
          </a:p>
          <a:p>
            <a:r>
              <a:rPr lang="en-US" sz="2400" dirty="0"/>
              <a:t>Also the API does not allow to access data prior to 2 </a:t>
            </a:r>
            <a:r>
              <a:rPr lang="en-US" sz="2400" dirty="0" smtClean="0"/>
              <a:t>years.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research work is in a new domain because firstly it integrates </a:t>
            </a:r>
            <a:r>
              <a:rPr lang="en-US" sz="2400" dirty="0"/>
              <a:t>various factors like rating of actors, Facebook responses and classical features and secondly the prediction is available before the release of the movie. </a:t>
            </a:r>
            <a:endParaRPr lang="en-US" sz="2400" dirty="0" smtClean="0"/>
          </a:p>
          <a:p>
            <a:r>
              <a:rPr lang="en-US" sz="2400" dirty="0"/>
              <a:t>Rating of actors turned out to be a very important factor because in several countries, certain actors enjoy a strong fan base which becomes a major deciding factor of the success of a movie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random forest model produces a classification accuracy of 87.57% with 5-fold cross validation. </a:t>
            </a:r>
          </a:p>
        </p:txBody>
      </p:sp>
    </p:spTree>
    <p:extLst>
      <p:ext uri="{BB962C8B-B14F-4D97-AF65-F5344CB8AC3E}">
        <p14:creationId xmlns:p14="http://schemas.microsoft.com/office/powerpoint/2010/main" val="33577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>
              <a:buFont typeface="+mj-lt"/>
              <a:buAutoNum type="arabicPeriod"/>
            </a:pPr>
            <a:r>
              <a:rPr lang="en-US" sz="1600" dirty="0" smtClean="0"/>
              <a:t>Litman</a:t>
            </a:r>
            <a:r>
              <a:rPr lang="en-US" sz="1600" dirty="0"/>
              <a:t>, Barry R. "Predicting success of theatrical movies: An empirical </a:t>
            </a:r>
            <a:r>
              <a:rPr lang="en-US" sz="1600" dirty="0" smtClean="0"/>
              <a:t>study</a:t>
            </a:r>
            <a:r>
              <a:rPr lang="en-US" sz="1600" dirty="0"/>
              <a:t>." The Journal of Popular Culture 16, no. 4 (1983): </a:t>
            </a:r>
            <a:r>
              <a:rPr lang="en-US" sz="1600" dirty="0" smtClean="0"/>
              <a:t>159-175.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/>
              <a:t>Asur</a:t>
            </a:r>
            <a:r>
              <a:rPr lang="en-US" sz="1600" dirty="0"/>
              <a:t>, Sitaram, and Bernardo A. Huberman. "Predicting the future with social media." In Web Intelligence and Intelligent Agent Technology (WI-IAT), 2010 IEEE/WIC/ACM International Conference on, vol. </a:t>
            </a:r>
            <a:r>
              <a:rPr lang="en-US" sz="1600" dirty="0" smtClean="0"/>
              <a:t>1, 492-499</a:t>
            </a:r>
            <a:r>
              <a:rPr lang="en-US" sz="1600" dirty="0"/>
              <a:t>. IEEE, 2010</a:t>
            </a:r>
            <a:r>
              <a:rPr lang="en-US" sz="1600" dirty="0" smtClean="0"/>
              <a:t>.</a:t>
            </a:r>
          </a:p>
          <a:p>
            <a:pPr marL="425196" lvl="0" indent="-342900">
              <a:buFont typeface="+mj-lt"/>
              <a:buAutoNum type="arabicPeriod"/>
            </a:pPr>
            <a:r>
              <a:rPr lang="en-US" sz="1600" dirty="0"/>
              <a:t>Zhang, Wenbin, and Steven Skiena. "Improving movie gross prediction through news analysis." In Proceedings of the 2009 IEEE/WIC/ACM International Joint Conference on Web Intelligence and Intelligent Agent Technology-Volume 01, pp. 301-304. IEEE Computer Society, 2009.</a:t>
            </a:r>
          </a:p>
          <a:p>
            <a:pPr marL="425196" lvl="0" indent="-342900">
              <a:buFont typeface="+mj-lt"/>
              <a:buAutoNum type="arabicPeriod"/>
            </a:pPr>
            <a:r>
              <a:rPr lang="en-US" sz="1600" dirty="0"/>
              <a:t>Chintagunta, Pradeep K., Shyam Gopinath, and Sriram Venkataraman. "The effects of online user reviews on movie box office performance: Accounting for sequential rollout and aggregation across local markets." Marketing Science 29, no. 5 (2010): 944-957</a:t>
            </a:r>
            <a:r>
              <a:rPr lang="en-US" sz="1600" dirty="0" smtClean="0"/>
              <a:t>.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/>
              <a:t>Huang, Jianxiong, Wai Fong Boh, and Kim Huat Goh. "From A Social Influence Perspective: The Impact Of Social Media On Movie Sales." InPACIS, p. 79. 2011.</a:t>
            </a:r>
          </a:p>
          <a:p>
            <a:pPr marL="425196" lvl="0" indent="-342900">
              <a:buFont typeface="+mj-lt"/>
              <a:buAutoNum type="arabicPeriod"/>
            </a:pPr>
            <a:endParaRPr lang="en-US" sz="1800" dirty="0"/>
          </a:p>
          <a:p>
            <a:pPr marL="425196" indent="-342900">
              <a:buFont typeface="+mj-lt"/>
              <a:buAutoNum type="arabicPeriod"/>
            </a:pPr>
            <a:endParaRPr lang="en-US" sz="1800" dirty="0" smtClean="0"/>
          </a:p>
          <a:p>
            <a:pPr marL="425196" indent="-342900">
              <a:buFont typeface="+mj-lt"/>
              <a:buAutoNum type="arabicPeriod"/>
            </a:pPr>
            <a:endParaRPr lang="en-US" sz="1800" dirty="0"/>
          </a:p>
          <a:p>
            <a:pPr marL="425196" indent="-342900">
              <a:buFont typeface="+mj-lt"/>
              <a:buAutoNum type="arabicPeriod"/>
            </a:pPr>
            <a:endParaRPr lang="en-US" sz="1800" dirty="0" smtClean="0"/>
          </a:p>
          <a:p>
            <a:pPr marL="425196" indent="-342900">
              <a:buFont typeface="+mj-lt"/>
              <a:buAutoNum type="arabicPeriod"/>
            </a:pPr>
            <a:endParaRPr lang="en-US" sz="1800" dirty="0" smtClean="0"/>
          </a:p>
          <a:p>
            <a:pPr marL="82296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Outcome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Predicting the box office success is a contemporary and relevant problem to solve given the size of the Bollywood industry.</a:t>
            </a:r>
          </a:p>
          <a:p>
            <a:r>
              <a:rPr lang="en-US" sz="2400" dirty="0"/>
              <a:t>Revenues from the Hindi film industry are likely to cross </a:t>
            </a:r>
            <a:r>
              <a:rPr lang="en-US" sz="2400" dirty="0" smtClean="0"/>
              <a:t>Rs19,300 crores </a:t>
            </a:r>
            <a:r>
              <a:rPr lang="en-US" sz="2400" dirty="0"/>
              <a:t>by fiscal 2017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Actors, investors, producers, financers, directors, </a:t>
            </a:r>
            <a:r>
              <a:rPr lang="en-US" sz="2400" dirty="0" smtClean="0"/>
              <a:t>etc. should have knowledge about the approximate return before the release of the movie so that they can enhance their promotional activities accordingly based on a concrete analysis.</a:t>
            </a:r>
          </a:p>
          <a:p>
            <a:r>
              <a:rPr lang="en-US" sz="2400" dirty="0" smtClean="0"/>
              <a:t>This explains the importance of research in the movie field.</a:t>
            </a:r>
          </a:p>
        </p:txBody>
      </p:sp>
    </p:spTree>
    <p:extLst>
      <p:ext uri="{BB962C8B-B14F-4D97-AF65-F5344CB8AC3E}">
        <p14:creationId xmlns:p14="http://schemas.microsoft.com/office/powerpoint/2010/main" val="25114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Barry R Litman developed a regression model to depict the financial success of theatrical movies.</a:t>
            </a:r>
          </a:p>
          <a:p>
            <a:r>
              <a:rPr lang="en-US" sz="2400" dirty="0"/>
              <a:t>Asur and Huberman were the pioneers in correlating the quantitative and qualitative aspects of tweets </a:t>
            </a:r>
            <a:endParaRPr lang="en-US" sz="2400" dirty="0" smtClean="0"/>
          </a:p>
          <a:p>
            <a:r>
              <a:rPr lang="en-US" sz="2400" dirty="0"/>
              <a:t>Wenbin Zhang and Steven Skiena have incorporated the news data with data obtained from Internet Movie Database  (IMDb) to generate the box office revenue. </a:t>
            </a:r>
            <a:endParaRPr lang="en-US" sz="2400" dirty="0" smtClean="0"/>
          </a:p>
          <a:p>
            <a:r>
              <a:rPr lang="en-US" sz="2400" dirty="0"/>
              <a:t>In paper by Chintagunta, Gopinath and </a:t>
            </a:r>
            <a:r>
              <a:rPr lang="en-US" sz="2400" dirty="0" smtClean="0"/>
              <a:t>Venkataraman, </a:t>
            </a:r>
            <a:r>
              <a:rPr lang="en-US" sz="2400" dirty="0"/>
              <a:t>they have combined the online reviews with the local market feedback and proved that this aggregation gives a better accuracy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Huan </a:t>
            </a:r>
            <a:r>
              <a:rPr lang="en-US" sz="2400" dirty="0"/>
              <a:t>Jianxiong and the other authors in their </a:t>
            </a:r>
            <a:r>
              <a:rPr lang="en-US" sz="2400" dirty="0" smtClean="0"/>
              <a:t>paper have </a:t>
            </a:r>
            <a:r>
              <a:rPr lang="en-US" sz="2400" dirty="0"/>
              <a:t>considered expert reviews, network based peer reviews, and non-network based peer reviews, along with control variables as the classical features and star power. </a:t>
            </a:r>
          </a:p>
        </p:txBody>
      </p:sp>
    </p:spTree>
    <p:extLst>
      <p:ext uri="{BB962C8B-B14F-4D97-AF65-F5344CB8AC3E}">
        <p14:creationId xmlns:p14="http://schemas.microsoft.com/office/powerpoint/2010/main" val="41571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1" y="1219200"/>
            <a:ext cx="5973538" cy="551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1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/>
          <a:lstStyle/>
          <a:p>
            <a:r>
              <a:rPr lang="en-US" dirty="0" smtClean="0"/>
              <a:t>Data Extraction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733800"/>
            <a:ext cx="6248400" cy="28194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800" u="sng" dirty="0" smtClean="0"/>
              <a:t>Extraction of Social Media Response(Facebook Likes) using Rfacebook</a:t>
            </a:r>
          </a:p>
          <a:p>
            <a:r>
              <a:rPr lang="en-US" sz="1800" dirty="0" smtClean="0"/>
              <a:t>Get the access token from Facebook API</a:t>
            </a:r>
          </a:p>
          <a:p>
            <a:r>
              <a:rPr lang="en-US" sz="1800" dirty="0" smtClean="0"/>
              <a:t>If the official page of the movie exists, then</a:t>
            </a:r>
          </a:p>
          <a:p>
            <a:r>
              <a:rPr lang="en-US" sz="1800" dirty="0" smtClean="0"/>
              <a:t>insights=getInsights(page_id=</a:t>
            </a:r>
            <a:r>
              <a:rPr lang="en-US" sz="1800" dirty="0"/>
              <a:t>'221568044327801_754789777921289', </a:t>
            </a:r>
            <a:r>
              <a:rPr lang="en-US" sz="1800" dirty="0" smtClean="0"/>
              <a:t>token=access_token, </a:t>
            </a:r>
            <a:r>
              <a:rPr lang="en-US" sz="1800" dirty="0"/>
              <a:t>metric='page_fans_country', period=</a:t>
            </a:r>
            <a:r>
              <a:rPr lang="en-US" sz="1800" dirty="0" smtClean="0"/>
              <a:t>'lifetime ‘</a:t>
            </a:r>
            <a:r>
              <a:rPr lang="en-US" sz="1800" dirty="0"/>
              <a:t>parms='&amp;</a:t>
            </a:r>
            <a:r>
              <a:rPr lang="en-US" sz="1800" dirty="0" smtClean="0"/>
              <a:t>since=start_date&amp;until=end_date')</a:t>
            </a:r>
          </a:p>
          <a:p>
            <a:r>
              <a:rPr lang="en-US" sz="1800" dirty="0" smtClean="0"/>
              <a:t>Calculate the sum of the values in the column named likes from insights.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545" y="1447800"/>
            <a:ext cx="5728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Extraction of Classical Features from IMDb(Internet Movie Database)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Release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Actors’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Whether movie is a sequel or not</a:t>
            </a:r>
            <a:endParaRPr lang="en-US" dirty="0"/>
          </a:p>
        </p:txBody>
      </p:sp>
      <p:pic>
        <p:nvPicPr>
          <p:cNvPr id="2050" name="Picture 2" descr="C:\Users\DELL\Desktop\imag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27" y="2054751"/>
            <a:ext cx="1161245" cy="11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image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58207"/>
            <a:ext cx="1149996" cy="11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Extraction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743" y="1448937"/>
            <a:ext cx="4931387" cy="160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u="sng" dirty="0" smtClean="0"/>
              <a:t>Influence of Stars (Times Celebex)</a:t>
            </a:r>
          </a:p>
          <a:p>
            <a:pPr marL="82296" indent="0">
              <a:buNone/>
            </a:pPr>
            <a:r>
              <a:rPr lang="en-US" sz="2000" dirty="0" smtClean="0"/>
              <a:t>Times Celebex Rating for the actors and actresses 1 month before the release of the movie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64743" y="3289161"/>
            <a:ext cx="5534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Box Office Sales </a:t>
            </a:r>
          </a:p>
          <a:p>
            <a:r>
              <a:rPr lang="en-US" sz="2000" dirty="0" smtClean="0"/>
              <a:t>Total Nett. Gross is retrieved from Book My Show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64744" y="4656161"/>
            <a:ext cx="553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Holiday Effect</a:t>
            </a:r>
          </a:p>
          <a:p>
            <a:r>
              <a:rPr lang="en-US" sz="2000" dirty="0" smtClean="0"/>
              <a:t>Whether the movie is released on a holiday or not.</a:t>
            </a:r>
          </a:p>
          <a:p>
            <a:r>
              <a:rPr lang="en-US" sz="2000" dirty="0" smtClean="0"/>
              <a:t>The holiday must lie after </a:t>
            </a:r>
            <a:r>
              <a:rPr lang="en-US" sz="2000" dirty="0" smtClean="0"/>
              <a:t>1,  2, or 3 </a:t>
            </a:r>
            <a:r>
              <a:rPr lang="en-US" sz="2000" dirty="0" smtClean="0"/>
              <a:t>days after the release in at least 3 states in India.</a:t>
            </a:r>
            <a:endParaRPr lang="en-US" sz="2000" dirty="0"/>
          </a:p>
        </p:txBody>
      </p:sp>
      <p:pic>
        <p:nvPicPr>
          <p:cNvPr id="3074" name="Picture 2" descr="C:\Users\DELL\Desktop\images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89161"/>
            <a:ext cx="15906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esktop\image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60" y="1447800"/>
            <a:ext cx="2257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\Desktop\images\WikiPedia-Logo_zps5098058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8" y="4692159"/>
            <a:ext cx="1583748" cy="143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1400" dirty="0" smtClean="0"/>
              <a:t>		Fig. 1. Graph depicting the error rate across decision tree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42" y="1524000"/>
            <a:ext cx="68852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16" y="4038600"/>
            <a:ext cx="6099484" cy="272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7361" y="3792842"/>
            <a:ext cx="693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/>
              <a:t>Fig. 2. </a:t>
            </a:r>
            <a:r>
              <a:rPr lang="en-US" sz="1400" dirty="0"/>
              <a:t>Relationship of Ratio of Facebook Likes and Box Office Range (Social Media Response)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(Contd.)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7499350" cy="29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1" y="4572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/>
              <a:t>Fig. 3. Bar </a:t>
            </a:r>
            <a:r>
              <a:rPr lang="en-US" sz="1400" dirty="0"/>
              <a:t>Graph representing the Mean Decrease in Gini Coefficient of 7 most important variables obtained  </a:t>
            </a:r>
            <a:r>
              <a:rPr lang="en-US" sz="1400" dirty="0" smtClean="0"/>
              <a:t>  by </a:t>
            </a:r>
            <a:r>
              <a:rPr lang="en-US" sz="1400" dirty="0"/>
              <a:t>Random Forest Method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6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5337</TotalTime>
  <Words>816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Integration of Classical Features, Social Media Response and Power of Stars to Predict the Box Office Sales</vt:lpstr>
      <vt:lpstr>Agenda</vt:lpstr>
      <vt:lpstr>Motivation</vt:lpstr>
      <vt:lpstr>Related Works</vt:lpstr>
      <vt:lpstr>Algorithm</vt:lpstr>
      <vt:lpstr>Data Extraction  </vt:lpstr>
      <vt:lpstr>Data Extraction (Continued)</vt:lpstr>
      <vt:lpstr>Outcomes</vt:lpstr>
      <vt:lpstr>Outcomes (Contd.)</vt:lpstr>
      <vt:lpstr>Challenges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Classical Features, Social Media Response and Power of Stars to Predict the Box Office Sales</dc:title>
  <dc:creator>DELL</dc:creator>
  <cp:lastModifiedBy>DELL</cp:lastModifiedBy>
  <cp:revision>26</cp:revision>
  <dcterms:created xsi:type="dcterms:W3CDTF">2017-04-03T05:48:26Z</dcterms:created>
  <dcterms:modified xsi:type="dcterms:W3CDTF">2017-04-07T02:32:45Z</dcterms:modified>
</cp:coreProperties>
</file>