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1" r:id="rId7"/>
    <p:sldId id="26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5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1704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89264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01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FF91-8913-4E34-9190-373084C476C1}"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7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0689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1FF91-8913-4E34-9190-373084C476C1}"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66227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1FF91-8913-4E34-9190-373084C476C1}"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84910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A1FF91-8913-4E34-9190-373084C476C1}" type="datetimeFigureOut">
              <a:rPr lang="en-US" smtClean="0"/>
              <a:t>7/29/2019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2309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73EE3C-CEB8-4D93-8807-4DDA047184F2}" type="slidenum">
              <a:rPr lang="en-US" smtClean="0"/>
              <a:t>‹#›</a:t>
            </a:fld>
            <a:endParaRPr lang="en-US"/>
          </a:p>
        </p:txBody>
      </p:sp>
    </p:spTree>
    <p:extLst>
      <p:ext uri="{BB962C8B-B14F-4D97-AF65-F5344CB8AC3E}">
        <p14:creationId xmlns:p14="http://schemas.microsoft.com/office/powerpoint/2010/main" val="348175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FF91-8913-4E34-9190-373084C476C1}"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7037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A1FF91-8913-4E34-9190-373084C476C1}" type="datetimeFigureOut">
              <a:rPr lang="en-US" smtClean="0"/>
              <a:t>7/29/2019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73EE3C-CEB8-4D93-8807-4DDA047184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1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5F03-2935-4187-AFB1-B52DBBA1FD62}"/>
              </a:ext>
            </a:extLst>
          </p:cNvPr>
          <p:cNvSpPr>
            <a:spLocks noGrp="1"/>
          </p:cNvSpPr>
          <p:nvPr>
            <p:ph type="ctrTitle"/>
          </p:nvPr>
        </p:nvSpPr>
        <p:spPr/>
        <p:txBody>
          <a:bodyPr/>
          <a:lstStyle/>
          <a:p>
            <a:r>
              <a:rPr lang="en-US" dirty="0"/>
              <a:t>NFL: Beating the Spread</a:t>
            </a:r>
          </a:p>
        </p:txBody>
      </p:sp>
      <p:sp>
        <p:nvSpPr>
          <p:cNvPr id="3" name="Subtitle 2">
            <a:extLst>
              <a:ext uri="{FF2B5EF4-FFF2-40B4-BE49-F238E27FC236}">
                <a16:creationId xmlns:a16="http://schemas.microsoft.com/office/drawing/2014/main" id="{99A7100B-0D85-4A53-BF19-CFE1B2B552FE}"/>
              </a:ext>
            </a:extLst>
          </p:cNvPr>
          <p:cNvSpPr>
            <a:spLocks noGrp="1"/>
          </p:cNvSpPr>
          <p:nvPr>
            <p:ph type="subTitle" idx="1"/>
          </p:nvPr>
        </p:nvSpPr>
        <p:spPr/>
        <p:txBody>
          <a:bodyPr>
            <a:normAutofit fontScale="85000" lnSpcReduction="20000"/>
          </a:bodyPr>
          <a:lstStyle/>
          <a:p>
            <a:r>
              <a:rPr lang="en-US" dirty="0"/>
              <a:t>Russell Haws</a:t>
            </a:r>
          </a:p>
          <a:p>
            <a:r>
              <a:rPr lang="en-US" dirty="0"/>
              <a:t>Alejandro Llamas</a:t>
            </a:r>
          </a:p>
          <a:p>
            <a:r>
              <a:rPr lang="en-US" dirty="0"/>
              <a:t>Emmanuel Llamas</a:t>
            </a:r>
          </a:p>
        </p:txBody>
      </p:sp>
    </p:spTree>
    <p:extLst>
      <p:ext uri="{BB962C8B-B14F-4D97-AF65-F5344CB8AC3E}">
        <p14:creationId xmlns:p14="http://schemas.microsoft.com/office/powerpoint/2010/main" val="397633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A4C-A29A-4819-BEC6-46DABC5F479A}"/>
              </a:ext>
            </a:extLst>
          </p:cNvPr>
          <p:cNvSpPr>
            <a:spLocks noGrp="1"/>
          </p:cNvSpPr>
          <p:nvPr>
            <p:ph type="title"/>
          </p:nvPr>
        </p:nvSpPr>
        <p:spPr/>
        <p:txBody>
          <a:bodyPr/>
          <a:lstStyle/>
          <a:p>
            <a:r>
              <a:rPr lang="en-US" dirty="0"/>
              <a:t>Motivation &amp; Summary Slide</a:t>
            </a:r>
          </a:p>
        </p:txBody>
      </p:sp>
      <p:sp>
        <p:nvSpPr>
          <p:cNvPr id="3" name="Content Placeholder 2">
            <a:extLst>
              <a:ext uri="{FF2B5EF4-FFF2-40B4-BE49-F238E27FC236}">
                <a16:creationId xmlns:a16="http://schemas.microsoft.com/office/drawing/2014/main" id="{2F2CBF8B-8C49-4DE2-A4C3-853C46B73095}"/>
              </a:ext>
            </a:extLst>
          </p:cNvPr>
          <p:cNvSpPr>
            <a:spLocks noGrp="1"/>
          </p:cNvSpPr>
          <p:nvPr>
            <p:ph idx="1"/>
          </p:nvPr>
        </p:nvSpPr>
        <p:spPr/>
        <p:txBody>
          <a:bodyPr/>
          <a:lstStyle/>
          <a:p>
            <a:r>
              <a:rPr lang="en-US" dirty="0"/>
              <a:t>Define the Spread, give an example</a:t>
            </a:r>
          </a:p>
          <a:p>
            <a:endParaRPr lang="en-US" dirty="0"/>
          </a:p>
          <a:p>
            <a:r>
              <a:rPr lang="en-US" dirty="0"/>
              <a:t>Football season is around the corner, as fans, we are always looking for a way to inherently find patterns, or gain an advantage in an environment designed for parity</a:t>
            </a:r>
          </a:p>
          <a:p>
            <a:r>
              <a:rPr lang="en-US" dirty="0"/>
              <a:t>We sought to find any patterns within overall team statistics to find any correlations to teams covering the spread, not necessarily winning games</a:t>
            </a:r>
          </a:p>
          <a:p>
            <a:r>
              <a:rPr lang="en-US" dirty="0"/>
              <a:t>We were able to see some baseline statistics and found some interesting insights, but we failed to find an exact model based on our data to confirm whether offensive categories relate to beating Vegas</a:t>
            </a:r>
          </a:p>
        </p:txBody>
      </p:sp>
    </p:spTree>
    <p:extLst>
      <p:ext uri="{BB962C8B-B14F-4D97-AF65-F5344CB8AC3E}">
        <p14:creationId xmlns:p14="http://schemas.microsoft.com/office/powerpoint/2010/main" val="177367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E101-C25B-4BB8-AA50-4C76A7E89424}"/>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0C4BFEBA-AE4D-4086-B079-34D11220DACC}"/>
              </a:ext>
            </a:extLst>
          </p:cNvPr>
          <p:cNvSpPr>
            <a:spLocks noGrp="1"/>
          </p:cNvSpPr>
          <p:nvPr>
            <p:ph idx="1"/>
          </p:nvPr>
        </p:nvSpPr>
        <p:spPr>
          <a:xfrm>
            <a:off x="1097280" y="1845734"/>
            <a:ext cx="10058400" cy="4439656"/>
          </a:xfrm>
        </p:spPr>
        <p:txBody>
          <a:bodyPr>
            <a:normAutofit fontScale="92500" lnSpcReduction="20000"/>
          </a:bodyPr>
          <a:lstStyle/>
          <a:p>
            <a:pPr>
              <a:lnSpc>
                <a:spcPct val="120000"/>
              </a:lnSpc>
              <a:buFont typeface="Wingdings" panose="05000000000000000000" pitchFamily="2" charset="2"/>
              <a:buChar char="§"/>
            </a:pPr>
            <a:r>
              <a:rPr lang="en-US" sz="1400" dirty="0"/>
              <a:t>What are the relationships between offensive and defensive team statistics and their ability to beat the spread</a:t>
            </a:r>
          </a:p>
          <a:p>
            <a:pPr>
              <a:lnSpc>
                <a:spcPct val="120000"/>
              </a:lnSpc>
              <a:buFont typeface="Wingdings" panose="05000000000000000000" pitchFamily="2" charset="2"/>
              <a:buChar char="§"/>
            </a:pPr>
            <a:r>
              <a:rPr lang="en-US" sz="1400" dirty="0"/>
              <a:t>For example, do the top offenses consistently beat the spread? Do bad defenses not allow teams to cover?</a:t>
            </a:r>
          </a:p>
          <a:p>
            <a:pPr marL="0" indent="0">
              <a:lnSpc>
                <a:spcPct val="120000"/>
              </a:lnSpc>
              <a:buNone/>
            </a:pPr>
            <a:r>
              <a:rPr lang="en-US" sz="1400" b="1" dirty="0"/>
              <a:t>Data Requirements:</a:t>
            </a:r>
          </a:p>
          <a:p>
            <a:pPr>
              <a:lnSpc>
                <a:spcPct val="120000"/>
              </a:lnSpc>
              <a:buFont typeface="Wingdings" panose="05000000000000000000" pitchFamily="2" charset="2"/>
              <a:buChar char="§"/>
            </a:pPr>
            <a:r>
              <a:rPr lang="en-US" sz="1400" dirty="0"/>
              <a:t>All 267 game results for the 2018 NFL season</a:t>
            </a:r>
          </a:p>
          <a:p>
            <a:pPr>
              <a:lnSpc>
                <a:spcPct val="120000"/>
              </a:lnSpc>
              <a:buFont typeface="Wingdings" panose="05000000000000000000" pitchFamily="2" charset="2"/>
              <a:buChar char="§"/>
            </a:pPr>
            <a:r>
              <a:rPr lang="en-US" sz="1400" dirty="0"/>
              <a:t>All spreads, favorites and underdogs</a:t>
            </a:r>
          </a:p>
          <a:p>
            <a:pPr>
              <a:lnSpc>
                <a:spcPct val="120000"/>
              </a:lnSpc>
              <a:buFont typeface="Wingdings" panose="05000000000000000000" pitchFamily="2" charset="2"/>
              <a:buChar char="§"/>
            </a:pPr>
            <a:r>
              <a:rPr lang="en-US" sz="1400" dirty="0"/>
              <a:t>All team statistics, subcategories of season-long performance (i.e. 4</a:t>
            </a:r>
            <a:r>
              <a:rPr lang="en-US" sz="1400" baseline="30000" dirty="0"/>
              <a:t>th</a:t>
            </a:r>
            <a:r>
              <a:rPr lang="en-US" sz="1400" dirty="0"/>
              <a:t> quarter points surrendered)</a:t>
            </a:r>
          </a:p>
          <a:p>
            <a:pPr marL="0" indent="0">
              <a:lnSpc>
                <a:spcPct val="120000"/>
              </a:lnSpc>
              <a:buNone/>
            </a:pPr>
            <a:r>
              <a:rPr lang="en-US" sz="1400" b="1" dirty="0"/>
              <a:t>Data Sources:</a:t>
            </a:r>
          </a:p>
          <a:p>
            <a:pPr>
              <a:lnSpc>
                <a:spcPct val="120000"/>
              </a:lnSpc>
              <a:buFont typeface="Wingdings" panose="05000000000000000000" pitchFamily="2" charset="2"/>
              <a:buChar char="§"/>
            </a:pPr>
            <a:r>
              <a:rPr lang="en-US" sz="1400" dirty="0"/>
              <a:t>Pro-Football-Reference.com</a:t>
            </a:r>
          </a:p>
          <a:p>
            <a:pPr>
              <a:lnSpc>
                <a:spcPct val="120000"/>
              </a:lnSpc>
              <a:buFont typeface="Wingdings" panose="05000000000000000000" pitchFamily="2" charset="2"/>
              <a:buChar char="§"/>
            </a:pPr>
            <a:r>
              <a:rPr lang="en-US" sz="1400" dirty="0"/>
              <a:t>ESPN.com</a:t>
            </a:r>
          </a:p>
          <a:p>
            <a:pPr>
              <a:lnSpc>
                <a:spcPct val="120000"/>
              </a:lnSpc>
              <a:buFont typeface="Wingdings" panose="05000000000000000000" pitchFamily="2" charset="2"/>
              <a:buChar char="§"/>
            </a:pPr>
            <a:r>
              <a:rPr lang="en-US" sz="1400" dirty="0"/>
              <a:t>Oddsshark.com</a:t>
            </a:r>
          </a:p>
          <a:p>
            <a:pPr>
              <a:lnSpc>
                <a:spcPct val="120000"/>
              </a:lnSpc>
              <a:buFont typeface="Wingdings" panose="05000000000000000000" pitchFamily="2" charset="2"/>
              <a:buChar char="§"/>
            </a:pPr>
            <a:r>
              <a:rPr lang="en-US" sz="1400" dirty="0"/>
              <a:t>We were unable to obtain API’s for ESPN, CBS, etc. All sources were copy pasted from tables into csv files, and referenced throughout </a:t>
            </a:r>
            <a:r>
              <a:rPr lang="en-US" sz="1400" dirty="0" err="1"/>
              <a:t>jupyter</a:t>
            </a:r>
            <a:r>
              <a:rPr lang="en-US" sz="1400" dirty="0"/>
              <a:t> notebook</a:t>
            </a:r>
          </a:p>
        </p:txBody>
      </p:sp>
    </p:spTree>
    <p:extLst>
      <p:ext uri="{BB962C8B-B14F-4D97-AF65-F5344CB8AC3E}">
        <p14:creationId xmlns:p14="http://schemas.microsoft.com/office/powerpoint/2010/main" val="314425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5188-ABCC-4D9F-8134-A049AF0A58A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419B3677-685F-485D-A213-E6117107A167}"/>
              </a:ext>
            </a:extLst>
          </p:cNvPr>
          <p:cNvSpPr>
            <a:spLocks noGrp="1"/>
          </p:cNvSpPr>
          <p:nvPr>
            <p:ph idx="1"/>
          </p:nvPr>
        </p:nvSpPr>
        <p:spPr/>
        <p:txBody>
          <a:bodyPr/>
          <a:lstStyle/>
          <a:p>
            <a:pPr>
              <a:buFont typeface="Wingdings" panose="05000000000000000000" pitchFamily="2" charset="2"/>
              <a:buChar char="§"/>
            </a:pPr>
            <a:r>
              <a:rPr lang="en-US" dirty="0"/>
              <a:t>All our data sources were scoured from the internet, saved in csv format and we used Pandas to present the data in </a:t>
            </a:r>
            <a:r>
              <a:rPr lang="en-US" dirty="0" err="1"/>
              <a:t>Jupyter</a:t>
            </a:r>
            <a:r>
              <a:rPr lang="en-US" dirty="0"/>
              <a:t> Lab</a:t>
            </a:r>
          </a:p>
          <a:p>
            <a:pPr>
              <a:buFont typeface="Wingdings" panose="05000000000000000000" pitchFamily="2" charset="2"/>
              <a:buChar char="§"/>
            </a:pPr>
            <a:r>
              <a:rPr lang="en-US" dirty="0"/>
              <a:t>We unexpectedly had a few problems with tables that we identified, that some were just team names, city names, or a combination of the two, which made merging sources challenging. </a:t>
            </a:r>
          </a:p>
          <a:p>
            <a:pPr>
              <a:buFont typeface="Wingdings" panose="05000000000000000000" pitchFamily="2" charset="2"/>
              <a:buChar char="§"/>
            </a:pPr>
            <a:r>
              <a:rPr lang="en-US" dirty="0"/>
              <a:t>Also had a challenge with trailing spaces and inconsistent formatting between csv files</a:t>
            </a:r>
          </a:p>
          <a:p>
            <a:pPr>
              <a:buFont typeface="Wingdings" panose="05000000000000000000" pitchFamily="2" charset="2"/>
              <a:buChar char="§"/>
            </a:pPr>
            <a:r>
              <a:rPr lang="en-US" dirty="0"/>
              <a:t>Once we had those initial challenges resolved, we were able to find some interesting insights very quickly:</a:t>
            </a:r>
          </a:p>
          <a:p>
            <a:pPr lvl="1">
              <a:buFont typeface="Wingdings" panose="05000000000000000000" pitchFamily="2" charset="2"/>
              <a:buChar char="§"/>
            </a:pPr>
            <a:r>
              <a:rPr lang="en-US" dirty="0"/>
              <a:t>Win Totals &amp; Wins against the spread</a:t>
            </a:r>
          </a:p>
          <a:p>
            <a:pPr lvl="1">
              <a:buFont typeface="Wingdings" panose="05000000000000000000" pitchFamily="2" charset="2"/>
              <a:buChar char="§"/>
            </a:pPr>
            <a:r>
              <a:rPr lang="en-US" dirty="0"/>
              <a:t>How many favorites and underdogs beat the spread</a:t>
            </a:r>
          </a:p>
          <a:p>
            <a:pPr lvl="1">
              <a:buFont typeface="Wingdings" panose="05000000000000000000" pitchFamily="2" charset="2"/>
              <a:buChar char="§"/>
            </a:pPr>
            <a:r>
              <a:rPr lang="en-US" dirty="0"/>
              <a:t>Home and away teams who beat the spread</a:t>
            </a:r>
          </a:p>
        </p:txBody>
      </p:sp>
    </p:spTree>
    <p:extLst>
      <p:ext uri="{BB962C8B-B14F-4D97-AF65-F5344CB8AC3E}">
        <p14:creationId xmlns:p14="http://schemas.microsoft.com/office/powerpoint/2010/main" val="21051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02E-F883-41F6-8F6A-E3662CE8B4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C6B9491-3CC4-46DF-B832-3CFEFD8324DA}"/>
              </a:ext>
            </a:extLst>
          </p:cNvPr>
          <p:cNvSpPr>
            <a:spLocks noGrp="1"/>
          </p:cNvSpPr>
          <p:nvPr>
            <p:ph idx="1"/>
          </p:nvPr>
        </p:nvSpPr>
        <p:spPr/>
        <p:txBody>
          <a:bodyPr/>
          <a:lstStyle/>
          <a:p>
            <a:r>
              <a:rPr lang="en-US" dirty="0"/>
              <a:t>* Discuss the steps you took to analyze the data and answer each question you asked in your proposal</a:t>
            </a:r>
          </a:p>
          <a:p>
            <a:r>
              <a:rPr lang="en-US" dirty="0"/>
              <a:t>* Present and discuss interesting figures developed during analysis, ideally with the help of </a:t>
            </a:r>
            <a:r>
              <a:rPr lang="en-US" dirty="0" err="1"/>
              <a:t>Jupyter</a:t>
            </a:r>
            <a:r>
              <a:rPr lang="en-US" dirty="0"/>
              <a:t> Notebook</a:t>
            </a:r>
          </a:p>
          <a:p>
            <a:endParaRPr lang="en-US" dirty="0"/>
          </a:p>
        </p:txBody>
      </p:sp>
    </p:spTree>
    <p:extLst>
      <p:ext uri="{BB962C8B-B14F-4D97-AF65-F5344CB8AC3E}">
        <p14:creationId xmlns:p14="http://schemas.microsoft.com/office/powerpoint/2010/main" val="312024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BF81-48FB-4B30-9A9C-6207EF1A162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F770D63-1BB0-490C-8111-E559941FF015}"/>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409680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160-367A-4C0F-80DD-82BAE54DB82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27B323C7-A43A-41A0-8633-A685CFA27D61}"/>
              </a:ext>
            </a:extLst>
          </p:cNvPr>
          <p:cNvSpPr>
            <a:spLocks noGrp="1"/>
          </p:cNvSpPr>
          <p:nvPr>
            <p:ph idx="1"/>
          </p:nvPr>
        </p:nvSpPr>
        <p:spPr/>
        <p:txBody>
          <a:bodyPr/>
          <a:lstStyle/>
          <a:p>
            <a:r>
              <a:rPr lang="en-US" dirty="0"/>
              <a:t>* Discuss any difficulties that arose, and how you dealt with them</a:t>
            </a:r>
          </a:p>
          <a:p>
            <a:r>
              <a:rPr lang="en-US" dirty="0"/>
              <a:t>* Discuss any additional questions that came up, but which you didn't have time to answer: What would you research next, if you had two more weeks?</a:t>
            </a:r>
          </a:p>
          <a:p>
            <a:r>
              <a:rPr lang="en-US" dirty="0"/>
              <a:t>​</a:t>
            </a:r>
          </a:p>
          <a:p>
            <a:endParaRPr lang="en-US" dirty="0"/>
          </a:p>
        </p:txBody>
      </p:sp>
    </p:spTree>
    <p:extLst>
      <p:ext uri="{BB962C8B-B14F-4D97-AF65-F5344CB8AC3E}">
        <p14:creationId xmlns:p14="http://schemas.microsoft.com/office/powerpoint/2010/main" val="102764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2C43-C028-4B11-B2B3-CCEA93B0D0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830597B-1951-48D0-9FB2-059B74826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51024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319</TotalTime>
  <Words>470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NFL: Beating the Spread</vt:lpstr>
      <vt:lpstr>Motivation &amp; Summary Slide</vt:lpstr>
      <vt:lpstr>Question &amp; Data</vt:lpstr>
      <vt:lpstr>Data Cleanup &amp; Exploration</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Beating the Spread</dc:title>
  <dc:creator>Russell Haws</dc:creator>
  <cp:lastModifiedBy>Russell Haws</cp:lastModifiedBy>
  <cp:revision>6</cp:revision>
  <dcterms:created xsi:type="dcterms:W3CDTF">2019-07-29T20:14:15Z</dcterms:created>
  <dcterms:modified xsi:type="dcterms:W3CDTF">2019-07-30T01:34:00Z</dcterms:modified>
</cp:coreProperties>
</file>