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9" r:id="rId7"/>
    <p:sldId id="272" r:id="rId8"/>
    <p:sldId id="270" r:id="rId9"/>
    <p:sldId id="271" r:id="rId10"/>
    <p:sldId id="261"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5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1704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89264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01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07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1FF91-8913-4E34-9190-373084C476C1}"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0689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1FF91-8913-4E34-9190-373084C476C1}"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66227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1FF91-8913-4E34-9190-373084C476C1}"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84910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A1FF91-8913-4E34-9190-373084C476C1}" type="datetimeFigureOut">
              <a:rPr lang="en-US" smtClean="0"/>
              <a:t>7/29/2019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2309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A1FF91-8913-4E34-9190-373084C476C1}" type="datetimeFigureOut">
              <a:rPr lang="en-US" smtClean="0"/>
              <a:t>7/29/2019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73EE3C-CEB8-4D93-8807-4DDA047184F2}" type="slidenum">
              <a:rPr lang="en-US" smtClean="0"/>
              <a:t>‹#›</a:t>
            </a:fld>
            <a:endParaRPr lang="en-US"/>
          </a:p>
        </p:txBody>
      </p:sp>
    </p:spTree>
    <p:extLst>
      <p:ext uri="{BB962C8B-B14F-4D97-AF65-F5344CB8AC3E}">
        <p14:creationId xmlns:p14="http://schemas.microsoft.com/office/powerpoint/2010/main" val="348175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FF91-8913-4E34-9190-373084C476C1}"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7037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A1FF91-8913-4E34-9190-373084C476C1}" type="datetimeFigureOut">
              <a:rPr lang="en-US" smtClean="0"/>
              <a:t>7/29/2019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73EE3C-CEB8-4D93-8807-4DDA047184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10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5F03-2935-4187-AFB1-B52DBBA1FD62}"/>
              </a:ext>
            </a:extLst>
          </p:cNvPr>
          <p:cNvSpPr>
            <a:spLocks noGrp="1"/>
          </p:cNvSpPr>
          <p:nvPr>
            <p:ph type="ctrTitle"/>
          </p:nvPr>
        </p:nvSpPr>
        <p:spPr/>
        <p:txBody>
          <a:bodyPr/>
          <a:lstStyle/>
          <a:p>
            <a:r>
              <a:rPr lang="en-US" dirty="0"/>
              <a:t>NFL: Beating the Spread</a:t>
            </a:r>
          </a:p>
        </p:txBody>
      </p:sp>
      <p:sp>
        <p:nvSpPr>
          <p:cNvPr id="3" name="Subtitle 2">
            <a:extLst>
              <a:ext uri="{FF2B5EF4-FFF2-40B4-BE49-F238E27FC236}">
                <a16:creationId xmlns:a16="http://schemas.microsoft.com/office/drawing/2014/main" id="{99A7100B-0D85-4A53-BF19-CFE1B2B552FE}"/>
              </a:ext>
            </a:extLst>
          </p:cNvPr>
          <p:cNvSpPr>
            <a:spLocks noGrp="1"/>
          </p:cNvSpPr>
          <p:nvPr>
            <p:ph type="subTitle" idx="1"/>
          </p:nvPr>
        </p:nvSpPr>
        <p:spPr/>
        <p:txBody>
          <a:bodyPr>
            <a:normAutofit fontScale="85000" lnSpcReduction="20000"/>
          </a:bodyPr>
          <a:lstStyle/>
          <a:p>
            <a:r>
              <a:rPr lang="en-US" dirty="0"/>
              <a:t>Russell Haws</a:t>
            </a:r>
          </a:p>
          <a:p>
            <a:r>
              <a:rPr lang="en-US" dirty="0"/>
              <a:t>Alejandro Llamas</a:t>
            </a:r>
          </a:p>
          <a:p>
            <a:r>
              <a:rPr lang="en-US" dirty="0"/>
              <a:t>Emmanuel Llamas</a:t>
            </a:r>
          </a:p>
        </p:txBody>
      </p:sp>
    </p:spTree>
    <p:extLst>
      <p:ext uri="{BB962C8B-B14F-4D97-AF65-F5344CB8AC3E}">
        <p14:creationId xmlns:p14="http://schemas.microsoft.com/office/powerpoint/2010/main" val="39763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BF81-48FB-4B30-9A9C-6207EF1A1629}"/>
              </a:ext>
            </a:extLst>
          </p:cNvPr>
          <p:cNvSpPr>
            <a:spLocks noGrp="1"/>
          </p:cNvSpPr>
          <p:nvPr>
            <p:ph type="title"/>
          </p:nvPr>
        </p:nvSpPr>
        <p:spPr/>
        <p:txBody>
          <a:bodyPr/>
          <a:lstStyle/>
          <a:p>
            <a:r>
              <a:rPr lang="en-US" dirty="0"/>
              <a:t>What Did We Discover?</a:t>
            </a:r>
          </a:p>
        </p:txBody>
      </p:sp>
      <p:sp>
        <p:nvSpPr>
          <p:cNvPr id="3" name="Content Placeholder 2">
            <a:extLst>
              <a:ext uri="{FF2B5EF4-FFF2-40B4-BE49-F238E27FC236}">
                <a16:creationId xmlns:a16="http://schemas.microsoft.com/office/drawing/2014/main" id="{FF770D63-1BB0-490C-8111-E559941FF015}"/>
              </a:ext>
            </a:extLst>
          </p:cNvPr>
          <p:cNvSpPr>
            <a:spLocks noGrp="1"/>
          </p:cNvSpPr>
          <p:nvPr>
            <p:ph idx="1"/>
          </p:nvPr>
        </p:nvSpPr>
        <p:spPr/>
        <p:txBody>
          <a:bodyPr/>
          <a:lstStyle/>
          <a:p>
            <a:r>
              <a:rPr lang="en-US" dirty="0"/>
              <a:t>Expected a stronger correlation between offensive performance and covering the spread</a:t>
            </a:r>
          </a:p>
          <a:p>
            <a:r>
              <a:rPr lang="en-US" dirty="0"/>
              <a:t>When we did not find a correlation between offenses and covering, was more shocked to see 4</a:t>
            </a:r>
            <a:r>
              <a:rPr lang="en-US" baseline="30000" dirty="0"/>
              <a:t>th</a:t>
            </a:r>
            <a:r>
              <a:rPr lang="en-US" dirty="0"/>
              <a:t> quarter points surrender not have as much an impact as conventional wisdom would dictate</a:t>
            </a:r>
          </a:p>
          <a:p>
            <a:r>
              <a:rPr lang="en-US" dirty="0"/>
              <a:t>The higher the spread, the less likely the favorite is to cover</a:t>
            </a:r>
          </a:p>
          <a:p>
            <a:r>
              <a:rPr lang="en-US" dirty="0"/>
              <a:t>The best opportunity for the underdog to cover is the spread at -2.5 or -3, which easily translates to a field goal</a:t>
            </a:r>
          </a:p>
        </p:txBody>
      </p:sp>
    </p:spTree>
    <p:extLst>
      <p:ext uri="{BB962C8B-B14F-4D97-AF65-F5344CB8AC3E}">
        <p14:creationId xmlns:p14="http://schemas.microsoft.com/office/powerpoint/2010/main" val="409680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E160-367A-4C0F-80DD-82BAE54DB824}"/>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27B323C7-A43A-41A0-8633-A685CFA27D61}"/>
              </a:ext>
            </a:extLst>
          </p:cNvPr>
          <p:cNvSpPr>
            <a:spLocks noGrp="1"/>
          </p:cNvSpPr>
          <p:nvPr>
            <p:ph idx="1"/>
          </p:nvPr>
        </p:nvSpPr>
        <p:spPr/>
        <p:txBody>
          <a:bodyPr/>
          <a:lstStyle/>
          <a:p>
            <a:pPr>
              <a:buFont typeface="Wingdings" panose="05000000000000000000" pitchFamily="2" charset="2"/>
              <a:buChar char="§"/>
            </a:pPr>
            <a:r>
              <a:rPr lang="en-US" dirty="0"/>
              <a:t>Difficulties in data sources, cleaning, all team members referencing same csv files</a:t>
            </a:r>
          </a:p>
          <a:p>
            <a:pPr>
              <a:buFont typeface="Wingdings" panose="05000000000000000000" pitchFamily="2" charset="2"/>
              <a:buChar char="§"/>
            </a:pPr>
            <a:r>
              <a:rPr lang="en-US" dirty="0"/>
              <a:t>Ended up cutting the branches and used one master GitHub location</a:t>
            </a:r>
          </a:p>
          <a:p>
            <a:pPr>
              <a:buFont typeface="Wingdings" panose="05000000000000000000" pitchFamily="2" charset="2"/>
              <a:buChar char="§"/>
            </a:pPr>
            <a:r>
              <a:rPr lang="en-US" dirty="0"/>
              <a:t>In terms of identifying statistical significance in our findings, we would need to find more granular data before performing any additional regression, including:</a:t>
            </a:r>
          </a:p>
          <a:p>
            <a:pPr lvl="1">
              <a:buFont typeface="Wingdings" panose="05000000000000000000" pitchFamily="2" charset="2"/>
              <a:buChar char="§"/>
            </a:pPr>
            <a:r>
              <a:rPr lang="en-US" dirty="0"/>
              <a:t>Week over Week trends</a:t>
            </a:r>
          </a:p>
          <a:p>
            <a:pPr lvl="1">
              <a:buFont typeface="Wingdings" panose="05000000000000000000" pitchFamily="2" charset="2"/>
              <a:buChar char="§"/>
            </a:pPr>
            <a:r>
              <a:rPr lang="en-US" dirty="0"/>
              <a:t>Injuries/Suspensions</a:t>
            </a:r>
          </a:p>
          <a:p>
            <a:pPr lvl="1">
              <a:buFont typeface="Wingdings" panose="05000000000000000000" pitchFamily="2" charset="2"/>
              <a:buChar char="§"/>
            </a:pPr>
            <a:r>
              <a:rPr lang="en-US" dirty="0"/>
              <a:t>Weather/Dome stadium</a:t>
            </a:r>
          </a:p>
          <a:p>
            <a:pPr lvl="1">
              <a:buFont typeface="Wingdings" panose="05000000000000000000" pitchFamily="2" charset="2"/>
              <a:buChar char="§"/>
            </a:pPr>
            <a:r>
              <a:rPr lang="en-US" dirty="0"/>
              <a:t>Individual Match-ups</a:t>
            </a:r>
          </a:p>
          <a:p>
            <a:pPr>
              <a:buFont typeface="Wingdings" panose="05000000000000000000" pitchFamily="2" charset="2"/>
              <a:buChar char="§"/>
            </a:pPr>
            <a:r>
              <a:rPr lang="en-US" dirty="0"/>
              <a:t>Would like to identify a ratio to say as the spread increases, the probability of covering decreases</a:t>
            </a:r>
          </a:p>
          <a:p>
            <a:endParaRPr lang="en-US" dirty="0"/>
          </a:p>
        </p:txBody>
      </p:sp>
    </p:spTree>
    <p:extLst>
      <p:ext uri="{BB962C8B-B14F-4D97-AF65-F5344CB8AC3E}">
        <p14:creationId xmlns:p14="http://schemas.microsoft.com/office/powerpoint/2010/main" val="102764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2C43-C028-4B11-B2B3-CCEA93B0D0E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830597B-1951-48D0-9FB2-059B74826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510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A4C-A29A-4819-BEC6-46DABC5F479A}"/>
              </a:ext>
            </a:extLst>
          </p:cNvPr>
          <p:cNvSpPr>
            <a:spLocks noGrp="1"/>
          </p:cNvSpPr>
          <p:nvPr>
            <p:ph type="title"/>
          </p:nvPr>
        </p:nvSpPr>
        <p:spPr/>
        <p:txBody>
          <a:bodyPr/>
          <a:lstStyle/>
          <a:p>
            <a:r>
              <a:rPr lang="en-US" dirty="0"/>
              <a:t>Motivation &amp; Summary Slide</a:t>
            </a:r>
          </a:p>
        </p:txBody>
      </p:sp>
      <p:sp>
        <p:nvSpPr>
          <p:cNvPr id="3" name="Content Placeholder 2">
            <a:extLst>
              <a:ext uri="{FF2B5EF4-FFF2-40B4-BE49-F238E27FC236}">
                <a16:creationId xmlns:a16="http://schemas.microsoft.com/office/drawing/2014/main" id="{2F2CBF8B-8C49-4DE2-A4C3-853C46B73095}"/>
              </a:ext>
            </a:extLst>
          </p:cNvPr>
          <p:cNvSpPr>
            <a:spLocks noGrp="1"/>
          </p:cNvSpPr>
          <p:nvPr>
            <p:ph idx="1"/>
          </p:nvPr>
        </p:nvSpPr>
        <p:spPr/>
        <p:txBody>
          <a:bodyPr/>
          <a:lstStyle/>
          <a:p>
            <a:r>
              <a:rPr lang="en-US" dirty="0"/>
              <a:t>Define the Spread, give an example</a:t>
            </a:r>
          </a:p>
          <a:p>
            <a:endParaRPr lang="en-US" dirty="0"/>
          </a:p>
          <a:p>
            <a:r>
              <a:rPr lang="en-US" dirty="0"/>
              <a:t>Football season is around the corner, as fans, we are always looking for a way to inherently find patterns, or gain an advantage in an environment designed for parity</a:t>
            </a:r>
          </a:p>
          <a:p>
            <a:r>
              <a:rPr lang="en-US" dirty="0"/>
              <a:t>We sought to find any patterns within overall team statistics to find any correlations to teams covering the spread, not necessarily winning games</a:t>
            </a:r>
          </a:p>
          <a:p>
            <a:r>
              <a:rPr lang="en-US" dirty="0"/>
              <a:t>We were able to see some baseline statistics and found some interesting insights, but we failed to find an exact model based on our data to confirm whether offensive categories relate to beating Vegas</a:t>
            </a:r>
          </a:p>
        </p:txBody>
      </p:sp>
    </p:spTree>
    <p:extLst>
      <p:ext uri="{BB962C8B-B14F-4D97-AF65-F5344CB8AC3E}">
        <p14:creationId xmlns:p14="http://schemas.microsoft.com/office/powerpoint/2010/main" val="177367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E101-C25B-4BB8-AA50-4C76A7E89424}"/>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0C4BFEBA-AE4D-4086-B079-34D11220DACC}"/>
              </a:ext>
            </a:extLst>
          </p:cNvPr>
          <p:cNvSpPr>
            <a:spLocks noGrp="1"/>
          </p:cNvSpPr>
          <p:nvPr>
            <p:ph idx="1"/>
          </p:nvPr>
        </p:nvSpPr>
        <p:spPr>
          <a:xfrm>
            <a:off x="1097280" y="1845734"/>
            <a:ext cx="10058400" cy="4439656"/>
          </a:xfrm>
        </p:spPr>
        <p:txBody>
          <a:bodyPr>
            <a:normAutofit fontScale="92500" lnSpcReduction="20000"/>
          </a:bodyPr>
          <a:lstStyle/>
          <a:p>
            <a:pPr>
              <a:lnSpc>
                <a:spcPct val="120000"/>
              </a:lnSpc>
              <a:buFont typeface="Wingdings" panose="05000000000000000000" pitchFamily="2" charset="2"/>
              <a:buChar char="§"/>
            </a:pPr>
            <a:r>
              <a:rPr lang="en-US" sz="1400" dirty="0"/>
              <a:t>What are the relationships between offensive and defensive team statistics and their ability to beat the spread</a:t>
            </a:r>
          </a:p>
          <a:p>
            <a:pPr>
              <a:lnSpc>
                <a:spcPct val="120000"/>
              </a:lnSpc>
              <a:buFont typeface="Wingdings" panose="05000000000000000000" pitchFamily="2" charset="2"/>
              <a:buChar char="§"/>
            </a:pPr>
            <a:r>
              <a:rPr lang="en-US" sz="1400" dirty="0"/>
              <a:t>For example, do the top offenses consistently beat the spread? Do bad defenses not allow teams to cover?</a:t>
            </a:r>
          </a:p>
          <a:p>
            <a:pPr marL="0" indent="0">
              <a:lnSpc>
                <a:spcPct val="120000"/>
              </a:lnSpc>
              <a:buNone/>
            </a:pPr>
            <a:r>
              <a:rPr lang="en-US" sz="1400" b="1" dirty="0"/>
              <a:t>Data Requirements:</a:t>
            </a:r>
          </a:p>
          <a:p>
            <a:pPr>
              <a:lnSpc>
                <a:spcPct val="120000"/>
              </a:lnSpc>
              <a:buFont typeface="Wingdings" panose="05000000000000000000" pitchFamily="2" charset="2"/>
              <a:buChar char="§"/>
            </a:pPr>
            <a:r>
              <a:rPr lang="en-US" sz="1400" dirty="0"/>
              <a:t>All 267 game results for the 2018 NFL season</a:t>
            </a:r>
          </a:p>
          <a:p>
            <a:pPr>
              <a:lnSpc>
                <a:spcPct val="120000"/>
              </a:lnSpc>
              <a:buFont typeface="Wingdings" panose="05000000000000000000" pitchFamily="2" charset="2"/>
              <a:buChar char="§"/>
            </a:pPr>
            <a:r>
              <a:rPr lang="en-US" sz="1400" dirty="0"/>
              <a:t>All spreads, favorites and underdogs</a:t>
            </a:r>
          </a:p>
          <a:p>
            <a:pPr>
              <a:lnSpc>
                <a:spcPct val="120000"/>
              </a:lnSpc>
              <a:buFont typeface="Wingdings" panose="05000000000000000000" pitchFamily="2" charset="2"/>
              <a:buChar char="§"/>
            </a:pPr>
            <a:r>
              <a:rPr lang="en-US" sz="1400" dirty="0"/>
              <a:t>All team statistics, subcategories of season-long performance (i.e. 4</a:t>
            </a:r>
            <a:r>
              <a:rPr lang="en-US" sz="1400" baseline="30000" dirty="0"/>
              <a:t>th</a:t>
            </a:r>
            <a:r>
              <a:rPr lang="en-US" sz="1400" dirty="0"/>
              <a:t> quarter points surrendered)</a:t>
            </a:r>
          </a:p>
          <a:p>
            <a:pPr marL="0" indent="0">
              <a:lnSpc>
                <a:spcPct val="120000"/>
              </a:lnSpc>
              <a:buNone/>
            </a:pPr>
            <a:r>
              <a:rPr lang="en-US" sz="1400" b="1" dirty="0"/>
              <a:t>Data Sources:</a:t>
            </a:r>
          </a:p>
          <a:p>
            <a:pPr>
              <a:lnSpc>
                <a:spcPct val="120000"/>
              </a:lnSpc>
              <a:buFont typeface="Wingdings" panose="05000000000000000000" pitchFamily="2" charset="2"/>
              <a:buChar char="§"/>
            </a:pPr>
            <a:r>
              <a:rPr lang="en-US" sz="1400" dirty="0"/>
              <a:t>Pro-Football-Reference.com</a:t>
            </a:r>
          </a:p>
          <a:p>
            <a:pPr>
              <a:lnSpc>
                <a:spcPct val="120000"/>
              </a:lnSpc>
              <a:buFont typeface="Wingdings" panose="05000000000000000000" pitchFamily="2" charset="2"/>
              <a:buChar char="§"/>
            </a:pPr>
            <a:r>
              <a:rPr lang="en-US" sz="1400" dirty="0"/>
              <a:t>ESPN.com</a:t>
            </a:r>
          </a:p>
          <a:p>
            <a:pPr>
              <a:lnSpc>
                <a:spcPct val="120000"/>
              </a:lnSpc>
              <a:buFont typeface="Wingdings" panose="05000000000000000000" pitchFamily="2" charset="2"/>
              <a:buChar char="§"/>
            </a:pPr>
            <a:r>
              <a:rPr lang="en-US" sz="1400" dirty="0"/>
              <a:t>Oddsshark.com</a:t>
            </a:r>
          </a:p>
          <a:p>
            <a:pPr>
              <a:lnSpc>
                <a:spcPct val="120000"/>
              </a:lnSpc>
              <a:buFont typeface="Wingdings" panose="05000000000000000000" pitchFamily="2" charset="2"/>
              <a:buChar char="§"/>
            </a:pPr>
            <a:r>
              <a:rPr lang="en-US" sz="1400" dirty="0"/>
              <a:t>We were unable to obtain API’s for ESPN, CBS, etc. All sources were copy pasted from tables into csv files, and referenced throughout </a:t>
            </a:r>
            <a:r>
              <a:rPr lang="en-US" sz="1400" dirty="0" err="1"/>
              <a:t>jupyter</a:t>
            </a:r>
            <a:r>
              <a:rPr lang="en-US" sz="1400" dirty="0"/>
              <a:t> notebook</a:t>
            </a:r>
          </a:p>
        </p:txBody>
      </p:sp>
    </p:spTree>
    <p:extLst>
      <p:ext uri="{BB962C8B-B14F-4D97-AF65-F5344CB8AC3E}">
        <p14:creationId xmlns:p14="http://schemas.microsoft.com/office/powerpoint/2010/main" val="314425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5188-ABCC-4D9F-8134-A049AF0A58A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419B3677-685F-485D-A213-E6117107A167}"/>
              </a:ext>
            </a:extLst>
          </p:cNvPr>
          <p:cNvSpPr>
            <a:spLocks noGrp="1"/>
          </p:cNvSpPr>
          <p:nvPr>
            <p:ph idx="1"/>
          </p:nvPr>
        </p:nvSpPr>
        <p:spPr/>
        <p:txBody>
          <a:bodyPr/>
          <a:lstStyle/>
          <a:p>
            <a:pPr>
              <a:buFont typeface="Wingdings" panose="05000000000000000000" pitchFamily="2" charset="2"/>
              <a:buChar char="§"/>
            </a:pPr>
            <a:r>
              <a:rPr lang="en-US" dirty="0"/>
              <a:t>All our data sources were scoured from the internet, saved in csv format and we used Pandas to present the data in </a:t>
            </a:r>
            <a:r>
              <a:rPr lang="en-US" dirty="0" err="1"/>
              <a:t>Jupyter</a:t>
            </a:r>
            <a:r>
              <a:rPr lang="en-US" dirty="0"/>
              <a:t> Lab</a:t>
            </a:r>
          </a:p>
          <a:p>
            <a:pPr>
              <a:buFont typeface="Wingdings" panose="05000000000000000000" pitchFamily="2" charset="2"/>
              <a:buChar char="§"/>
            </a:pPr>
            <a:r>
              <a:rPr lang="en-US" dirty="0"/>
              <a:t>We unexpectedly had a few problems with tables that we identified, that some were just team names, city names, or a combination of the two, which made merging sources challenging. </a:t>
            </a:r>
          </a:p>
          <a:p>
            <a:pPr>
              <a:buFont typeface="Wingdings" panose="05000000000000000000" pitchFamily="2" charset="2"/>
              <a:buChar char="§"/>
            </a:pPr>
            <a:r>
              <a:rPr lang="en-US" dirty="0"/>
              <a:t>Also had a challenge with trailing spaces and inconsistent formatting between csv files</a:t>
            </a:r>
          </a:p>
          <a:p>
            <a:pPr>
              <a:buFont typeface="Wingdings" panose="05000000000000000000" pitchFamily="2" charset="2"/>
              <a:buChar char="§"/>
            </a:pPr>
            <a:r>
              <a:rPr lang="en-US" dirty="0"/>
              <a:t>Once we had those initial challenges resolved, we were able to find some interesting insights very quickly:</a:t>
            </a:r>
          </a:p>
          <a:p>
            <a:pPr lvl="1">
              <a:buFont typeface="Wingdings" panose="05000000000000000000" pitchFamily="2" charset="2"/>
              <a:buChar char="§"/>
            </a:pPr>
            <a:r>
              <a:rPr lang="en-US" dirty="0"/>
              <a:t>Win Totals &amp; Wins against the spread</a:t>
            </a:r>
          </a:p>
          <a:p>
            <a:pPr lvl="1">
              <a:buFont typeface="Wingdings" panose="05000000000000000000" pitchFamily="2" charset="2"/>
              <a:buChar char="§"/>
            </a:pPr>
            <a:r>
              <a:rPr lang="en-US" dirty="0"/>
              <a:t>How many favorites and underdogs beat the spread</a:t>
            </a:r>
          </a:p>
          <a:p>
            <a:pPr lvl="1">
              <a:buFont typeface="Wingdings" panose="05000000000000000000" pitchFamily="2" charset="2"/>
              <a:buChar char="§"/>
            </a:pPr>
            <a:r>
              <a:rPr lang="en-US" dirty="0"/>
              <a:t>Home and away teams who beat the spread</a:t>
            </a:r>
          </a:p>
        </p:txBody>
      </p:sp>
    </p:spTree>
    <p:extLst>
      <p:ext uri="{BB962C8B-B14F-4D97-AF65-F5344CB8AC3E}">
        <p14:creationId xmlns:p14="http://schemas.microsoft.com/office/powerpoint/2010/main" val="21051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02E-F883-41F6-8F6A-E3662CE8B4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C6B9491-3CC4-46DF-B832-3CFEFD8324DA}"/>
              </a:ext>
            </a:extLst>
          </p:cNvPr>
          <p:cNvSpPr>
            <a:spLocks noGrp="1"/>
          </p:cNvSpPr>
          <p:nvPr>
            <p:ph idx="1"/>
          </p:nvPr>
        </p:nvSpPr>
        <p:spPr>
          <a:xfrm>
            <a:off x="1097280" y="1845734"/>
            <a:ext cx="4477897" cy="1583266"/>
          </a:xfrm>
        </p:spPr>
        <p:txBody>
          <a:bodyPr/>
          <a:lstStyle/>
          <a:p>
            <a:r>
              <a:rPr lang="en-US" dirty="0"/>
              <a:t>There was a stark range of total wins for NFL teams in 2018; however, the vast majority of teams in 2018 were within a few games of .500 when going against the spread</a:t>
            </a:r>
          </a:p>
        </p:txBody>
      </p:sp>
      <p:pic>
        <p:nvPicPr>
          <p:cNvPr id="8" name="Picture 7" descr="A close up of a logo&#10;&#10;Description automatically generated">
            <a:extLst>
              <a:ext uri="{FF2B5EF4-FFF2-40B4-BE49-F238E27FC236}">
                <a16:creationId xmlns:a16="http://schemas.microsoft.com/office/drawing/2014/main" id="{944E3B36-1AEF-4D4F-B0AD-E2B965FB9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475" y="3429000"/>
            <a:ext cx="3915401" cy="2610267"/>
          </a:xfrm>
          <a:prstGeom prst="rect">
            <a:avLst/>
          </a:prstGeom>
        </p:spPr>
      </p:pic>
    </p:spTree>
    <p:extLst>
      <p:ext uri="{BB962C8B-B14F-4D97-AF65-F5344CB8AC3E}">
        <p14:creationId xmlns:p14="http://schemas.microsoft.com/office/powerpoint/2010/main" val="312024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D6DF-D193-4B74-A7EE-461FB14533FF}"/>
              </a:ext>
            </a:extLst>
          </p:cNvPr>
          <p:cNvSpPr>
            <a:spLocks noGrp="1"/>
          </p:cNvSpPr>
          <p:nvPr>
            <p:ph type="title"/>
          </p:nvPr>
        </p:nvSpPr>
        <p:spPr/>
        <p:txBody>
          <a:bodyPr/>
          <a:lstStyle/>
          <a:p>
            <a:r>
              <a:rPr lang="en-US" dirty="0"/>
              <a:t>What are we finding?</a:t>
            </a:r>
          </a:p>
        </p:txBody>
      </p:sp>
      <p:sp>
        <p:nvSpPr>
          <p:cNvPr id="3" name="Content Placeholder 2">
            <a:extLst>
              <a:ext uri="{FF2B5EF4-FFF2-40B4-BE49-F238E27FC236}">
                <a16:creationId xmlns:a16="http://schemas.microsoft.com/office/drawing/2014/main" id="{2A9341DA-7F55-4094-955D-2EC7A9D62A8A}"/>
              </a:ext>
            </a:extLst>
          </p:cNvPr>
          <p:cNvSpPr>
            <a:spLocks noGrp="1"/>
          </p:cNvSpPr>
          <p:nvPr>
            <p:ph idx="1"/>
          </p:nvPr>
        </p:nvSpPr>
        <p:spPr>
          <a:xfrm>
            <a:off x="1097280" y="1845734"/>
            <a:ext cx="4864608" cy="4023360"/>
          </a:xfrm>
        </p:spPr>
        <p:txBody>
          <a:bodyPr>
            <a:normAutofit fontScale="92500" lnSpcReduction="20000"/>
          </a:bodyPr>
          <a:lstStyle/>
          <a:p>
            <a:r>
              <a:rPr lang="en-US" dirty="0"/>
              <a:t>Average Margin of Victory in the NFL was 10.96 points</a:t>
            </a:r>
          </a:p>
          <a:p>
            <a:r>
              <a:rPr lang="en-US" dirty="0"/>
              <a:t>The Average spread was -5.335</a:t>
            </a:r>
          </a:p>
          <a:p>
            <a:r>
              <a:rPr lang="en-US" dirty="0"/>
              <a:t>If for no other strategy, you would have been a loser gambling only on the favorites for the 2018 season: they were a combined 122 – 134 – 11</a:t>
            </a:r>
          </a:p>
          <a:p>
            <a:r>
              <a:rPr lang="en-US" dirty="0"/>
              <a:t>Average Margin of Victory for the Favorite: 16.04 points</a:t>
            </a:r>
          </a:p>
          <a:p>
            <a:r>
              <a:rPr lang="en-US" dirty="0"/>
              <a:t>Average Margin of Victory for the Underdog: 6.89 points</a:t>
            </a:r>
          </a:p>
          <a:p>
            <a:endParaRPr lang="en-US" dirty="0"/>
          </a:p>
          <a:p>
            <a:r>
              <a:rPr lang="en-US" dirty="0"/>
              <a:t>We wanted to find a better strategy than betting the favorites</a:t>
            </a:r>
          </a:p>
        </p:txBody>
      </p:sp>
      <p:pic>
        <p:nvPicPr>
          <p:cNvPr id="7" name="Picture 6" descr="A screenshot of a cell phone&#10;&#10;Description automatically generated">
            <a:extLst>
              <a:ext uri="{FF2B5EF4-FFF2-40B4-BE49-F238E27FC236}">
                <a16:creationId xmlns:a16="http://schemas.microsoft.com/office/drawing/2014/main" id="{0DBEA56B-BBB3-4B8B-B1D4-00A36B0C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845734"/>
            <a:ext cx="6035039" cy="4023359"/>
          </a:xfrm>
          <a:prstGeom prst="rect">
            <a:avLst/>
          </a:prstGeom>
        </p:spPr>
      </p:pic>
    </p:spTree>
    <p:extLst>
      <p:ext uri="{BB962C8B-B14F-4D97-AF65-F5344CB8AC3E}">
        <p14:creationId xmlns:p14="http://schemas.microsoft.com/office/powerpoint/2010/main" val="150275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768D-6F05-4D2D-82BB-3515C5D50A51}"/>
              </a:ext>
            </a:extLst>
          </p:cNvPr>
          <p:cNvSpPr>
            <a:spLocks noGrp="1"/>
          </p:cNvSpPr>
          <p:nvPr>
            <p:ph type="title"/>
          </p:nvPr>
        </p:nvSpPr>
        <p:spPr/>
        <p:txBody>
          <a:bodyPr/>
          <a:lstStyle/>
          <a:p>
            <a:r>
              <a:rPr lang="en-US" dirty="0"/>
              <a:t>Additional Scenarios</a:t>
            </a:r>
          </a:p>
        </p:txBody>
      </p:sp>
      <p:sp>
        <p:nvSpPr>
          <p:cNvPr id="3" name="Content Placeholder 2">
            <a:extLst>
              <a:ext uri="{FF2B5EF4-FFF2-40B4-BE49-F238E27FC236}">
                <a16:creationId xmlns:a16="http://schemas.microsoft.com/office/drawing/2014/main" id="{F0B73EFD-720C-4E1D-832B-8EF42A04D963}"/>
              </a:ext>
            </a:extLst>
          </p:cNvPr>
          <p:cNvSpPr>
            <a:spLocks noGrp="1"/>
          </p:cNvSpPr>
          <p:nvPr>
            <p:ph idx="1"/>
          </p:nvPr>
        </p:nvSpPr>
        <p:spPr>
          <a:xfrm>
            <a:off x="1097280" y="1826880"/>
            <a:ext cx="10058400" cy="4023360"/>
          </a:xfrm>
        </p:spPr>
        <p:txBody>
          <a:bodyPr/>
          <a:lstStyle/>
          <a:p>
            <a:r>
              <a:rPr lang="en-US" dirty="0"/>
              <a:t>A few other team-based trends we tried to identify:</a:t>
            </a:r>
          </a:p>
        </p:txBody>
      </p:sp>
      <p:pic>
        <p:nvPicPr>
          <p:cNvPr id="7" name="Picture 6" descr="A screenshot of a cell phone&#10;&#10;Description automatically generated">
            <a:extLst>
              <a:ext uri="{FF2B5EF4-FFF2-40B4-BE49-F238E27FC236}">
                <a16:creationId xmlns:a16="http://schemas.microsoft.com/office/drawing/2014/main" id="{0B184F84-3E00-4430-8C44-9277C5F7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350" y="2281327"/>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6338776-B413-457C-BE31-62FE4D6D2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90" y="2283166"/>
            <a:ext cx="5487650" cy="3658433"/>
          </a:xfrm>
          <a:prstGeom prst="rect">
            <a:avLst/>
          </a:prstGeom>
        </p:spPr>
      </p:pic>
    </p:spTree>
    <p:extLst>
      <p:ext uri="{BB962C8B-B14F-4D97-AF65-F5344CB8AC3E}">
        <p14:creationId xmlns:p14="http://schemas.microsoft.com/office/powerpoint/2010/main" val="180012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75C-143F-48AF-978C-28E27F7B947F}"/>
              </a:ext>
            </a:extLst>
          </p:cNvPr>
          <p:cNvSpPr>
            <a:spLocks noGrp="1"/>
          </p:cNvSpPr>
          <p:nvPr>
            <p:ph type="title"/>
          </p:nvPr>
        </p:nvSpPr>
        <p:spPr/>
        <p:txBody>
          <a:bodyPr/>
          <a:lstStyle/>
          <a:p>
            <a:r>
              <a:rPr lang="en-US" dirty="0"/>
              <a:t>Offensive Firepower</a:t>
            </a:r>
          </a:p>
        </p:txBody>
      </p:sp>
      <p:sp>
        <p:nvSpPr>
          <p:cNvPr id="3" name="Content Placeholder 2">
            <a:extLst>
              <a:ext uri="{FF2B5EF4-FFF2-40B4-BE49-F238E27FC236}">
                <a16:creationId xmlns:a16="http://schemas.microsoft.com/office/drawing/2014/main" id="{BA9454DD-10BC-42BE-A004-FFE08700CF84}"/>
              </a:ext>
            </a:extLst>
          </p:cNvPr>
          <p:cNvSpPr>
            <a:spLocks noGrp="1"/>
          </p:cNvSpPr>
          <p:nvPr>
            <p:ph idx="1"/>
          </p:nvPr>
        </p:nvSpPr>
        <p:spPr>
          <a:xfrm>
            <a:off x="1097280" y="1845734"/>
            <a:ext cx="4998720" cy="4023360"/>
          </a:xfrm>
        </p:spPr>
        <p:txBody>
          <a:bodyPr/>
          <a:lstStyle/>
          <a:p>
            <a:r>
              <a:rPr lang="en-US" dirty="0"/>
              <a:t>The vast majority of the wins by the underdog were under 5 point spreads </a:t>
            </a:r>
          </a:p>
          <a:p>
            <a:r>
              <a:rPr lang="en-US" dirty="0"/>
              <a:t>19 underdogs won when the spread was -3, 11 when the spread was -2.5</a:t>
            </a:r>
          </a:p>
          <a:p>
            <a:r>
              <a:rPr lang="en-US" dirty="0"/>
              <a:t>Favorites were often less likely to cover the larger spreads, as shown by the multiple favorites winning, but by a fraction of the spread</a:t>
            </a:r>
          </a:p>
          <a:p>
            <a:r>
              <a:rPr lang="en-US" dirty="0"/>
              <a:t>Size of the circle is based on season long offensive ranking; the larger the circle, the worse the offensive ranking</a:t>
            </a:r>
          </a:p>
        </p:txBody>
      </p:sp>
      <p:pic>
        <p:nvPicPr>
          <p:cNvPr id="9" name="Picture 8" descr="A screenshot of a cell phone&#10;&#10;Description automatically generated">
            <a:extLst>
              <a:ext uri="{FF2B5EF4-FFF2-40B4-BE49-F238E27FC236}">
                <a16:creationId xmlns:a16="http://schemas.microsoft.com/office/drawing/2014/main" id="{27426A07-0BB6-4D30-BA4D-83E5AF764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845734"/>
            <a:ext cx="5845048" cy="3896698"/>
          </a:xfrm>
          <a:prstGeom prst="rect">
            <a:avLst/>
          </a:prstGeom>
        </p:spPr>
      </p:pic>
    </p:spTree>
    <p:extLst>
      <p:ext uri="{BB962C8B-B14F-4D97-AF65-F5344CB8AC3E}">
        <p14:creationId xmlns:p14="http://schemas.microsoft.com/office/powerpoint/2010/main" val="191957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1906-267E-47AB-9663-D637E1F226F5}"/>
              </a:ext>
            </a:extLst>
          </p:cNvPr>
          <p:cNvSpPr>
            <a:spLocks noGrp="1"/>
          </p:cNvSpPr>
          <p:nvPr>
            <p:ph type="title"/>
          </p:nvPr>
        </p:nvSpPr>
        <p:spPr/>
        <p:txBody>
          <a:bodyPr/>
          <a:lstStyle/>
          <a:p>
            <a:r>
              <a:rPr lang="en-US" dirty="0"/>
              <a:t>Regression Test</a:t>
            </a:r>
          </a:p>
        </p:txBody>
      </p:sp>
      <p:sp>
        <p:nvSpPr>
          <p:cNvPr id="3" name="Content Placeholder 2">
            <a:extLst>
              <a:ext uri="{FF2B5EF4-FFF2-40B4-BE49-F238E27FC236}">
                <a16:creationId xmlns:a16="http://schemas.microsoft.com/office/drawing/2014/main" id="{F1CC198F-6543-48F8-ADAD-0290B267E227}"/>
              </a:ext>
            </a:extLst>
          </p:cNvPr>
          <p:cNvSpPr>
            <a:spLocks noGrp="1"/>
          </p:cNvSpPr>
          <p:nvPr>
            <p:ph idx="1"/>
          </p:nvPr>
        </p:nvSpPr>
        <p:spPr>
          <a:xfrm>
            <a:off x="1097280" y="1845734"/>
            <a:ext cx="3462528" cy="4023360"/>
          </a:xfrm>
        </p:spPr>
        <p:txBody>
          <a:bodyPr/>
          <a:lstStyle/>
          <a:p>
            <a:r>
              <a:rPr lang="en-US" dirty="0"/>
              <a:t>Unfortunately, we were unable to find a statistically significant relationship between the offensive rank of the winning team and the margin of victory, the R Squared value was 0.343.</a:t>
            </a:r>
          </a:p>
          <a:p>
            <a:r>
              <a:rPr lang="en-US" dirty="0"/>
              <a:t>Based on the data, there was no way to say that a superior offense would lead to covering the spread. </a:t>
            </a:r>
          </a:p>
        </p:txBody>
      </p:sp>
      <p:pic>
        <p:nvPicPr>
          <p:cNvPr id="5" name="Picture 4" descr="A screenshot of a cell phone&#10;&#10;Description automatically generated">
            <a:extLst>
              <a:ext uri="{FF2B5EF4-FFF2-40B4-BE49-F238E27FC236}">
                <a16:creationId xmlns:a16="http://schemas.microsoft.com/office/drawing/2014/main" id="{F8B73DD4-4849-4E2B-A495-27FBF0F1F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254" y="1845734"/>
            <a:ext cx="6401425" cy="4267616"/>
          </a:xfrm>
          <a:prstGeom prst="rect">
            <a:avLst/>
          </a:prstGeom>
        </p:spPr>
      </p:pic>
    </p:spTree>
    <p:extLst>
      <p:ext uri="{BB962C8B-B14F-4D97-AF65-F5344CB8AC3E}">
        <p14:creationId xmlns:p14="http://schemas.microsoft.com/office/powerpoint/2010/main" val="1113734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484</TotalTime>
  <Words>792</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NFL: Beating the Spread</vt:lpstr>
      <vt:lpstr>Motivation &amp; Summary Slide</vt:lpstr>
      <vt:lpstr>Question &amp; Data</vt:lpstr>
      <vt:lpstr>Data Cleanup &amp; Exploration</vt:lpstr>
      <vt:lpstr>Data Analysis</vt:lpstr>
      <vt:lpstr>What are we finding?</vt:lpstr>
      <vt:lpstr>Additional Scenarios</vt:lpstr>
      <vt:lpstr>Offensive Firepower</vt:lpstr>
      <vt:lpstr>Regression Test</vt:lpstr>
      <vt:lpstr>What Did We Discover?</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Beating the Spread</dc:title>
  <dc:creator>Russell Haws</dc:creator>
  <cp:lastModifiedBy>Russell Haws</cp:lastModifiedBy>
  <cp:revision>20</cp:revision>
  <dcterms:created xsi:type="dcterms:W3CDTF">2019-07-29T20:14:15Z</dcterms:created>
  <dcterms:modified xsi:type="dcterms:W3CDTF">2019-07-30T05:54:23Z</dcterms:modified>
</cp:coreProperties>
</file>