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34"/>
    <p:restoredTop sz="94712"/>
  </p:normalViewPr>
  <p:slideViewPr>
    <p:cSldViewPr snapToGrid="0">
      <p:cViewPr>
        <p:scale>
          <a:sx n="148" d="100"/>
          <a:sy n="148" d="100"/>
        </p:scale>
        <p:origin x="-376" y="-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33BCE-5474-9C7E-4756-C00442B55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A7B825-BB71-F6E8-FCE4-1BB9D3A61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5EF1B-F25D-379A-8022-2AEC8C0D5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B9A22-B63E-D84B-A44F-FC88B3A14909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708D8-0E88-74F3-07B1-CA535B3B9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E05BC-DA5E-98FF-770A-AFF70D3D2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CF7D-6D67-F44E-BCE7-D07901EEE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25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42721-8579-6E5C-50D4-759B3E75E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D24287-2BF1-3BFC-8E9D-AFD54A9E6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1F0BE-5D84-DB73-0BB2-F3254992C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B9A22-B63E-D84B-A44F-FC88B3A14909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1B97B-7070-AE28-B8B1-6673F94C9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24D1E-70DE-AC54-BD53-A15520103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CF7D-6D67-F44E-BCE7-D07901EEE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773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5EEF71-E006-6DBF-87B0-D8FC37A7FA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E2A912-C25F-CD3C-3277-9C4AA270A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EB50E-B3F3-270E-71D4-C12261117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B9A22-B63E-D84B-A44F-FC88B3A14909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27F41-766D-5892-0CBD-DDA9CE866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2B85A-60A1-436C-03BE-43D9DDAC2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CF7D-6D67-F44E-BCE7-D07901EEE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6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0E1FE-FE97-C494-4264-39C61D668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B38EB-3176-7B50-1B6B-FD8163ABD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21FEA-28C6-BD9A-5235-6B31D9AA3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B9A22-B63E-D84B-A44F-FC88B3A14909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2EBFA-30A9-BEFE-7E98-51D7C754F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50151-B19A-B8BC-77A5-1B05441C9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CF7D-6D67-F44E-BCE7-D07901EEE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AC668-51F2-C12E-7D6A-479AA991B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C2E5F-875F-C008-D99D-4B851DF4F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5B737-7A58-1DAB-D388-22EA0D69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B9A22-B63E-D84B-A44F-FC88B3A14909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65F57-BCB4-7563-FF79-7C39391A4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B919F-77B1-BE31-74A8-5A64B54A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CF7D-6D67-F44E-BCE7-D07901EEE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4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E523B-6F39-3088-7D17-3A82E4D93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F354C-0C6C-A889-5E87-E583D7BE2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2B6F2-CE90-8380-1B33-F85BC1A4B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394BB-9C5E-791C-5E88-DB6FE8051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B9A22-B63E-D84B-A44F-FC88B3A14909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511A7-9ECF-A2DC-CABD-E8933B4C9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79CF2-4E9B-BC7E-7338-F754C8A4E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CF7D-6D67-F44E-BCE7-D07901EEE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89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0B667-BC21-7811-CAF0-A2E5CF483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C58F2-EA8D-5E2D-E95B-36FF4C48A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5E575-D930-5C2E-29E7-9C89D4A24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DB9F4E-F94D-D153-1A07-7C2A8CF8A5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5C273-BE59-8C98-F94B-0CDE665165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923996-B050-FA1B-C1F1-F248D45A2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B9A22-B63E-D84B-A44F-FC88B3A14909}" type="datetimeFigureOut">
              <a:rPr lang="en-US" smtClean="0"/>
              <a:t>1/23/25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D01984-B08F-BFE7-B874-2D3012775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1CD600-3B78-D7A3-5AB0-9B9746D3C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CF7D-6D67-F44E-BCE7-D07901EEE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4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678C1-8452-D695-1418-0CBC9F8D3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DDD2DF-7C26-713F-AE79-43FF93599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B9A22-B63E-D84B-A44F-FC88B3A14909}" type="datetimeFigureOut">
              <a:rPr lang="en-US" smtClean="0"/>
              <a:t>1/23/25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24D590-97B7-D364-28C5-5A94109BD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1C58C-F1BB-B4E1-5714-6703A0214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CF7D-6D67-F44E-BCE7-D07901EEE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56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8A9BE8-A6C4-E544-4257-D8E69BF22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B9A22-B63E-D84B-A44F-FC88B3A14909}" type="datetimeFigureOut">
              <a:rPr lang="en-US" smtClean="0"/>
              <a:t>1/23/25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7DF751-DDE7-EFE8-0A03-D2DBD347A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BFCD0-FEAF-F895-493E-F0C02BDDA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CF7D-6D67-F44E-BCE7-D07901EEE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71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7ACF5-84DF-DD21-1C6C-2C58CC025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65987-4CFE-2166-C8DF-3F454A344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815D0-AA66-CCAD-128E-CD2F0F679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8AF02-0739-B9ED-3FC8-2C8B3A78B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B9A22-B63E-D84B-A44F-FC88B3A14909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523F1-E8C1-0B86-7084-5F4F10A9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6FE73-E305-A200-C344-1D790FBAD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CF7D-6D67-F44E-BCE7-D07901EEE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9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47372-C6A2-5003-A647-D42638C38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78003B-5C0A-FEC6-A961-84D082A3B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7826B1-8EB6-2D13-4DD8-CD7EF05DA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23CA3-8BD3-2530-D315-6BE323709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B9A22-B63E-D84B-A44F-FC88B3A14909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0C03A-509A-33E8-6B66-8E385BB3E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B9779-E139-BC59-F72A-48FCBFB41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CF7D-6D67-F44E-BCE7-D07901EEE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6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B25555-57E6-4701-5D43-D35C6567D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32CCD-5E46-7E16-6264-B50BA266C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C71FF-F46B-7F29-2C79-D61124AC8F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EB9A22-B63E-D84B-A44F-FC88B3A14909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947D5-0094-66C6-ADAD-B3929F1C21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86D6E-C916-4D02-FBC6-7F3DE80A40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50CF7D-6D67-F44E-BCE7-D07901EEE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6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619E0-4A98-CE9E-AFEC-4FA77E0CA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713"/>
          </a:xfrm>
        </p:spPr>
        <p:txBody>
          <a:bodyPr>
            <a:normAutofit/>
          </a:bodyPr>
          <a:lstStyle/>
          <a:p>
            <a:pPr algn="ctr"/>
            <a:r>
              <a:rPr lang="en-US" sz="1800" b="1" i="0" dirty="0">
                <a:solidFill>
                  <a:srgbClr val="404040"/>
                </a:solidFill>
                <a:effectLst/>
                <a:latin typeface="Inter"/>
              </a:rPr>
              <a:t>Why a Product Manager is Critical for </a:t>
            </a:r>
            <a:r>
              <a:rPr lang="en-US" sz="1800" b="1" i="0" dirty="0" err="1">
                <a:solidFill>
                  <a:srgbClr val="404040"/>
                </a:solidFill>
                <a:effectLst/>
                <a:latin typeface="Inter"/>
              </a:rPr>
              <a:t>Vetup’s</a:t>
            </a:r>
            <a:r>
              <a:rPr lang="en-US" sz="1800" b="1" i="0" dirty="0">
                <a:solidFill>
                  <a:srgbClr val="404040"/>
                </a:solidFill>
                <a:effectLst/>
                <a:latin typeface="Inter"/>
              </a:rPr>
              <a:t> Data Team </a:t>
            </a:r>
            <a:r>
              <a:rPr lang="en-US" sz="900" b="1" i="0" dirty="0">
                <a:solidFill>
                  <a:srgbClr val="404040"/>
                </a:solidFill>
                <a:effectLst/>
                <a:latin typeface="Inter"/>
              </a:rPr>
              <a:t>(To PM or Not to PM?)</a:t>
            </a:r>
            <a:br>
              <a:rPr lang="en-US" sz="1800" b="1" i="0" dirty="0">
                <a:solidFill>
                  <a:srgbClr val="404040"/>
                </a:solidFill>
                <a:effectLst/>
                <a:latin typeface="Inter"/>
              </a:rPr>
            </a:br>
            <a:r>
              <a:rPr lang="en-US" sz="900" b="0" i="1" dirty="0">
                <a:solidFill>
                  <a:srgbClr val="404040"/>
                </a:solidFill>
                <a:effectLst/>
                <a:latin typeface="Inter"/>
              </a:rPr>
              <a:t>Bridging Strategy, Stakeholders &amp; Outcomes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C55D3-7F55-81E3-212A-031FFF6C38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85838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1400" b="1" i="0" dirty="0">
                <a:solidFill>
                  <a:srgbClr val="404040"/>
                </a:solidFill>
                <a:effectLst/>
                <a:latin typeface="Inter"/>
              </a:rPr>
              <a:t>Strategic Vision &amp; Prioritization</a:t>
            </a:r>
            <a:endParaRPr lang="en-US" sz="1400" b="0" i="0" dirty="0">
              <a:solidFill>
                <a:srgbClr val="404040"/>
              </a:solidFill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404040"/>
                </a:solidFill>
                <a:effectLst/>
                <a:latin typeface="Inter"/>
              </a:rPr>
              <a:t>Align tasks to </a:t>
            </a:r>
            <a:r>
              <a:rPr lang="en-US" sz="1200" b="1" i="0" dirty="0" err="1">
                <a:solidFill>
                  <a:srgbClr val="404040"/>
                </a:solidFill>
                <a:effectLst/>
                <a:latin typeface="Inter"/>
              </a:rPr>
              <a:t>Vetup’s</a:t>
            </a:r>
            <a:r>
              <a:rPr lang="en-US" sz="1200" b="1" i="0" dirty="0">
                <a:solidFill>
                  <a:srgbClr val="404040"/>
                </a:solidFill>
                <a:effectLst/>
                <a:latin typeface="Inter"/>
              </a:rPr>
              <a:t> goals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Inter"/>
              </a:rPr>
              <a:t>: Roadmap for data driven care, adoption (APIs), scalability (data quality), c</a:t>
            </a:r>
            <a:r>
              <a:rPr lang="en-US" sz="1200" dirty="0">
                <a:solidFill>
                  <a:srgbClr val="404040"/>
                </a:solidFill>
                <a:latin typeface="Inter"/>
              </a:rPr>
              <a:t>reate guidelines for other teams on 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Inter"/>
              </a:rPr>
              <a:t>data standardization for new features. (data Guidelines)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404040"/>
                </a:solidFill>
                <a:effectLst/>
                <a:latin typeface="Inter"/>
              </a:rPr>
              <a:t>Balance priorities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Inter"/>
              </a:rPr>
              <a:t>: Projects (data cleaning &amp; migration) vs. innovation.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404040"/>
                </a:solidFill>
                <a:effectLst/>
                <a:latin typeface="Inter"/>
              </a:rPr>
              <a:t>Stop reactive execution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Inter"/>
              </a:rPr>
              <a:t>: Focus on high-impact work while maintaining pace on ongoing projects</a:t>
            </a:r>
          </a:p>
          <a:p>
            <a:pPr marL="0" indent="0">
              <a:buNone/>
            </a:pPr>
            <a:r>
              <a:rPr lang="en-US" sz="1400" b="1" i="0" dirty="0">
                <a:solidFill>
                  <a:srgbClr val="404040"/>
                </a:solidFill>
                <a:effectLst/>
                <a:latin typeface="Inter"/>
              </a:rPr>
              <a:t>Stakeholder Alignment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404040"/>
                </a:solidFill>
                <a:effectLst/>
                <a:latin typeface="Inter"/>
              </a:rPr>
              <a:t>Proactively engage stakeholder 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Inter"/>
              </a:rPr>
              <a:t>to uncover hidden needs.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404040"/>
                </a:solidFill>
                <a:effectLst/>
                <a:latin typeface="Inter"/>
              </a:rPr>
              <a:t>Translate technical work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Inter"/>
              </a:rPr>
              <a:t> into business outcomes: “e.g.: New internal Datawarehouse cuts processing time by 50%.” 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404040"/>
                </a:solidFill>
                <a:effectLst/>
                <a:latin typeface="Inter"/>
              </a:rPr>
              <a:t>Manage expectations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Inter"/>
              </a:rPr>
              <a:t>: Communicate progress, avoid misalignment.</a:t>
            </a:r>
          </a:p>
          <a:p>
            <a:pPr marL="0" indent="0" algn="l">
              <a:buNone/>
            </a:pPr>
            <a:r>
              <a:rPr lang="en-US" sz="1400" b="1" i="0" dirty="0">
                <a:solidFill>
                  <a:srgbClr val="404040"/>
                </a:solidFill>
                <a:effectLst/>
                <a:latin typeface="Inter"/>
              </a:rPr>
              <a:t>Ownership of Outcomes</a:t>
            </a:r>
            <a:endParaRPr lang="en-US" sz="1400" b="0" i="0" dirty="0">
              <a:solidFill>
                <a:srgbClr val="404040"/>
              </a:solidFill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404040"/>
                </a:solidFill>
                <a:effectLst/>
                <a:latin typeface="Inter"/>
              </a:rPr>
              <a:t>Define KPIs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Inter"/>
              </a:rPr>
              <a:t>: Data accuracy rates, clinic adoption of shared catalogues.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404040"/>
                </a:solidFill>
                <a:effectLst/>
                <a:latin typeface="Inter"/>
              </a:rPr>
              <a:t>Measure success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Inter"/>
              </a:rPr>
              <a:t>: “Did price updates reduce onboarding time?” not just “Was it delivered?”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404040"/>
                </a:solidFill>
                <a:effectLst/>
                <a:latin typeface="Inter"/>
              </a:rPr>
              <a:t>Solve real problems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Inter"/>
              </a:rPr>
              <a:t>: Are strict invoicing </a:t>
            </a:r>
            <a:r>
              <a:rPr lang="en-US" sz="1200" b="0" i="1" dirty="0">
                <a:solidFill>
                  <a:srgbClr val="404040"/>
                </a:solidFill>
                <a:effectLst/>
                <a:latin typeface="Inter"/>
              </a:rPr>
              <a:t>actually used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Inter"/>
              </a:rPr>
              <a:t>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404040"/>
              </a:solidFill>
              <a:effectLst/>
              <a:latin typeface="Inter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CA7AE-0C0A-DFC0-8B2E-81AB12B4D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985838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1400" b="1" i="0" dirty="0">
                <a:solidFill>
                  <a:srgbClr val="404040"/>
                </a:solidFill>
                <a:effectLst/>
                <a:latin typeface="Inter"/>
              </a:rPr>
              <a:t>Data-Driven Decisions</a:t>
            </a:r>
            <a:endParaRPr lang="en-US" sz="1400" b="0" i="0" dirty="0">
              <a:solidFill>
                <a:srgbClr val="404040"/>
              </a:solidFill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404040"/>
                </a:solidFill>
                <a:effectLst/>
                <a:latin typeface="Inter"/>
              </a:rPr>
              <a:t>Analyze pain points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Inter"/>
              </a:rPr>
              <a:t>: Which data configuration misuse causes the most clinic support tickets/ Audit non-conformity?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404040"/>
                </a:solidFill>
                <a:effectLst/>
                <a:latin typeface="Inter"/>
              </a:rPr>
              <a:t>Validate impact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Inter"/>
              </a:rPr>
              <a:t>: Does the common catalogue reduce duplicate work?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404040"/>
              </a:solidFill>
              <a:latin typeface="Inter"/>
            </a:endParaRPr>
          </a:p>
          <a:p>
            <a:pPr marL="0" indent="0" algn="l">
              <a:spcBef>
                <a:spcPts val="300"/>
              </a:spcBef>
              <a:buNone/>
            </a:pPr>
            <a:r>
              <a:rPr lang="en-US" sz="1400" b="1" i="0" dirty="0">
                <a:solidFill>
                  <a:srgbClr val="404040"/>
                </a:solidFill>
                <a:effectLst/>
                <a:latin typeface="Inter"/>
              </a:rPr>
              <a:t>Mitigate Risks &amp; Drive Innovation</a:t>
            </a:r>
          </a:p>
          <a:p>
            <a:pPr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404040"/>
                </a:solidFill>
                <a:effectLst/>
                <a:latin typeface="Inter"/>
              </a:rPr>
              <a:t>Compliance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Inter"/>
              </a:rPr>
              <a:t>: GDPR in clinics, data quality and standardization to integrate with CRM.</a:t>
            </a:r>
          </a:p>
          <a:p>
            <a:pPr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404040"/>
                </a:solidFill>
                <a:effectLst/>
                <a:latin typeface="Inter"/>
              </a:rPr>
              <a:t>Automation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Inter"/>
              </a:rPr>
              <a:t>: Replace manual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Inter"/>
              </a:rPr>
              <a:t>VetStrategy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Inter"/>
              </a:rPr>
              <a:t> updates.</a:t>
            </a:r>
          </a:p>
          <a:p>
            <a:pPr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404040"/>
                </a:solidFill>
                <a:effectLst/>
                <a:latin typeface="Inter"/>
              </a:rPr>
              <a:t>Innovate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Inter"/>
              </a:rPr>
              <a:t>: AI for auto-data cleaning.</a:t>
            </a:r>
            <a:endParaRPr lang="en-US" sz="1200" dirty="0">
              <a:solidFill>
                <a:srgbClr val="404040"/>
              </a:solidFill>
              <a:latin typeface="Inter"/>
            </a:endParaRPr>
          </a:p>
          <a:p>
            <a:pPr marL="0" indent="0" algn="l">
              <a:buNone/>
            </a:pPr>
            <a:r>
              <a:rPr lang="en-US" sz="1400" b="1" i="0" dirty="0">
                <a:solidFill>
                  <a:srgbClr val="404040"/>
                </a:solidFill>
                <a:effectLst/>
                <a:latin typeface="Inter"/>
              </a:rPr>
              <a:t>Why This Matters</a:t>
            </a:r>
            <a:br>
              <a:rPr lang="en-US" sz="1000" b="0" i="0" dirty="0">
                <a:solidFill>
                  <a:srgbClr val="404040"/>
                </a:solidFill>
                <a:effectLst/>
                <a:latin typeface="Inter"/>
              </a:rPr>
            </a:br>
            <a:r>
              <a:rPr lang="en-US" sz="1200" b="0" i="0" dirty="0">
                <a:solidFill>
                  <a:srgbClr val="404040"/>
                </a:solidFill>
                <a:effectLst/>
                <a:latin typeface="Inter"/>
              </a:rPr>
              <a:t>The Data Team impacts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Inter"/>
              </a:rPr>
              <a:t>Vetup’s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Inter"/>
              </a:rPr>
              <a:t> ability to integrate with successful IVC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Inter"/>
              </a:rPr>
              <a:t>Evidensia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Inter"/>
              </a:rPr>
              <a:t> projects:</a:t>
            </a:r>
          </a:p>
          <a:p>
            <a:pPr marL="0" indent="0" algn="l">
              <a:buNone/>
            </a:pPr>
            <a:r>
              <a:rPr lang="en-US" sz="1000" dirty="0">
                <a:solidFill>
                  <a:srgbClr val="404040"/>
                </a:solidFill>
                <a:latin typeface="Inter"/>
              </a:rPr>
              <a:t>CRM:</a:t>
            </a:r>
          </a:p>
          <a:p>
            <a:pPr>
              <a:spcBef>
                <a:spcPts val="600"/>
              </a:spcBef>
            </a:pPr>
            <a:r>
              <a:rPr lang="en-US" sz="1000" dirty="0">
                <a:solidFill>
                  <a:srgbClr val="404040"/>
                </a:solidFill>
                <a:latin typeface="Inter"/>
              </a:rPr>
              <a:t> volume of marketing emails +300% increased over the last 6 months</a:t>
            </a:r>
          </a:p>
          <a:p>
            <a:pPr>
              <a:spcBef>
                <a:spcPts val="600"/>
              </a:spcBef>
            </a:pPr>
            <a:r>
              <a:rPr lang="en-US" sz="1000" b="0" i="0" dirty="0">
                <a:solidFill>
                  <a:srgbClr val="404040"/>
                </a:solidFill>
                <a:effectLst/>
                <a:latin typeface="Inter"/>
              </a:rPr>
              <a:t>+13,1% spend per client </a:t>
            </a:r>
          </a:p>
          <a:p>
            <a:pPr>
              <a:spcBef>
                <a:spcPts val="600"/>
              </a:spcBef>
            </a:pPr>
            <a:r>
              <a:rPr lang="en-US" sz="1000" b="0" i="0" dirty="0">
                <a:solidFill>
                  <a:srgbClr val="404040"/>
                </a:solidFill>
                <a:effectLst/>
                <a:latin typeface="Inter"/>
              </a:rPr>
              <a:t>+10,4% visits per month </a:t>
            </a:r>
          </a:p>
          <a:p>
            <a:pPr marL="0" indent="0" algn="l">
              <a:buNone/>
            </a:pPr>
            <a:endParaRPr lang="en-US" sz="1000" dirty="0">
              <a:solidFill>
                <a:srgbClr val="404040"/>
              </a:solidFill>
              <a:latin typeface="Inter"/>
            </a:endParaRPr>
          </a:p>
          <a:p>
            <a:pPr marL="0" indent="0" algn="l">
              <a:buNone/>
            </a:pPr>
            <a:br>
              <a:rPr lang="en-US" sz="1000" b="0" i="0" dirty="0">
                <a:solidFill>
                  <a:srgbClr val="404040"/>
                </a:solidFill>
                <a:effectLst/>
                <a:latin typeface="Inter"/>
              </a:rPr>
            </a:br>
            <a:endParaRPr lang="en-US" sz="1200" b="0" i="0" dirty="0">
              <a:solidFill>
                <a:srgbClr val="404040"/>
              </a:solidFill>
              <a:effectLst/>
              <a:latin typeface="Inter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404040"/>
              </a:solidFill>
              <a:effectLst/>
              <a:latin typeface="Inter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sz="1200" b="0" i="0" dirty="0">
              <a:solidFill>
                <a:srgbClr val="404040"/>
              </a:solidFill>
              <a:effectLst/>
              <a:latin typeface="Inter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4F9C0D-9508-8422-3957-DF97AFA4A6C4}"/>
              </a:ext>
            </a:extLst>
          </p:cNvPr>
          <p:cNvSpPr txBox="1"/>
          <p:nvPr/>
        </p:nvSpPr>
        <p:spPr>
          <a:xfrm>
            <a:off x="2855345" y="4685730"/>
            <a:ext cx="66337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To PM is to BE:</a:t>
            </a:r>
            <a:br>
              <a:rPr lang="en-US" dirty="0"/>
            </a:br>
            <a:r>
              <a:rPr lang="en-US" b="0" i="1" dirty="0">
                <a:solidFill>
                  <a:srgbClr val="404040"/>
                </a:solidFill>
                <a:effectLst/>
                <a:latin typeface="Inter"/>
              </a:rPr>
              <a:t>Proactive, Strategic, Outcome-Driven.</a:t>
            </a:r>
            <a:br>
              <a:rPr lang="en-US" dirty="0"/>
            </a:b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Not to PM is to:</a:t>
            </a:r>
            <a:br>
              <a:rPr lang="en-US" dirty="0"/>
            </a:br>
            <a:r>
              <a:rPr lang="en-US" b="0" i="1" dirty="0">
                <a:solidFill>
                  <a:srgbClr val="404040"/>
                </a:solidFill>
                <a:effectLst/>
                <a:latin typeface="Inter"/>
              </a:rPr>
              <a:t>Stagnate, React, and Miss the Stage of Growth.</a:t>
            </a:r>
            <a:r>
              <a:rPr lang="en-US" sz="1800" b="0" i="0" dirty="0">
                <a:solidFill>
                  <a:srgbClr val="404040"/>
                </a:solidFill>
                <a:effectLst/>
                <a:latin typeface="Inter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52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335DC-BD22-5254-17D0-DF9E1ADEA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621163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969A05F-FFE4-BB99-D728-031D262A7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164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323</Words>
  <Application>Microsoft Macintosh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Inter</vt:lpstr>
      <vt:lpstr>Office Theme</vt:lpstr>
      <vt:lpstr>Why a Product Manager is Critical for Vetup’s Data Team (To PM or Not to PM?) Bridging Strategy, Stakeholders &amp; Outcomes</vt:lpstr>
      <vt:lpstr>Appendix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Mohamed Bouhouti (Vetup)</dc:creator>
  <cp:lastModifiedBy>Mohamed Bouhouti (Vetup)</cp:lastModifiedBy>
  <cp:revision>2</cp:revision>
  <dcterms:created xsi:type="dcterms:W3CDTF">2025-01-23T15:42:10Z</dcterms:created>
  <dcterms:modified xsi:type="dcterms:W3CDTF">2025-01-23T16:28:44Z</dcterms:modified>
</cp:coreProperties>
</file>