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68" r:id="rId2"/>
    <p:sldId id="257" r:id="rId3"/>
    <p:sldId id="269" r:id="rId4"/>
    <p:sldId id="273" r:id="rId5"/>
    <p:sldId id="276" r:id="rId6"/>
    <p:sldId id="277" r:id="rId7"/>
    <p:sldId id="278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2F6"/>
    <a:srgbClr val="0F99E8"/>
    <a:srgbClr val="0ED7E0"/>
    <a:srgbClr val="40F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33"/>
    <p:restoredTop sz="94808"/>
  </p:normalViewPr>
  <p:slideViewPr>
    <p:cSldViewPr snapToGrid="0">
      <p:cViewPr varScale="1">
        <p:scale>
          <a:sx n="104" d="100"/>
          <a:sy n="104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62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79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1467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83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24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677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80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3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6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4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6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2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0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27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68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decloedt.cloud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ecloedt.clou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E079FD-0502-F0E3-DDDB-6AE1E784C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400" y="4832584"/>
            <a:ext cx="8229600" cy="1595119"/>
          </a:xfrm>
          <a:noFill/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3600" b="1" i="0" u="none" strike="noStrike" dirty="0">
                <a:solidFill>
                  <a:schemeClr val="accent1"/>
                </a:solidFill>
                <a:effectLst/>
                <a:latin typeface="-webkit-standard"/>
              </a:rPr>
              <a:t>Software Expertise </a:t>
            </a:r>
            <a:r>
              <a:rPr lang="en-GB" sz="3600" b="1" i="0" u="none" strike="noStrike" dirty="0">
                <a:solidFill>
                  <a:schemeClr val="bg1"/>
                </a:solidFill>
                <a:effectLst/>
                <a:latin typeface="-webkit-standard"/>
              </a:rPr>
              <a:t>at Your </a:t>
            </a:r>
            <a:r>
              <a:rPr lang="en-GB" sz="3600" b="1" i="0" u="none" strike="noStrike" dirty="0">
                <a:solidFill>
                  <a:srgbClr val="0F99E8"/>
                </a:solidFill>
                <a:effectLst/>
                <a:latin typeface="-webkit-standard"/>
              </a:rPr>
              <a:t>Service</a:t>
            </a:r>
            <a:r>
              <a:rPr lang="en-GB" sz="3600" b="1" i="0" u="none" strike="noStrike" dirty="0">
                <a:solidFill>
                  <a:schemeClr val="bg1"/>
                </a:solidFill>
                <a:effectLst/>
                <a:latin typeface="-webkit-standard"/>
              </a:rPr>
              <a:t> </a:t>
            </a:r>
            <a:endParaRPr lang="en-GB" sz="3200" b="1" dirty="0">
              <a:solidFill>
                <a:schemeClr val="bg1"/>
              </a:solidFill>
              <a:latin typeface="-webkit-standard"/>
            </a:endParaRPr>
          </a:p>
          <a:p>
            <a:pPr>
              <a:lnSpc>
                <a:spcPct val="110000"/>
              </a:lnSpc>
            </a:pPr>
            <a:r>
              <a:rPr lang="en-GB" sz="2800" b="1" i="0" u="none" strike="noStrike" dirty="0">
                <a:solidFill>
                  <a:schemeClr val="accent1"/>
                </a:solidFill>
                <a:effectLst/>
                <a:latin typeface="-webkit-standard"/>
              </a:rPr>
              <a:t>for Businesses of All Sizes and Industries</a:t>
            </a:r>
          </a:p>
          <a:p>
            <a:pPr>
              <a:lnSpc>
                <a:spcPct val="110000"/>
              </a:lnSpc>
            </a:pPr>
            <a:endParaRPr lang="en-BE" dirty="0">
              <a:solidFill>
                <a:schemeClr val="bg1"/>
              </a:solidFill>
            </a:endParaRPr>
          </a:p>
        </p:txBody>
      </p:sp>
      <p:pic>
        <p:nvPicPr>
          <p:cNvPr id="5" name="Picture 4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339338EE-58C1-2511-1C42-E5FD7A6144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730" t="29056" r="18666" b="30045"/>
          <a:stretch/>
        </p:blipFill>
        <p:spPr>
          <a:xfrm>
            <a:off x="7556417" y="0"/>
            <a:ext cx="4635583" cy="17791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06CA74-6B06-E70F-C2E3-FFC2D683C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387" y="1503680"/>
            <a:ext cx="5455029" cy="332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7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2621-47DB-F115-D75A-F3AFAE78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</a:rPr>
              <a:t>More Than 20 Satisfied Clients Worldwide</a:t>
            </a:r>
            <a:endParaRPr lang="en-B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6079E-87FD-2D47-9C51-2C3F147E7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76196"/>
            <a:ext cx="9905999" cy="1022033"/>
          </a:xfrm>
        </p:spPr>
        <p:txBody>
          <a:bodyPr/>
          <a:lstStyle/>
          <a:p>
            <a:pPr marL="0" indent="0">
              <a:buNone/>
            </a:pPr>
            <a:r>
              <a:rPr lang="en-GB" b="1" i="0" u="none" strike="noStrike" dirty="0">
                <a:solidFill>
                  <a:schemeClr val="accent1"/>
                </a:solidFill>
                <a:effectLst/>
              </a:rPr>
              <a:t>We provide tailored IT solutions for businesses at every stage of growth, from innovative startups to established enterprises.</a:t>
            </a:r>
          </a:p>
          <a:p>
            <a:pPr marL="0" indent="0">
              <a:buNone/>
            </a:pPr>
            <a:endParaRPr lang="en-GB" b="1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0FF1EA-DD4D-6EC4-49EC-40E5C320B296}"/>
              </a:ext>
            </a:extLst>
          </p:cNvPr>
          <p:cNvSpPr txBox="1"/>
          <p:nvPr/>
        </p:nvSpPr>
        <p:spPr>
          <a:xfrm>
            <a:off x="1141412" y="3505670"/>
            <a:ext cx="2700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800" b="1" cap="all" dirty="0">
                <a:solidFill>
                  <a:schemeClr val="accent1"/>
                </a:solidFill>
                <a:latin typeface="-webkit-standard"/>
              </a:rPr>
              <a:t>Startup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>
                <a:solidFill>
                  <a:schemeClr val="accent1">
                    <a:lumMod val="50000"/>
                  </a:schemeClr>
                </a:solidFill>
              </a:rPr>
              <a:t>Minimum Viable Product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>
                <a:solidFill>
                  <a:schemeClr val="accent1">
                    <a:lumMod val="50000"/>
                  </a:schemeClr>
                </a:solidFill>
              </a:rPr>
              <a:t>Staffing additionnal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>
                <a:solidFill>
                  <a:schemeClr val="accent1">
                    <a:lumMod val="50000"/>
                  </a:schemeClr>
                </a:solidFill>
              </a:rPr>
              <a:t>Technical consulting and assistance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78410A-87A9-473D-5D3F-9ACFA5F144F6}"/>
              </a:ext>
            </a:extLst>
          </p:cNvPr>
          <p:cNvSpPr txBox="1"/>
          <p:nvPr/>
        </p:nvSpPr>
        <p:spPr>
          <a:xfrm>
            <a:off x="4746001" y="3505435"/>
            <a:ext cx="2700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800" b="1" cap="all" dirty="0">
                <a:solidFill>
                  <a:schemeClr val="accent1"/>
                </a:solidFill>
                <a:latin typeface="-webkit-standard"/>
              </a:rPr>
              <a:t>Scale up &amp; SMB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>
                <a:solidFill>
                  <a:schemeClr val="accent1">
                    <a:lumMod val="50000"/>
                  </a:schemeClr>
                </a:solidFill>
              </a:rPr>
              <a:t>Extra members to back up the core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>
                <a:solidFill>
                  <a:schemeClr val="accent1">
                    <a:lumMod val="50000"/>
                  </a:schemeClr>
                </a:solidFill>
              </a:rPr>
              <a:t>Dedicated developers for your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>
                <a:solidFill>
                  <a:schemeClr val="accent1">
                    <a:lumMod val="50000"/>
                  </a:schemeClr>
                </a:solidFill>
              </a:rPr>
              <a:t>Custom businesss automation solutions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630403-884B-69AB-CA63-966652D5ADB3}"/>
              </a:ext>
            </a:extLst>
          </p:cNvPr>
          <p:cNvSpPr txBox="1"/>
          <p:nvPr/>
        </p:nvSpPr>
        <p:spPr>
          <a:xfrm>
            <a:off x="8350590" y="3505435"/>
            <a:ext cx="2700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800" b="1" cap="all" dirty="0">
                <a:solidFill>
                  <a:schemeClr val="accent1"/>
                </a:solidFill>
                <a:latin typeface="-webkit-standard"/>
              </a:rPr>
              <a:t>Enterprise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>
                <a:solidFill>
                  <a:schemeClr val="accent1">
                    <a:lumMod val="50000"/>
                  </a:schemeClr>
                </a:solidFill>
              </a:rPr>
              <a:t>Access to nearshore talent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>
                <a:solidFill>
                  <a:schemeClr val="accent1">
                    <a:lumMod val="50000"/>
                  </a:schemeClr>
                </a:solidFill>
              </a:rPr>
              <a:t>Systems modernisation &amp;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>
                <a:solidFill>
                  <a:schemeClr val="accent1">
                    <a:lumMod val="50000"/>
                  </a:schemeClr>
                </a:solidFill>
              </a:rPr>
              <a:t>Data management and security implementation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3784272-AA63-44B6-9CFB-94F8053D24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43"/>
          <a:stretch/>
        </p:blipFill>
        <p:spPr>
          <a:xfrm>
            <a:off x="10478739" y="2865119"/>
            <a:ext cx="1137343" cy="11811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65EEEA2-5BD8-EB43-5EEE-DFAA427C2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590" y="2928619"/>
            <a:ext cx="1016000" cy="1117600"/>
          </a:xfrm>
          <a:prstGeom prst="rect">
            <a:avLst/>
          </a:prstGeom>
          <a:solidFill>
            <a:srgbClr val="0070C0"/>
          </a:solidFill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B87298D-F0CC-59A2-E94F-E66A7A207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739" y="3144519"/>
            <a:ext cx="939800" cy="901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650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65">
            <a:extLst>
              <a:ext uri="{FF2B5EF4-FFF2-40B4-BE49-F238E27FC236}">
                <a16:creationId xmlns:a16="http://schemas.microsoft.com/office/drawing/2014/main" id="{458C9869-A32C-0449-9FFA-FB46DB4A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051236" cy="1478570"/>
          </a:xfrm>
        </p:spPr>
        <p:txBody>
          <a:bodyPr/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Supporting businesses across major industries</a:t>
            </a:r>
            <a:endParaRPr lang="en-B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Sanofi">
            <a:extLst>
              <a:ext uri="{FF2B5EF4-FFF2-40B4-BE49-F238E27FC236}">
                <a16:creationId xmlns:a16="http://schemas.microsoft.com/office/drawing/2014/main" id="{3041C28D-751F-603C-C56E-CFF82F5F4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2" t="24154" r="13634" b="20614"/>
          <a:stretch/>
        </p:blipFill>
        <p:spPr bwMode="auto">
          <a:xfrm>
            <a:off x="1516035" y="3272482"/>
            <a:ext cx="1803658" cy="139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D Worx - IncubaThor">
            <a:extLst>
              <a:ext uri="{FF2B5EF4-FFF2-40B4-BE49-F238E27FC236}">
                <a16:creationId xmlns:a16="http://schemas.microsoft.com/office/drawing/2014/main" id="{BBF5E849-1B58-E706-AAFD-1D18A02050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01" b="29300"/>
          <a:stretch/>
        </p:blipFill>
        <p:spPr bwMode="auto">
          <a:xfrm>
            <a:off x="3618267" y="3534328"/>
            <a:ext cx="2520000" cy="90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rtena | NRB">
            <a:extLst>
              <a:ext uri="{FF2B5EF4-FFF2-40B4-BE49-F238E27FC236}">
                <a16:creationId xmlns:a16="http://schemas.microsoft.com/office/drawing/2014/main" id="{08443B25-5E5D-CFB4-DBC8-4A71A5C16C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62" b="30125"/>
          <a:stretch/>
        </p:blipFill>
        <p:spPr bwMode="auto">
          <a:xfrm>
            <a:off x="6515067" y="3614817"/>
            <a:ext cx="2160000" cy="74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otime (@ProtimeEU) / X">
            <a:extLst>
              <a:ext uri="{FF2B5EF4-FFF2-40B4-BE49-F238E27FC236}">
                <a16:creationId xmlns:a16="http://schemas.microsoft.com/office/drawing/2014/main" id="{59AFA35F-87E4-4B70-B718-ED27982E7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70" b="25850"/>
          <a:stretch/>
        </p:blipFill>
        <p:spPr bwMode="auto">
          <a:xfrm>
            <a:off x="9051868" y="3450227"/>
            <a:ext cx="2160000" cy="103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etup Logiciel Vétérinaire">
            <a:extLst>
              <a:ext uri="{FF2B5EF4-FFF2-40B4-BE49-F238E27FC236}">
                <a16:creationId xmlns:a16="http://schemas.microsoft.com/office/drawing/2014/main" id="{31A4053D-EAA4-09D8-ED01-7D5FC9B13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267" y="4700662"/>
            <a:ext cx="2520000" cy="114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Qiimcy | LinkedIn">
            <a:extLst>
              <a:ext uri="{FF2B5EF4-FFF2-40B4-BE49-F238E27FC236}">
                <a16:creationId xmlns:a16="http://schemas.microsoft.com/office/drawing/2014/main" id="{802EB982-308B-F9D7-6DB4-FD1A173628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18" b="21393"/>
          <a:stretch/>
        </p:blipFill>
        <p:spPr bwMode="auto">
          <a:xfrm>
            <a:off x="5508638" y="4664338"/>
            <a:ext cx="2540000" cy="114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atalogue BigMat 🔧 Soldes cette semaine Septembre 2024">
            <a:extLst>
              <a:ext uri="{FF2B5EF4-FFF2-40B4-BE49-F238E27FC236}">
                <a16:creationId xmlns:a16="http://schemas.microsoft.com/office/drawing/2014/main" id="{F3723B41-1775-E8A7-D6BE-1EDF2BFF2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67" y="4787323"/>
            <a:ext cx="1997806" cy="6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EFA03067-8ECC-5AD2-0166-9C47B9D1F8A8}"/>
              </a:ext>
            </a:extLst>
          </p:cNvPr>
          <p:cNvSpPr txBox="1"/>
          <p:nvPr/>
        </p:nvSpPr>
        <p:spPr>
          <a:xfrm>
            <a:off x="1141411" y="1922231"/>
            <a:ext cx="10159787" cy="1391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b="1" i="0" u="none" strike="noStrike">
                <a:solidFill>
                  <a:schemeClr val="accent1"/>
                </a:solidFill>
                <a:effectLst/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/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/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r>
              <a:rPr lang="en-GB" dirty="0"/>
              <a:t>We deliver specialized IT solutions that cater to the specific needs of diverse industries, driving optimal performance and fostering growth across all sectors.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03216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5AC5564-30C5-1073-ACD5-A6496D559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551436"/>
              </p:ext>
            </p:extLst>
          </p:nvPr>
        </p:nvGraphicFramePr>
        <p:xfrm>
          <a:off x="1902940" y="2105109"/>
          <a:ext cx="9144472" cy="3881596"/>
        </p:xfrm>
        <a:graphic>
          <a:graphicData uri="http://schemas.openxmlformats.org/drawingml/2006/table">
            <a:tbl>
              <a:tblPr firstRow="1" bandRow="1"/>
              <a:tblGrid>
                <a:gridCol w="2981880">
                  <a:extLst>
                    <a:ext uri="{9D8B030D-6E8A-4147-A177-3AD203B41FA5}">
                      <a16:colId xmlns:a16="http://schemas.microsoft.com/office/drawing/2014/main" val="2377295387"/>
                    </a:ext>
                  </a:extLst>
                </a:gridCol>
                <a:gridCol w="2839453">
                  <a:extLst>
                    <a:ext uri="{9D8B030D-6E8A-4147-A177-3AD203B41FA5}">
                      <a16:colId xmlns:a16="http://schemas.microsoft.com/office/drawing/2014/main" val="1896091060"/>
                    </a:ext>
                  </a:extLst>
                </a:gridCol>
                <a:gridCol w="3323139">
                  <a:extLst>
                    <a:ext uri="{9D8B030D-6E8A-4147-A177-3AD203B41FA5}">
                      <a16:colId xmlns:a16="http://schemas.microsoft.com/office/drawing/2014/main" val="3450086760"/>
                    </a:ext>
                  </a:extLst>
                </a:gridCol>
              </a:tblGrid>
              <a:tr h="752078">
                <a:tc>
                  <a:txBody>
                    <a:bodyPr/>
                    <a:lstStyle/>
                    <a:p>
                      <a:pPr algn="ctr"/>
                      <a:r>
                        <a:rPr lang="en-BE" baseline="0" dirty="0">
                          <a:solidFill>
                            <a:srgbClr val="0070C0"/>
                          </a:solidFill>
                        </a:rPr>
                        <a:t>Cutting-Edge Technology Stack</a:t>
                      </a:r>
                    </a:p>
                  </a:txBody>
                  <a:tcPr marL="9000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baseline="0" dirty="0">
                          <a:solidFill>
                            <a:srgbClr val="0070C0"/>
                          </a:solidFill>
                        </a:rPr>
                        <a:t>Legal Compliance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baseline="0" dirty="0">
                          <a:solidFill>
                            <a:srgbClr val="0070C0"/>
                          </a:solidFill>
                        </a:rPr>
                        <a:t>Guaranteed Service Quality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02489"/>
                  </a:ext>
                </a:extLst>
              </a:tr>
              <a:tr h="752078">
                <a:tc>
                  <a:txBody>
                    <a:bodyPr/>
                    <a:lstStyle/>
                    <a:p>
                      <a:pPr algn="ctr"/>
                      <a:r>
                        <a:rPr lang="en-BE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Modern &amp; reliable technologies to make your product </a:t>
                      </a:r>
                      <a:r>
                        <a:rPr lang="en-GB" sz="1800" b="0" i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effortlessly updated and maintained.</a:t>
                      </a:r>
                      <a:endParaRPr lang="en-BE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1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 compliant with industry standards including GDPR, HIPAA and ISO</a:t>
                      </a:r>
                      <a:endParaRPr lang="en-BE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30 days of free quality assurance to ensure your product is fully functional and optimized </a:t>
                      </a:r>
                      <a:r>
                        <a:rPr lang="en-GB" sz="1800" b="0" i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performance and user satisfaction</a:t>
                      </a:r>
                      <a:endParaRPr lang="en-BE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963858"/>
                  </a:ext>
                </a:extLst>
              </a:tr>
              <a:tr h="752078">
                <a:tc>
                  <a:txBody>
                    <a:bodyPr/>
                    <a:lstStyle/>
                    <a:p>
                      <a:pPr algn="ctr"/>
                      <a:r>
                        <a:rPr lang="en-BE" sz="1800" kern="1200" baseline="0" dirty="0">
                          <a:solidFill>
                            <a:srgbClr val="0070C0"/>
                          </a:solidFill>
                        </a:rPr>
                        <a:t>Security</a:t>
                      </a:r>
                      <a:endParaRPr lang="en-BE" sz="1800" b="1" kern="1200" baseline="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sz="1800" kern="1200" baseline="0" dirty="0">
                          <a:solidFill>
                            <a:srgbClr val="0070C0"/>
                          </a:solidFill>
                        </a:rPr>
                        <a:t>Agile Management</a:t>
                      </a:r>
                      <a:endParaRPr lang="en-BE" sz="1800" b="1" kern="1200" baseline="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sz="1800" kern="1200" baseline="0" dirty="0">
                          <a:solidFill>
                            <a:srgbClr val="0070C0"/>
                          </a:solidFill>
                        </a:rPr>
                        <a:t>360° Scalability</a:t>
                      </a:r>
                      <a:endParaRPr lang="en-BE" sz="1800" b="1" kern="1200" baseline="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811269"/>
                  </a:ext>
                </a:extLst>
              </a:tr>
              <a:tr h="752078"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All intellectual property belongs to you and is protected by advanced technologies</a:t>
                      </a:r>
                      <a:endParaRPr lang="en-BE" sz="1800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E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Adjustable project flow to meet urgent </a:t>
                      </a:r>
                      <a:r>
                        <a:rPr lang="en-BE" sz="1800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challenges</a:t>
                      </a:r>
                      <a:r>
                        <a:rPr lang="en-BE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resolve complex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Scalable team structure and software to prepare your business for growth and adaptation</a:t>
                      </a:r>
                      <a:endParaRPr lang="en-BE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54678"/>
                  </a:ext>
                </a:extLst>
              </a:tr>
            </a:tbl>
          </a:graphicData>
        </a:graphic>
      </p:graphicFrame>
      <p:pic>
        <p:nvPicPr>
          <p:cNvPr id="4" name="Picture 3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394BF8E5-E21B-FF1F-13F6-47D85F0F01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730" t="29056" r="18666" b="30045"/>
          <a:stretch/>
        </p:blipFill>
        <p:spPr>
          <a:xfrm>
            <a:off x="4157385" y="0"/>
            <a:ext cx="4635583" cy="177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2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F5BC-A809-3DDD-A8B3-89AD852E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70C0"/>
                </a:solidFill>
              </a:rPr>
              <a:t>Simplify and Accelerate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Your Development with Our IT Solutions</a:t>
            </a:r>
            <a:endParaRPr lang="en-B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1DC852-74FB-C9E5-9C38-5C1BB8A0CA80}"/>
              </a:ext>
            </a:extLst>
          </p:cNvPr>
          <p:cNvGrpSpPr/>
          <p:nvPr/>
        </p:nvGrpSpPr>
        <p:grpSpPr>
          <a:xfrm>
            <a:off x="3346581" y="2151376"/>
            <a:ext cx="3257418" cy="873613"/>
            <a:chOff x="4821382" y="2447382"/>
            <a:chExt cx="2934111" cy="797946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86C56C56-E893-AC01-1736-BF1778600C43}"/>
                </a:ext>
              </a:extLst>
            </p:cNvPr>
            <p:cNvSpPr/>
            <p:nvPr/>
          </p:nvSpPr>
          <p:spPr>
            <a:xfrm>
              <a:off x="4821382" y="2447382"/>
              <a:ext cx="2796839" cy="792525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BA6A9E-DDB0-71FB-10CD-9F3D036D3407}"/>
                </a:ext>
              </a:extLst>
            </p:cNvPr>
            <p:cNvSpPr txBox="1"/>
            <p:nvPr/>
          </p:nvSpPr>
          <p:spPr>
            <a:xfrm>
              <a:off x="4843315" y="2458196"/>
              <a:ext cx="2912178" cy="787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GB" sz="1400" b="1" dirty="0">
                  <a:solidFill>
                    <a:srgbClr val="0070C0"/>
                  </a:solidFill>
                </a:rPr>
                <a:t>Business analysis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accent6"/>
                  </a:solidFill>
                </a:rPr>
                <a:t>Project scoping and specification</a:t>
              </a:r>
              <a:endParaRPr lang="en-GB" sz="1600" b="1" dirty="0">
                <a:solidFill>
                  <a:schemeClr val="accent6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accent6"/>
                  </a:solidFill>
                </a:rPr>
                <a:t>Consulting on tools, technologies, and services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accent6"/>
                  </a:solidFill>
                </a:rPr>
                <a:t>Tailored workflow models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3559D02-9B7E-DEC7-1EC1-6DD8A2D56B36}"/>
              </a:ext>
            </a:extLst>
          </p:cNvPr>
          <p:cNvGrpSpPr/>
          <p:nvPr/>
        </p:nvGrpSpPr>
        <p:grpSpPr>
          <a:xfrm>
            <a:off x="7126137" y="2109788"/>
            <a:ext cx="2868763" cy="1099726"/>
            <a:chOff x="7533975" y="2110463"/>
            <a:chExt cx="2384726" cy="109972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F5D9CD-E20C-11B4-028D-699FA2E06414}"/>
                </a:ext>
              </a:extLst>
            </p:cNvPr>
            <p:cNvSpPr txBox="1"/>
            <p:nvPr/>
          </p:nvSpPr>
          <p:spPr>
            <a:xfrm>
              <a:off x="7542351" y="2128354"/>
              <a:ext cx="2376350" cy="10818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b="1" kern="1200" dirty="0">
                  <a:solidFill>
                    <a:srgbClr val="0070C0"/>
                  </a:solidFill>
                  <a:latin typeface="Tw Cen MT" panose="020B0602020104020603"/>
                  <a:ea typeface="+mn-ea"/>
                  <a:cs typeface="+mn-cs"/>
                </a:rPr>
                <a:t>UI/UX</a:t>
              </a:r>
            </a:p>
            <a:p>
              <a:pPr marL="171450" lvl="1" indent="-1714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200" kern="1200" dirty="0">
                  <a:solidFill>
                    <a:schemeClr val="accent6"/>
                  </a:solidFill>
                </a:rPr>
                <a:t>Prototyping and wireframing</a:t>
              </a:r>
            </a:p>
            <a:p>
              <a:pPr marL="171450" lvl="1" indent="-1714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200" kern="1200" dirty="0" err="1">
                  <a:solidFill>
                    <a:schemeClr val="accent6"/>
                  </a:solidFill>
                </a:rPr>
                <a:t>Mockups</a:t>
              </a:r>
              <a:r>
                <a:rPr lang="en-GB" sz="1200" kern="1200" dirty="0">
                  <a:solidFill>
                    <a:schemeClr val="accent6"/>
                  </a:solidFill>
                </a:rPr>
                <a:t> and user journeys/user flows</a:t>
              </a:r>
            </a:p>
            <a:p>
              <a:pPr marL="171450" lvl="1" indent="-171450" algn="l" defTabSz="466725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200" kern="1200" dirty="0">
                  <a:solidFill>
                    <a:schemeClr val="accent6"/>
                  </a:solidFill>
                </a:rPr>
                <a:t>UI kit and style guide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4A905BFE-6BE7-CAFE-7A6A-23A77B29ACF1}"/>
                </a:ext>
              </a:extLst>
            </p:cNvPr>
            <p:cNvSpPr/>
            <p:nvPr/>
          </p:nvSpPr>
          <p:spPr>
            <a:xfrm>
              <a:off x="7533975" y="2110463"/>
              <a:ext cx="2384726" cy="914400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B33A440-94FD-2D25-2BA1-943DE1DC22A4}"/>
              </a:ext>
            </a:extLst>
          </p:cNvPr>
          <p:cNvGrpSpPr/>
          <p:nvPr/>
        </p:nvGrpSpPr>
        <p:grpSpPr>
          <a:xfrm>
            <a:off x="7959872" y="3602339"/>
            <a:ext cx="3622528" cy="1122027"/>
            <a:chOff x="7286620" y="3747781"/>
            <a:chExt cx="3101980" cy="950654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FCFD053-3930-D312-F3CE-DDE64E3DF47E}"/>
                </a:ext>
              </a:extLst>
            </p:cNvPr>
            <p:cNvSpPr/>
            <p:nvPr/>
          </p:nvSpPr>
          <p:spPr>
            <a:xfrm>
              <a:off x="7286620" y="3747781"/>
              <a:ext cx="2967033" cy="743755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5B61E4-8933-22D7-440E-85F1F7B4D9DB}"/>
                </a:ext>
              </a:extLst>
            </p:cNvPr>
            <p:cNvSpPr txBox="1"/>
            <p:nvPr/>
          </p:nvSpPr>
          <p:spPr>
            <a:xfrm>
              <a:off x="7313610" y="3747781"/>
              <a:ext cx="3074990" cy="9506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b="1" kern="1200" dirty="0">
                  <a:solidFill>
                    <a:srgbClr val="0070C0"/>
                  </a:solidFill>
                  <a:latin typeface="Tw Cen MT" panose="020B0602020104020603"/>
                  <a:ea typeface="+mn-ea"/>
                  <a:cs typeface="+mn-cs"/>
                </a:rPr>
                <a:t>Design &amp; Architecture</a:t>
              </a:r>
            </a:p>
            <a:p>
              <a:pPr marL="171450" lvl="1" indent="-1714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200" kern="1200" dirty="0">
                  <a:solidFill>
                    <a:schemeClr val="accent6"/>
                  </a:solidFill>
                </a:rPr>
                <a:t>System, database and server architecture design</a:t>
              </a:r>
            </a:p>
            <a:p>
              <a:pPr marL="171450" lvl="1" indent="-1714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200" kern="1200" dirty="0">
                  <a:solidFill>
                    <a:schemeClr val="accent6"/>
                  </a:solidFill>
                </a:rPr>
                <a:t>Development automation</a:t>
              </a:r>
            </a:p>
            <a:p>
              <a:pPr marL="171450" lvl="1" indent="-1714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200" kern="1200" dirty="0">
                  <a:solidFill>
                    <a:schemeClr val="accent6"/>
                  </a:solidFill>
                </a:rPr>
                <a:t>Scalability and sustainability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4E02E3E-FB03-57CC-77E4-2D5F15DA0CB2}"/>
              </a:ext>
            </a:extLst>
          </p:cNvPr>
          <p:cNvGrpSpPr/>
          <p:nvPr/>
        </p:nvGrpSpPr>
        <p:grpSpPr>
          <a:xfrm>
            <a:off x="7134514" y="5127792"/>
            <a:ext cx="3995641" cy="1185493"/>
            <a:chOff x="6384150" y="5101205"/>
            <a:chExt cx="2929404" cy="805456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EFF278D-1F19-3B4D-134B-CD467569BFD2}"/>
                </a:ext>
              </a:extLst>
            </p:cNvPr>
            <p:cNvSpPr/>
            <p:nvPr/>
          </p:nvSpPr>
          <p:spPr>
            <a:xfrm>
              <a:off x="6384150" y="5101205"/>
              <a:ext cx="2767794" cy="805456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33D9556-178B-A3CA-F93D-DC6502BF159D}"/>
                </a:ext>
              </a:extLst>
            </p:cNvPr>
            <p:cNvSpPr txBox="1"/>
            <p:nvPr/>
          </p:nvSpPr>
          <p:spPr>
            <a:xfrm>
              <a:off x="6444813" y="5107045"/>
              <a:ext cx="2868741" cy="7538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b="1" kern="1200" dirty="0">
                  <a:solidFill>
                    <a:srgbClr val="0070C0"/>
                  </a:solidFill>
                  <a:latin typeface="Tw Cen MT" panose="020B0602020104020603"/>
                  <a:ea typeface="+mn-ea"/>
                  <a:cs typeface="+mn-cs"/>
                </a:rPr>
                <a:t>DevOps Automation</a:t>
              </a:r>
            </a:p>
            <a:p>
              <a:pPr marL="171450" lvl="1" indent="-1714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200" kern="1200" dirty="0">
                  <a:solidFill>
                    <a:schemeClr val="accent6"/>
                  </a:solidFill>
                </a:rPr>
                <a:t>Cloud infrastructure solutions</a:t>
              </a:r>
            </a:p>
            <a:p>
              <a:pPr marL="171450" lvl="1" indent="-1714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200" kern="1200" dirty="0">
                  <a:solidFill>
                    <a:schemeClr val="accent6"/>
                  </a:solidFill>
                </a:rPr>
                <a:t>Continuous Integration (CI) and Continuous Delivery (CD)</a:t>
              </a:r>
            </a:p>
            <a:p>
              <a:pPr marL="171450" lvl="1" indent="-1714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200" kern="1200" dirty="0">
                  <a:solidFill>
                    <a:schemeClr val="accent6"/>
                  </a:solidFill>
                </a:rPr>
                <a:t>Virtualization and auto-scaling</a:t>
              </a:r>
            </a:p>
            <a:p>
              <a:pPr marL="171450" lvl="1" indent="-1714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200" kern="1200" dirty="0">
                  <a:solidFill>
                    <a:schemeClr val="accent6"/>
                  </a:solidFill>
                </a:rPr>
                <a:t>Test automation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0755845-EFFE-973E-1289-BCDBF39A52E8}"/>
              </a:ext>
            </a:extLst>
          </p:cNvPr>
          <p:cNvGrpSpPr/>
          <p:nvPr/>
        </p:nvGrpSpPr>
        <p:grpSpPr>
          <a:xfrm>
            <a:off x="3492499" y="5089699"/>
            <a:ext cx="2644767" cy="1603201"/>
            <a:chOff x="1316037" y="4787590"/>
            <a:chExt cx="2381254" cy="1469633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B443CBF-0A3B-3E7E-6318-AD0A76B87522}"/>
                </a:ext>
              </a:extLst>
            </p:cNvPr>
            <p:cNvSpPr/>
            <p:nvPr/>
          </p:nvSpPr>
          <p:spPr>
            <a:xfrm>
              <a:off x="1316037" y="4787590"/>
              <a:ext cx="2381253" cy="1185708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BAA3552-ED18-1673-726C-5FA64A269283}"/>
                </a:ext>
              </a:extLst>
            </p:cNvPr>
            <p:cNvSpPr txBox="1"/>
            <p:nvPr/>
          </p:nvSpPr>
          <p:spPr>
            <a:xfrm>
              <a:off x="1316037" y="4787590"/>
              <a:ext cx="2381254" cy="14696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b="1" kern="1200" dirty="0">
                  <a:solidFill>
                    <a:srgbClr val="0070C0"/>
                  </a:solidFill>
                  <a:latin typeface="Tw Cen MT" panose="020B0602020104020603"/>
                  <a:ea typeface="+mn-ea"/>
                  <a:cs typeface="+mn-cs"/>
                </a:rPr>
                <a:t>Development</a:t>
              </a:r>
            </a:p>
            <a:p>
              <a:pPr marL="171450" lvl="1" indent="-1714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200" kern="1200" dirty="0">
                  <a:solidFill>
                    <a:schemeClr val="accent6"/>
                  </a:solidFill>
                </a:rPr>
                <a:t>Web applications</a:t>
              </a:r>
            </a:p>
            <a:p>
              <a:pPr marL="171450" lvl="1" indent="-1714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200" kern="1200" dirty="0">
                  <a:solidFill>
                    <a:schemeClr val="accent6"/>
                  </a:solidFill>
                </a:rPr>
                <a:t>Native &amp; cross-platform mobile apps</a:t>
              </a:r>
            </a:p>
            <a:p>
              <a:pPr marL="171450" lvl="1" indent="-1714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200" kern="1200" dirty="0">
                  <a:solidFill>
                    <a:schemeClr val="accent6"/>
                  </a:solidFill>
                </a:rPr>
                <a:t>CRM, ERP, HRM integration</a:t>
              </a:r>
            </a:p>
            <a:p>
              <a:pPr marL="171450" lvl="1" indent="-1714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200" kern="1200" dirty="0">
                  <a:solidFill>
                    <a:schemeClr val="accent6"/>
                  </a:solidFill>
                </a:rPr>
                <a:t>API integration</a:t>
              </a:r>
            </a:p>
            <a:p>
              <a:pPr marL="171450" lvl="1" indent="-1714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200" kern="1200" dirty="0">
                  <a:solidFill>
                    <a:schemeClr val="accent6"/>
                  </a:solidFill>
                </a:rPr>
                <a:t>Custom software development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9196CB-480C-3209-9B60-F53A5ECEF9E7}"/>
              </a:ext>
            </a:extLst>
          </p:cNvPr>
          <p:cNvGrpSpPr/>
          <p:nvPr/>
        </p:nvGrpSpPr>
        <p:grpSpPr>
          <a:xfrm>
            <a:off x="1756810" y="3602338"/>
            <a:ext cx="2644767" cy="918094"/>
            <a:chOff x="920747" y="2369287"/>
            <a:chExt cx="2089153" cy="846386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2D2617E6-D33C-9EB5-7BDB-1826B56D4A24}"/>
                </a:ext>
              </a:extLst>
            </p:cNvPr>
            <p:cNvSpPr/>
            <p:nvPr/>
          </p:nvSpPr>
          <p:spPr>
            <a:xfrm>
              <a:off x="920747" y="2388038"/>
              <a:ext cx="2089153" cy="827635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FA39C85-4C01-C27D-E74B-132393E7E4A5}"/>
                </a:ext>
              </a:extLst>
            </p:cNvPr>
            <p:cNvSpPr txBox="1"/>
            <p:nvPr/>
          </p:nvSpPr>
          <p:spPr>
            <a:xfrm>
              <a:off x="920747" y="2369287"/>
              <a:ext cx="2089153" cy="8441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b="1" kern="1200" dirty="0">
                  <a:solidFill>
                    <a:srgbClr val="0070C0"/>
                  </a:solidFill>
                  <a:latin typeface="Tw Cen MT" panose="020B0602020104020603"/>
                  <a:ea typeface="+mn-ea"/>
                  <a:cs typeface="+mn-cs"/>
                </a:rPr>
                <a:t>QA engineering</a:t>
              </a:r>
            </a:p>
            <a:p>
              <a:pPr marL="171450" lvl="1" indent="-1714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200" kern="1200" dirty="0">
                  <a:solidFill>
                    <a:schemeClr val="accent6"/>
                  </a:solidFill>
                </a:rPr>
                <a:t>Manual and automated testing</a:t>
              </a:r>
            </a:p>
            <a:p>
              <a:pPr marL="171450" lvl="1" indent="-1714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200" kern="1200" dirty="0">
                  <a:solidFill>
                    <a:schemeClr val="accent6"/>
                  </a:solidFill>
                </a:rPr>
                <a:t>Documentation and reporting</a:t>
              </a:r>
            </a:p>
            <a:p>
              <a:pPr marL="171450" lvl="1" indent="-171450" algn="l" defTabSz="266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200" kern="1200" dirty="0">
                  <a:solidFill>
                    <a:schemeClr val="accent6"/>
                  </a:solidFill>
                </a:rPr>
                <a:t>Release notes and user guide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9CF2EF-3372-1589-00C2-E065E497FF6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451601" y="2566988"/>
            <a:ext cx="674536" cy="0"/>
          </a:xfrm>
          <a:prstGeom prst="straightConnector1">
            <a:avLst/>
          </a:prstGeom>
          <a:ln w="2222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D83AEC-3336-0547-C725-53CE0BEBA712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>
            <a:off x="8560519" y="3024188"/>
            <a:ext cx="1226377" cy="578151"/>
          </a:xfrm>
          <a:prstGeom prst="straightConnector1">
            <a:avLst/>
          </a:prstGeom>
          <a:ln w="2222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EBFBDA-99B4-8BA3-E3EB-DDC13399C24A}"/>
              </a:ext>
            </a:extLst>
          </p:cNvPr>
          <p:cNvCxnSpPr>
            <a:cxnSpLocks/>
            <a:stCxn id="34" idx="0"/>
            <a:endCxn id="11" idx="2"/>
          </p:cNvCxnSpPr>
          <p:nvPr/>
        </p:nvCxnSpPr>
        <p:spPr>
          <a:xfrm flipV="1">
            <a:off x="3079194" y="3024989"/>
            <a:ext cx="1908271" cy="57734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C0B03E7-272E-9803-12FE-27529982E85B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3079194" y="4540774"/>
            <a:ext cx="1735689" cy="548925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5C9726-5AB3-6E2F-F0B9-9AC2CDE5DD3A}"/>
              </a:ext>
            </a:extLst>
          </p:cNvPr>
          <p:cNvCxnSpPr>
            <a:cxnSpLocks/>
          </p:cNvCxnSpPr>
          <p:nvPr/>
        </p:nvCxnSpPr>
        <p:spPr>
          <a:xfrm>
            <a:off x="6137265" y="5720544"/>
            <a:ext cx="997248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2FA8A43-7F14-FF17-E962-D82C69566C08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9022119" y="4480170"/>
            <a:ext cx="764777" cy="6476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393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EEAE0F-41E6-6861-5257-8348F06A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Partnership with a Leader in Fundraising Automation</a:t>
            </a:r>
            <a:endParaRPr lang="en-B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73F260-6930-B048-EF60-748D9A9B9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 collaboration with a leading partner in fundraising automation, Decloedt Digital Factory offers a combined solution that allows companies to raise capital more efficiently using AI and access to a global network of investors. This solution enables CEOs to focus on growth while automating the complex processes of fundraising: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35% time saved for CEOs.</a:t>
            </a:r>
          </a:p>
          <a:p>
            <a:r>
              <a:rPr lang="en-GB" dirty="0">
                <a:solidFill>
                  <a:srgbClr val="000000"/>
                </a:solidFill>
                <a:latin typeface="-webkit-standard"/>
              </a:rPr>
              <a:t>$23M raised through an AI-powered platform, with access to global investors.</a:t>
            </a:r>
            <a:endParaRPr lang="en-BE" dirty="0">
              <a:solidFill>
                <a:srgbClr val="000000"/>
              </a:solidFill>
              <a:latin typeface="-webkit-standard"/>
            </a:endParaRPr>
          </a:p>
        </p:txBody>
      </p:sp>
    </p:spTree>
    <p:extLst>
      <p:ext uri="{BB962C8B-B14F-4D97-AF65-F5344CB8AC3E}">
        <p14:creationId xmlns:p14="http://schemas.microsoft.com/office/powerpoint/2010/main" val="788128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C1B1-A734-A97A-AB13-60148939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Added Value for Our Clients</a:t>
            </a:r>
            <a:endParaRPr lang="en-B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EFCA7-3C48-33C4-3FCE-7306980BD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2200" b="1" dirty="0">
                <a:solidFill>
                  <a:srgbClr val="0070C0"/>
                </a:solidFill>
                <a:latin typeface="-webkit-standard"/>
              </a:rPr>
              <a:t>Automation and AI: </a:t>
            </a:r>
            <a:r>
              <a:rPr lang="en-GB" sz="2200" dirty="0">
                <a:solidFill>
                  <a:srgbClr val="000000"/>
                </a:solidFill>
                <a:latin typeface="-webkit-standard"/>
              </a:rPr>
              <a:t>Data analysis, improved productivity, and optimized investor matching using AI.</a:t>
            </a:r>
          </a:p>
          <a:p>
            <a:r>
              <a:rPr lang="en-GB" sz="2200" b="1" dirty="0">
                <a:solidFill>
                  <a:srgbClr val="0070C0"/>
                </a:solidFill>
                <a:latin typeface="-webkit-standard"/>
              </a:rPr>
              <a:t>Global Data API Access: </a:t>
            </a:r>
            <a:r>
              <a:rPr lang="en-GB" sz="2200" dirty="0">
                <a:solidFill>
                  <a:srgbClr val="000000"/>
                </a:solidFill>
                <a:latin typeface="-webkit-standard"/>
              </a:rPr>
              <a:t>Connect to strategic data platforms, facilitating introductions to relevant investors.</a:t>
            </a:r>
          </a:p>
          <a:p>
            <a:r>
              <a:rPr lang="en-GB" sz="2200" b="1" dirty="0">
                <a:solidFill>
                  <a:srgbClr val="0070C0"/>
                </a:solidFill>
                <a:latin typeface="-webkit-standard"/>
              </a:rPr>
              <a:t>Proven Results: </a:t>
            </a:r>
            <a:r>
              <a:rPr lang="en-GB" sz="2200" dirty="0">
                <a:solidFill>
                  <a:srgbClr val="000000"/>
                </a:solidFill>
                <a:latin typeface="-webkit-standard"/>
              </a:rPr>
              <a:t>$15M in recurring annual revenue generated by portfolio companies.</a:t>
            </a:r>
          </a:p>
          <a:p>
            <a:r>
              <a:rPr lang="en-GB" sz="2200" b="1" dirty="0">
                <a:solidFill>
                  <a:srgbClr val="0070C0"/>
                </a:solidFill>
                <a:latin typeface="-webkit-standard"/>
              </a:rPr>
              <a:t>Decloedt &amp; Partner Synergy: </a:t>
            </a:r>
            <a:r>
              <a:rPr lang="en-GB" sz="2200" dirty="0">
                <a:solidFill>
                  <a:srgbClr val="000000"/>
                </a:solidFill>
                <a:latin typeface="-webkit-standard"/>
              </a:rPr>
              <a:t>An integrated approach combining advanced technological solutions with automated fundraising to help businesses grow faster and more efficiently.</a:t>
            </a:r>
            <a:endParaRPr lang="en-BE" sz="2200" dirty="0">
              <a:solidFill>
                <a:srgbClr val="000000"/>
              </a:solidFill>
              <a:latin typeface="-webkit-standard"/>
            </a:endParaRPr>
          </a:p>
        </p:txBody>
      </p:sp>
    </p:spTree>
    <p:extLst>
      <p:ext uri="{BB962C8B-B14F-4D97-AF65-F5344CB8AC3E}">
        <p14:creationId xmlns:p14="http://schemas.microsoft.com/office/powerpoint/2010/main" val="1716057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F5BC-A809-3DDD-A8B3-89AD852E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021" y="887979"/>
            <a:ext cx="8807116" cy="1478570"/>
          </a:xfrm>
        </p:spPr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Got a project in mind? Let’s make it happen together!</a:t>
            </a:r>
            <a:endParaRPr lang="en-BE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E09FECA1-32C2-8D56-51F7-9E5C7C22EF66}"/>
              </a:ext>
            </a:extLst>
          </p:cNvPr>
          <p:cNvSpPr/>
          <p:nvPr/>
        </p:nvSpPr>
        <p:spPr>
          <a:xfrm>
            <a:off x="1755021" y="803933"/>
            <a:ext cx="8678779" cy="1646663"/>
          </a:xfrm>
          <a:prstGeom prst="wedgeRoundRectCallout">
            <a:avLst>
              <a:gd name="adj1" fmla="val -8079"/>
              <a:gd name="adj2" fmla="val 66397"/>
              <a:gd name="adj3" fmla="val 16667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96DB9C-7A63-E0B4-8159-3900DF5DDB39}"/>
              </a:ext>
            </a:extLst>
          </p:cNvPr>
          <p:cNvGrpSpPr/>
          <p:nvPr/>
        </p:nvGrpSpPr>
        <p:grpSpPr>
          <a:xfrm>
            <a:off x="4661162" y="3063956"/>
            <a:ext cx="3641558" cy="1646663"/>
            <a:chOff x="3384884" y="2919307"/>
            <a:chExt cx="3641558" cy="17810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C66960-914D-4985-770D-E1B543FB4CF5}"/>
                </a:ext>
              </a:extLst>
            </p:cNvPr>
            <p:cNvSpPr txBox="1"/>
            <p:nvPr/>
          </p:nvSpPr>
          <p:spPr>
            <a:xfrm>
              <a:off x="4892840" y="3423834"/>
              <a:ext cx="189656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600" b="0" i="0" u="none" strike="noStrike" dirty="0">
                  <a:solidFill>
                    <a:srgbClr val="000000"/>
                  </a:solidFill>
                  <a:effectLst/>
                  <a:latin typeface="-webkit-standard"/>
                </a:rPr>
                <a:t>Let’s Talk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FEF6051-4D5E-A12C-562E-2DBF24E5C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1294" y="3256547"/>
              <a:ext cx="1279978" cy="1150858"/>
            </a:xfrm>
            <a:prstGeom prst="rect">
              <a:avLst/>
            </a:prstGeom>
          </p:spPr>
        </p:pic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E7551F2-DE60-5BA0-FB29-A9AAB78FB1E5}"/>
                </a:ext>
              </a:extLst>
            </p:cNvPr>
            <p:cNvSpPr/>
            <p:nvPr/>
          </p:nvSpPr>
          <p:spPr>
            <a:xfrm>
              <a:off x="3384884" y="2919307"/>
              <a:ext cx="3641558" cy="1781030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F5DBE3-F039-75B4-D521-8375A500DB1B}"/>
              </a:ext>
            </a:extLst>
          </p:cNvPr>
          <p:cNvGrpSpPr/>
          <p:nvPr/>
        </p:nvGrpSpPr>
        <p:grpSpPr>
          <a:xfrm>
            <a:off x="1888046" y="5306447"/>
            <a:ext cx="2542053" cy="914400"/>
            <a:chOff x="1011583" y="3222125"/>
            <a:chExt cx="2542053" cy="91440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7C72840-253A-8316-6D8E-57DDC95F26D7}"/>
                </a:ext>
              </a:extLst>
            </p:cNvPr>
            <p:cNvSpPr/>
            <p:nvPr/>
          </p:nvSpPr>
          <p:spPr>
            <a:xfrm>
              <a:off x="1083151" y="3222125"/>
              <a:ext cx="2470485" cy="914400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A8F11D-E115-6C89-930A-5EAD3CEEDBA1}"/>
                </a:ext>
              </a:extLst>
            </p:cNvPr>
            <p:cNvSpPr txBox="1"/>
            <p:nvPr/>
          </p:nvSpPr>
          <p:spPr>
            <a:xfrm>
              <a:off x="1011583" y="3495642"/>
              <a:ext cx="24704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GB" dirty="0">
                  <a:solidFill>
                    <a:srgbClr val="0070C0"/>
                  </a:solidFill>
                  <a:latin typeface="-webkit-standard"/>
                </a:rPr>
                <a:t>+32 489 00 22 82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5E636A-DA75-1A66-14C9-359D79E84E1B}"/>
              </a:ext>
            </a:extLst>
          </p:cNvPr>
          <p:cNvGrpSpPr/>
          <p:nvPr/>
        </p:nvGrpSpPr>
        <p:grpSpPr>
          <a:xfrm>
            <a:off x="5119262" y="5323979"/>
            <a:ext cx="2725358" cy="914400"/>
            <a:chOff x="1083151" y="4775336"/>
            <a:chExt cx="2725358" cy="91440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1758E86-EE06-6AED-44E8-983A6218FC87}"/>
                </a:ext>
              </a:extLst>
            </p:cNvPr>
            <p:cNvSpPr/>
            <p:nvPr/>
          </p:nvSpPr>
          <p:spPr>
            <a:xfrm>
              <a:off x="1338024" y="4775336"/>
              <a:ext cx="2470485" cy="914400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F12313-FF9D-FD60-02FD-1B06E0BE55EB}"/>
                </a:ext>
              </a:extLst>
            </p:cNvPr>
            <p:cNvSpPr txBox="1"/>
            <p:nvPr/>
          </p:nvSpPr>
          <p:spPr>
            <a:xfrm>
              <a:off x="1083151" y="5010833"/>
              <a:ext cx="27253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GB" dirty="0">
                  <a:solidFill>
                    <a:srgbClr val="0070C0"/>
                  </a:solidFill>
                  <a:latin typeface="-webkit-standard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Info@decloedt.cloud</a:t>
              </a:r>
              <a:endParaRPr lang="en-GB" dirty="0">
                <a:solidFill>
                  <a:srgbClr val="0070C0"/>
                </a:solidFill>
                <a:latin typeface="-webkit-standard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4FE652-665C-6C05-FCD6-9C1CDA8F0102}"/>
              </a:ext>
            </a:extLst>
          </p:cNvPr>
          <p:cNvGrpSpPr/>
          <p:nvPr/>
        </p:nvGrpSpPr>
        <p:grpSpPr>
          <a:xfrm>
            <a:off x="8533783" y="5323979"/>
            <a:ext cx="2725358" cy="914400"/>
            <a:chOff x="6227068" y="5148489"/>
            <a:chExt cx="2725358" cy="91440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99F1BF2-4326-DEB8-A1C2-896E1AE214DE}"/>
                </a:ext>
              </a:extLst>
            </p:cNvPr>
            <p:cNvSpPr/>
            <p:nvPr/>
          </p:nvSpPr>
          <p:spPr>
            <a:xfrm>
              <a:off x="6481941" y="5148489"/>
              <a:ext cx="2470485" cy="914400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514034-8A65-87F2-6A86-5AF3DAFBE97C}"/>
                </a:ext>
              </a:extLst>
            </p:cNvPr>
            <p:cNvSpPr txBox="1"/>
            <p:nvPr/>
          </p:nvSpPr>
          <p:spPr>
            <a:xfrm>
              <a:off x="6227068" y="5409510"/>
              <a:ext cx="27253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GB" dirty="0">
                  <a:solidFill>
                    <a:srgbClr val="0070C0"/>
                  </a:solidFill>
                  <a:latin typeface="-webkit-standard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www.decloedt.cloud</a:t>
              </a:r>
              <a:endParaRPr lang="en-GB" dirty="0">
                <a:solidFill>
                  <a:srgbClr val="0070C0"/>
                </a:solidFill>
                <a:latin typeface="-webkit-standar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761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eu Decloedt">
      <a:dk1>
        <a:srgbClr val="0F9AE8"/>
      </a:dk1>
      <a:lt1>
        <a:srgbClr val="10C9D6"/>
      </a:lt1>
      <a:dk2>
        <a:srgbClr val="08B9F1"/>
      </a:dk2>
      <a:lt2>
        <a:srgbClr val="3C787F"/>
      </a:lt2>
      <a:accent1>
        <a:srgbClr val="6B6C6F"/>
      </a:accent1>
      <a:accent2>
        <a:srgbClr val="0F9AE8"/>
      </a:accent2>
      <a:accent3>
        <a:srgbClr val="10C9D6"/>
      </a:accent3>
      <a:accent4>
        <a:srgbClr val="08B9F1"/>
      </a:accent4>
      <a:accent5>
        <a:srgbClr val="0FDADC"/>
      </a:accent5>
      <a:accent6>
        <a:srgbClr val="636363"/>
      </a:accent6>
      <a:hlink>
        <a:srgbClr val="00D9FA"/>
      </a:hlink>
      <a:folHlink>
        <a:srgbClr val="056BFB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2836</TotalTime>
  <Words>510</Words>
  <Application>Microsoft Macintosh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-webkit-standard</vt:lpstr>
      <vt:lpstr>Arial</vt:lpstr>
      <vt:lpstr>Tw Cen MT</vt:lpstr>
      <vt:lpstr>Circuit</vt:lpstr>
      <vt:lpstr>PowerPoint Presentation</vt:lpstr>
      <vt:lpstr>More Than 20 Satisfied Clients Worldwide</vt:lpstr>
      <vt:lpstr>Supporting businesses across major industries</vt:lpstr>
      <vt:lpstr>PowerPoint Presentation</vt:lpstr>
      <vt:lpstr>Simplify and Accelerate Your Development with Our IT Solutions</vt:lpstr>
      <vt:lpstr>Partnership with a Leader in Fundraising Automation</vt:lpstr>
      <vt:lpstr>Added Value for Our Clients</vt:lpstr>
      <vt:lpstr>Got a project in mind? Let’s make it happen together!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Stephanie Decloedt</dc:creator>
  <cp:lastModifiedBy>Stéphanie Decloedt</cp:lastModifiedBy>
  <cp:revision>7</cp:revision>
  <dcterms:created xsi:type="dcterms:W3CDTF">2024-09-18T06:33:46Z</dcterms:created>
  <dcterms:modified xsi:type="dcterms:W3CDTF">2024-10-02T15:47:48Z</dcterms:modified>
</cp:coreProperties>
</file>