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309" r:id="rId2"/>
    <p:sldId id="299" r:id="rId3"/>
    <p:sldId id="330" r:id="rId4"/>
    <p:sldId id="335" r:id="rId5"/>
    <p:sldId id="336" r:id="rId6"/>
    <p:sldId id="337" r:id="rId7"/>
    <p:sldId id="341" r:id="rId8"/>
    <p:sldId id="338" r:id="rId9"/>
    <p:sldId id="339" r:id="rId10"/>
    <p:sldId id="340" r:id="rId11"/>
    <p:sldId id="34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38" autoAdjust="0"/>
  </p:normalViewPr>
  <p:slideViewPr>
    <p:cSldViewPr snapToGrid="0">
      <p:cViewPr varScale="1">
        <p:scale>
          <a:sx n="96" d="100"/>
          <a:sy n="96" d="100"/>
        </p:scale>
        <p:origin x="3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0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0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0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0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0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0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0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0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0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0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EE964FAD-CA1B-4614-A1E7-8B537CFF9365}"/>
    <pc:docChg chg="undo custSel modSld">
      <pc:chgData name="Richard Chalk" userId="287f8aa4f4de1d19" providerId="LiveId" clId="{EE964FAD-CA1B-4614-A1E7-8B537CFF9365}" dt="2023-09-14T07:38:07.993" v="359" actId="20577"/>
      <pc:docMkLst>
        <pc:docMk/>
      </pc:docMkLst>
      <pc:sldChg chg="modSp mod">
        <pc:chgData name="Richard Chalk" userId="287f8aa4f4de1d19" providerId="LiveId" clId="{EE964FAD-CA1B-4614-A1E7-8B537CFF9365}" dt="2023-09-13T19:37:44.623" v="6" actId="1076"/>
        <pc:sldMkLst>
          <pc:docMk/>
          <pc:sldMk cId="0" sldId="299"/>
        </pc:sldMkLst>
        <pc:spChg chg="mod">
          <ac:chgData name="Richard Chalk" userId="287f8aa4f4de1d19" providerId="LiveId" clId="{EE964FAD-CA1B-4614-A1E7-8B537CFF9365}" dt="2023-09-13T19:37:44.623" v="6" actId="1076"/>
          <ac:spMkLst>
            <pc:docMk/>
            <pc:sldMk cId="0" sldId="299"/>
            <ac:spMk id="10" creationId="{4954C17A-179C-416C-29F4-C3A75547DF4E}"/>
          </ac:spMkLst>
        </pc:spChg>
        <pc:picChg chg="mod">
          <ac:chgData name="Richard Chalk" userId="287f8aa4f4de1d19" providerId="LiveId" clId="{EE964FAD-CA1B-4614-A1E7-8B537CFF9365}" dt="2023-09-13T19:37:44.623" v="6" actId="1076"/>
          <ac:picMkLst>
            <pc:docMk/>
            <pc:sldMk cId="0" sldId="299"/>
            <ac:picMk id="11" creationId="{34BE43FA-7C45-A149-7F08-7DEC314E6BF4}"/>
          </ac:picMkLst>
        </pc:picChg>
      </pc:sldChg>
      <pc:sldChg chg="addSp modSp mod">
        <pc:chgData name="Richard Chalk" userId="287f8aa4f4de1d19" providerId="LiveId" clId="{EE964FAD-CA1B-4614-A1E7-8B537CFF9365}" dt="2023-09-14T06:46:00.185" v="351" actId="1037"/>
        <pc:sldMkLst>
          <pc:docMk/>
          <pc:sldMk cId="2636729480" sldId="330"/>
        </pc:sldMkLst>
        <pc:spChg chg="mod">
          <ac:chgData name="Richard Chalk" userId="287f8aa4f4de1d19" providerId="LiveId" clId="{EE964FAD-CA1B-4614-A1E7-8B537CFF9365}" dt="2023-09-13T19:40:57.826" v="85" actId="207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EE964FAD-CA1B-4614-A1E7-8B537CFF9365}" dt="2023-09-14T06:46:00.185" v="351" actId="1037"/>
          <ac:spMkLst>
            <pc:docMk/>
            <pc:sldMk cId="2636729480" sldId="330"/>
            <ac:spMk id="7" creationId="{C7C6E6A3-236C-3FA5-E13C-1FA96F552B99}"/>
          </ac:spMkLst>
        </pc:spChg>
        <pc:picChg chg="ord">
          <ac:chgData name="Richard Chalk" userId="287f8aa4f4de1d19" providerId="LiveId" clId="{EE964FAD-CA1B-4614-A1E7-8B537CFF9365}" dt="2023-09-13T19:40:23.668" v="77" actId="167"/>
          <ac:picMkLst>
            <pc:docMk/>
            <pc:sldMk cId="2636729480" sldId="330"/>
            <ac:picMk id="8" creationId="{EDF3101B-623F-10AB-668B-8790F0CF8B8E}"/>
          </ac:picMkLst>
        </pc:picChg>
        <pc:picChg chg="add mod">
          <ac:chgData name="Richard Chalk" userId="287f8aa4f4de1d19" providerId="LiveId" clId="{EE964FAD-CA1B-4614-A1E7-8B537CFF9365}" dt="2023-09-13T19:40:18.822" v="76" actId="14100"/>
          <ac:picMkLst>
            <pc:docMk/>
            <pc:sldMk cId="2636729480" sldId="330"/>
            <ac:picMk id="1026" creationId="{DE43FC35-BB7A-987A-2FB8-9F4505BE9440}"/>
          </ac:picMkLst>
        </pc:picChg>
        <pc:cxnChg chg="mod">
          <ac:chgData name="Richard Chalk" userId="287f8aa4f4de1d19" providerId="LiveId" clId="{EE964FAD-CA1B-4614-A1E7-8B537CFF9365}" dt="2023-09-13T19:39:55.556" v="57" actId="1037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addSp modSp mod modNotesTx">
        <pc:chgData name="Richard Chalk" userId="287f8aa4f4de1d19" providerId="LiveId" clId="{EE964FAD-CA1B-4614-A1E7-8B537CFF9365}" dt="2023-09-13T19:43:09.679" v="176" actId="207"/>
        <pc:sldMkLst>
          <pc:docMk/>
          <pc:sldMk cId="736325870" sldId="335"/>
        </pc:sldMkLst>
        <pc:spChg chg="mod">
          <ac:chgData name="Richard Chalk" userId="287f8aa4f4de1d19" providerId="LiveId" clId="{EE964FAD-CA1B-4614-A1E7-8B537CFF9365}" dt="2023-09-13T19:43:09.679" v="176" actId="207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EE964FAD-CA1B-4614-A1E7-8B537CFF9365}" dt="2023-09-13T19:41:10.278" v="86" actId="20577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EE964FAD-CA1B-4614-A1E7-8B537CFF9365}" dt="2023-09-13T19:42:26.151" v="140" actId="1076"/>
          <ac:picMkLst>
            <pc:docMk/>
            <pc:sldMk cId="736325870" sldId="335"/>
            <ac:picMk id="3" creationId="{9572FAEF-BFA3-82C6-9EF8-8999AF79C2D9}"/>
          </ac:picMkLst>
        </pc:picChg>
        <pc:picChg chg="add mod">
          <ac:chgData name="Richard Chalk" userId="287f8aa4f4de1d19" providerId="LiveId" clId="{EE964FAD-CA1B-4614-A1E7-8B537CFF9365}" dt="2023-09-13T19:42:53.105" v="142" actId="1076"/>
          <ac:picMkLst>
            <pc:docMk/>
            <pc:sldMk cId="736325870" sldId="335"/>
            <ac:picMk id="7" creationId="{B92AE18F-E819-3761-B393-ECE5DD04B9A8}"/>
          </ac:picMkLst>
        </pc:picChg>
      </pc:sldChg>
      <pc:sldChg chg="modSp mod">
        <pc:chgData name="Richard Chalk" userId="287f8aa4f4de1d19" providerId="LiveId" clId="{EE964FAD-CA1B-4614-A1E7-8B537CFF9365}" dt="2023-09-14T07:10:59.043" v="353" actId="14100"/>
        <pc:sldMkLst>
          <pc:docMk/>
          <pc:sldMk cId="3796371140" sldId="336"/>
        </pc:sldMkLst>
        <pc:spChg chg="mod">
          <ac:chgData name="Richard Chalk" userId="287f8aa4f4de1d19" providerId="LiveId" clId="{EE964FAD-CA1B-4614-A1E7-8B537CFF9365}" dt="2023-09-13T19:43:17.328" v="178" actId="20577"/>
          <ac:spMkLst>
            <pc:docMk/>
            <pc:sldMk cId="3796371140" sldId="336"/>
            <ac:spMk id="2" creationId="{A66DDAC4-13F8-DAC5-DBAA-01A35A2EF434}"/>
          </ac:spMkLst>
        </pc:spChg>
        <pc:spChg chg="mod">
          <ac:chgData name="Richard Chalk" userId="287f8aa4f4de1d19" providerId="LiveId" clId="{EE964FAD-CA1B-4614-A1E7-8B537CFF9365}" dt="2023-09-14T07:10:59.043" v="353" actId="14100"/>
          <ac:spMkLst>
            <pc:docMk/>
            <pc:sldMk cId="3796371140" sldId="336"/>
            <ac:spMk id="7" creationId="{C7C6E6A3-236C-3FA5-E13C-1FA96F552B99}"/>
          </ac:spMkLst>
        </pc:spChg>
      </pc:sldChg>
      <pc:sldChg chg="modSp mod">
        <pc:chgData name="Richard Chalk" userId="287f8aa4f4de1d19" providerId="LiveId" clId="{EE964FAD-CA1B-4614-A1E7-8B537CFF9365}" dt="2023-09-13T19:44:12.555" v="188" actId="207"/>
        <pc:sldMkLst>
          <pc:docMk/>
          <pc:sldMk cId="1961463139" sldId="337"/>
        </pc:sldMkLst>
        <pc:spChg chg="mod">
          <ac:chgData name="Richard Chalk" userId="287f8aa4f4de1d19" providerId="LiveId" clId="{EE964FAD-CA1B-4614-A1E7-8B537CFF9365}" dt="2023-09-13T19:44:12.555" v="188" actId="207"/>
          <ac:spMkLst>
            <pc:docMk/>
            <pc:sldMk cId="1961463139" sldId="337"/>
            <ac:spMk id="2" creationId="{A66DDAC4-13F8-DAC5-DBAA-01A35A2EF434}"/>
          </ac:spMkLst>
        </pc:spChg>
      </pc:sldChg>
      <pc:sldChg chg="modSp mod">
        <pc:chgData name="Richard Chalk" userId="287f8aa4f4de1d19" providerId="LiveId" clId="{EE964FAD-CA1B-4614-A1E7-8B537CFF9365}" dt="2023-09-14T07:38:07.993" v="359" actId="20577"/>
        <pc:sldMkLst>
          <pc:docMk/>
          <pc:sldMk cId="54387181" sldId="339"/>
        </pc:sldMkLst>
        <pc:spChg chg="mod">
          <ac:chgData name="Richard Chalk" userId="287f8aa4f4de1d19" providerId="LiveId" clId="{EE964FAD-CA1B-4614-A1E7-8B537CFF9365}" dt="2023-09-14T07:38:07.993" v="359" actId="20577"/>
          <ac:spMkLst>
            <pc:docMk/>
            <pc:sldMk cId="54387181" sldId="339"/>
            <ac:spMk id="2" creationId="{A66DDAC4-13F8-DAC5-DBAA-01A35A2EF434}"/>
          </ac:spMkLst>
        </pc:spChg>
      </pc:sldChg>
      <pc:sldChg chg="modSp mod">
        <pc:chgData name="Richard Chalk" userId="287f8aa4f4de1d19" providerId="LiveId" clId="{EE964FAD-CA1B-4614-A1E7-8B537CFF9365}" dt="2023-09-13T19:48:41.327" v="338" actId="6549"/>
        <pc:sldMkLst>
          <pc:docMk/>
          <pc:sldMk cId="2136242104" sldId="340"/>
        </pc:sldMkLst>
        <pc:spChg chg="mod">
          <ac:chgData name="Richard Chalk" userId="287f8aa4f4de1d19" providerId="LiveId" clId="{EE964FAD-CA1B-4614-A1E7-8B537CFF9365}" dt="2023-09-13T19:48:41.327" v="338" actId="6549"/>
          <ac:spMkLst>
            <pc:docMk/>
            <pc:sldMk cId="2136242104" sldId="340"/>
            <ac:spMk id="2" creationId="{A66DDAC4-13F8-DAC5-DBAA-01A35A2EF434}"/>
          </ac:spMkLst>
        </pc:spChg>
      </pc:sldChg>
      <pc:sldChg chg="modSp mod modNotesTx">
        <pc:chgData name="Richard Chalk" userId="287f8aa4f4de1d19" providerId="LiveId" clId="{EE964FAD-CA1B-4614-A1E7-8B537CFF9365}" dt="2023-09-13T19:45:58.035" v="297" actId="20577"/>
        <pc:sldMkLst>
          <pc:docMk/>
          <pc:sldMk cId="3442611223" sldId="341"/>
        </pc:sldMkLst>
        <pc:spChg chg="mod">
          <ac:chgData name="Richard Chalk" userId="287f8aa4f4de1d19" providerId="LiveId" clId="{EE964FAD-CA1B-4614-A1E7-8B537CFF9365}" dt="2023-09-13T19:44:26.504" v="190" actId="20577"/>
          <ac:spMkLst>
            <pc:docMk/>
            <pc:sldMk cId="3442611223" sldId="341"/>
            <ac:spMk id="2" creationId="{A66DDAC4-13F8-DAC5-DBAA-01A35A2EF434}"/>
          </ac:spMkLst>
        </pc:spChg>
      </pc:sldChg>
      <pc:sldChg chg="addSp delSp mod">
        <pc:chgData name="Richard Chalk" userId="287f8aa4f4de1d19" providerId="LiveId" clId="{EE964FAD-CA1B-4614-A1E7-8B537CFF9365}" dt="2023-09-13T19:48:54.883" v="340" actId="478"/>
        <pc:sldMkLst>
          <pc:docMk/>
          <pc:sldMk cId="1482596028" sldId="342"/>
        </pc:sldMkLst>
        <pc:spChg chg="add del">
          <ac:chgData name="Richard Chalk" userId="287f8aa4f4de1d19" providerId="LiveId" clId="{EE964FAD-CA1B-4614-A1E7-8B537CFF9365}" dt="2023-09-13T19:48:54.883" v="340" actId="478"/>
          <ac:spMkLst>
            <pc:docMk/>
            <pc:sldMk cId="1482596028" sldId="342"/>
            <ac:spMk id="17" creationId="{8A7F8E25-6B34-8B55-E80E-E11E533EFEE3}"/>
          </ac:spMkLst>
        </pc:sp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05D929F0-D83D-40AF-A549-FC2FBD076AE1}"/>
    <pc:docChg chg="modSld">
      <pc:chgData name="Richard Chalk" userId="287f8aa4f4de1d19" providerId="LiveId" clId="{05D929F0-D83D-40AF-A549-FC2FBD076AE1}" dt="2024-06-25T06:11:58.751" v="22" actId="1035"/>
      <pc:docMkLst>
        <pc:docMk/>
      </pc:docMkLst>
      <pc:sldChg chg="modSp mod">
        <pc:chgData name="Richard Chalk" userId="287f8aa4f4de1d19" providerId="LiveId" clId="{05D929F0-D83D-40AF-A549-FC2FBD076AE1}" dt="2024-06-25T06:11:58.751" v="22" actId="1035"/>
        <pc:sldMkLst>
          <pc:docMk/>
          <pc:sldMk cId="2636729480" sldId="330"/>
        </pc:sldMkLst>
        <pc:spChg chg="mod">
          <ac:chgData name="Richard Chalk" userId="287f8aa4f4de1d19" providerId="LiveId" clId="{05D929F0-D83D-40AF-A549-FC2FBD076AE1}" dt="2024-06-25T06:11:58.751" v="22" actId="1035"/>
          <ac:spMkLst>
            <pc:docMk/>
            <pc:sldMk cId="2636729480" sldId="330"/>
            <ac:spMk id="7" creationId="{C7C6E6A3-236C-3FA5-E13C-1FA96F552B99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0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0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0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0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0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0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0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0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0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0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0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0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Jag bör nog nämna (eftersom jag är säker på att du undrar) att programmerare verkar älska 0-baserad indexering,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vilket innebär att vi älskar att börja räkna från 0.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(Det finns faktiskt en bra anledning till detta, som vi kommer att titta lite närmare på när vi tittar på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arrayer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nästa sektion.)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Jag börjar med rad och kolumn vid 0 och går upp till det antal jag vill ha (10 i det här fallet), men utan att inkludera det.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Det gör det 10 gånger</a:t>
            </a:r>
            <a:r>
              <a:rPr lang="sv-SE" sz="1800">
                <a:solidFill>
                  <a:srgbClr val="000000"/>
                </a:solidFill>
                <a:latin typeface="Cascadia Mono" panose="020B0609020000020004" pitchFamily="49" charset="0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rgbClr val="000000"/>
                </a:solidFill>
                <a:latin typeface="Cascadia Mono" panose="020B0609020000020004" pitchFamily="49" charset="0"/>
              </a:rPr>
              <a:t>Du 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kan göra det genom att börja vid 1 och använda rad &lt;= 10 istället, men det jag skrev är mer typiskt för en programmerare.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95100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1087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Det börjar med att variabeln x är 1.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Programmet kontrollerar sedan villkoret i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-loopen och frågar: "är x mindre än eller lika med 10?"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Detta är sant, så det som finns inuti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-loopen körs.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Det skriver ut värdet av x, vilket är 1, och ökar sedan x (lägger till 1 på det).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När det når slutparentesen, har det avslutat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-loopen och går tillbaka till början av loopen och kontrollerar villkoret igen.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Den här gången har x dock ändrats. Det är nu 2.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Villkoret är fortfarande sant (2 är fortfarande mindre än eller lika med 10) och loopen upprepas igen, skriver ut "2" och ökar x till 3.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Detta kommer att hända totalt 10 gånger, tills x ökar till 11.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När programmet kontrollerar om 11 är mindre än eller lika med 10, är inte villkoret längre sant, och exekveringsflödet hoppar förbi slutet av loopen.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VIKTIGT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En sak att komma ihåg är att det är lätt att få en bugg i koden som gör att villkoret för en loop aldrig uppfylls. Tänk dig om raden x++; inte fanns där. Programmet skulle fortsätta upprepa loopen, och varje gång skulle x fortfarande vara 1. Programmet skulle aldrig avslutas! Det här problemet är tillräckligt vanligt för att få sitt eget namn: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en oändlig loop.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Vid tidpunkten du är klar med att göra ditt första riktiga program, kommer du att vara den stolta författaren till åtminstone en oändlig loop. Det händer.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8659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Eleverna skriver av denna kod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En viktig sak att komma ihåg med en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-loop är att den kontrollerar villkoret INNAN den ens går in i loopen.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Så om villkoret inte uppfylls från början kommer den aldrig att gå in i loopen.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I exemplet ovan är det viktigt att vi initialiserar "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playersNumber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" till -1,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Eftersom om vi hade börjat med 0, skulle exekveringsflödet ha hoppat över hela blocket med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-loopen och spelaren skulle aldrig ha kunnat välja ett nummer.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905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är användbart om du försöker ställa in vissa saker första gången genom loopen och du vet att det behöver utföras åtminstone en gång.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Låt oss återbesöka det senaste exemplet, eftersom det är en perfekt kandidat för en do-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while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-loop.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 ihåg, vi behövde ställa in spelarens nummer till -1 för att tvinga den att gå igenom loopen åtminstone en gång?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att använda en do-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while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-loop löser vi behovet av det: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740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Observera att vi kan deklarera och initialisera en variabel direkt i for-loopen, precis som vi gör här, med "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x = 1;".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En av anledningarna till varför den här typen av loop är så populär är att den separerar loop-logiken från det du faktiskt gör med talet.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Istället för att ha x++-instruktionen inuti loopen och deklarera variabeln innan loopen, packas allt detta in i loopens styrningsmekanism,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vilket gör det du faktiskt försöker åstadkomma tydligare.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En annan cool sak att påpeka är att allt du kan göra med en typ av loop kan du också göra med de andra två.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Ofta är en typ av loop renare och lättare att förstå än de andra, men de kan alla göra samma saker.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Om plötsligt C#-världen saknade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-nyckelord och du bara hade for-loopar kvar, skulle du klara dig.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På grund av detta bör du välja den loopmekanism som skapar kod som är lättast att förstå.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1773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Vi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kommer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att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prata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mycket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mer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om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arrayer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listor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nästa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presentation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Övning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Fråga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eleverna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om de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kan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skriva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denna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loop med en FOR loop (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istället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för FOREACH) – Se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lösning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nedan</a:t>
            </a: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text.Length; i++)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(text[i]);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9411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Den här koden kommer bara att fortsätta tills den når 54, vid vilken punkt if-satsen fångar upp den och skickar den ut ur loopen.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Detta är inte ett särskilt praktiskt exempel, men det är en bra illustration av hur du kan använda break-kommandot.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När vi börjar loopen förväntar vi oss helt att nå 100, men sedan inser vi vid någon punkt att det finns ett kritiskt problem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(eller alternativt har vi hittat det resultat vi letade efter) och vi kan ignorera resten av loopen.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Ett till exempel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</a:t>
            </a:r>
            <a:endParaRPr lang="sv-SE"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"What is thy bidding, my master?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input 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(input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"quit"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|| input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"exit"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58750" indent="0">
              <a:buNone/>
            </a:pP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break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sv-SE" sz="2000" b="0" strike="noStrik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8317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 det här kodexemplet kommer alla nummer att skrivas ut med undantag för ett.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Talet 3 hoppas över på grund av </a:t>
            </a:r>
            <a:r>
              <a:rPr lang="sv-SE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continue</a:t>
            </a:r>
            <a:r>
              <a:rPr lang="sv-SE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-instruktionen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När den når den punkten hoppar den tillbaka, kör x++-delen av loopen,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kontrollerar villkoret x &lt; 10 igen och fortsätter sedan med nästa cykel genom loopen.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8909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troprogramming.info/english-intro-csharp-book/read-online/chapter-6-loops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Loopar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Fake Bird's Nest - 15cm : Amazon.co.uk: Home &amp; Kitchen">
            <a:extLst>
              <a:ext uri="{FF2B5EF4-FFF2-40B4-BE49-F238E27FC236}">
                <a16:creationId xmlns:a16="http://schemas.microsoft.com/office/drawing/2014/main" id="{B06083A7-DEB3-4D72-4DE8-3403162A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440" y="1317296"/>
            <a:ext cx="3566880" cy="207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Nesting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EDF3101B-623F-10AB-668B-8790F0CF8B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20370" y="128398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A66DDAC4-13F8-DAC5-DBAA-01A35A2EF434}"/>
              </a:ext>
            </a:extLst>
          </p:cNvPr>
          <p:cNvSpPr/>
          <p:nvPr/>
        </p:nvSpPr>
        <p:spPr>
          <a:xfrm>
            <a:off x="852840" y="1454041"/>
            <a:ext cx="3655156" cy="416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På liknande sätt som med if satser är det möjligt att bädda in loopar.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…och att placera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if satser inuti loopar och loopar inuti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if satser.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6E6A3-236C-3FA5-E13C-1FA96F552B99}"/>
              </a:ext>
            </a:extLst>
          </p:cNvPr>
          <p:cNvSpPr txBox="1"/>
          <p:nvPr/>
        </p:nvSpPr>
        <p:spPr>
          <a:xfrm>
            <a:off x="5205046" y="3356272"/>
            <a:ext cx="69927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row = 0; row &lt; 5; row++)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column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column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10;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column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sv-SE" sz="2400" dirty="0"/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C802CC27-657B-B8B0-9F08-3C172970689A}"/>
              </a:ext>
            </a:extLst>
          </p:cNvPr>
          <p:cNvSpPr/>
          <p:nvPr/>
        </p:nvSpPr>
        <p:spPr>
          <a:xfrm>
            <a:off x="5146414" y="1456971"/>
            <a:ext cx="4967668" cy="143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kallas för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nesting</a:t>
            </a:r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denna kod: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3051BF-A8E9-63AE-0774-5DE1E07E5DF8}"/>
              </a:ext>
            </a:extLst>
          </p:cNvPr>
          <p:cNvCxnSpPr>
            <a:cxnSpLocks/>
          </p:cNvCxnSpPr>
          <p:nvPr/>
        </p:nvCxnSpPr>
        <p:spPr>
          <a:xfrm>
            <a:off x="4747846" y="1169377"/>
            <a:ext cx="0" cy="528074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7F8E25-6B34-8B55-E80E-E11E533EFEE3}"/>
              </a:ext>
            </a:extLst>
          </p:cNvPr>
          <p:cNvSpPr txBox="1"/>
          <p:nvPr/>
        </p:nvSpPr>
        <p:spPr>
          <a:xfrm>
            <a:off x="7702062" y="5171644"/>
            <a:ext cx="2830952" cy="923330"/>
          </a:xfrm>
          <a:custGeom>
            <a:avLst/>
            <a:gdLst>
              <a:gd name="connsiteX0" fmla="*/ 0 w 2830952"/>
              <a:gd name="connsiteY0" fmla="*/ 0 h 923330"/>
              <a:gd name="connsiteX1" fmla="*/ 2830952 w 2830952"/>
              <a:gd name="connsiteY1" fmla="*/ 0 h 923330"/>
              <a:gd name="connsiteX2" fmla="*/ 2830952 w 2830952"/>
              <a:gd name="connsiteY2" fmla="*/ 923330 h 923330"/>
              <a:gd name="connsiteX3" fmla="*/ 0 w 2830952"/>
              <a:gd name="connsiteY3" fmla="*/ 923330 h 923330"/>
              <a:gd name="connsiteX4" fmla="*/ 0 w 2830952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0952" h="923330" fill="none" extrusionOk="0">
                <a:moveTo>
                  <a:pt x="0" y="0"/>
                </a:moveTo>
                <a:cubicBezTo>
                  <a:pt x="808372" y="102978"/>
                  <a:pt x="2364447" y="101137"/>
                  <a:pt x="2830952" y="0"/>
                </a:cubicBezTo>
                <a:cubicBezTo>
                  <a:pt x="2762460" y="370935"/>
                  <a:pt x="2766819" y="718843"/>
                  <a:pt x="2830952" y="923330"/>
                </a:cubicBezTo>
                <a:cubicBezTo>
                  <a:pt x="1991466" y="987837"/>
                  <a:pt x="720889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2830952" h="923330" stroke="0" extrusionOk="0">
                <a:moveTo>
                  <a:pt x="0" y="0"/>
                </a:moveTo>
                <a:cubicBezTo>
                  <a:pt x="796389" y="-951"/>
                  <a:pt x="2299404" y="36535"/>
                  <a:pt x="2830952" y="0"/>
                </a:cubicBezTo>
                <a:cubicBezTo>
                  <a:pt x="2837462" y="163033"/>
                  <a:pt x="2807970" y="595431"/>
                  <a:pt x="2830952" y="923330"/>
                </a:cubicBezTo>
                <a:cubicBezTo>
                  <a:pt x="2314189" y="985651"/>
                  <a:pt x="592905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skrivs ut av denna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loop?</a:t>
            </a:r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66BCC05-C346-8448-BA9F-A4C04D157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691" y="4860057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4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A66DDAC4-13F8-DAC5-DBAA-01A35A2EF434}"/>
              </a:ext>
            </a:extLst>
          </p:cNvPr>
          <p:cNvSpPr/>
          <p:nvPr/>
        </p:nvSpPr>
        <p:spPr>
          <a:xfrm>
            <a:off x="852840" y="1454041"/>
            <a:ext cx="3655156" cy="474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koden för denna: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***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****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*****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******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*******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********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*********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**********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6E6A3-236C-3FA5-E13C-1FA96F552B99}"/>
              </a:ext>
            </a:extLst>
          </p:cNvPr>
          <p:cNvSpPr txBox="1"/>
          <p:nvPr/>
        </p:nvSpPr>
        <p:spPr>
          <a:xfrm>
            <a:off x="5031659" y="2853276"/>
            <a:ext cx="69927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row = 0; row &lt; 10; row++)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column = 0; column &lt; row + 1; column++)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1800" dirty="0">
                <a:latin typeface="Cascadia Mono" panose="020B0609020000020004" pitchFamily="49" charset="0"/>
              </a:rPr>
              <a:t>  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sv-SE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3051BF-A8E9-63AE-0774-5DE1E07E5DF8}"/>
              </a:ext>
            </a:extLst>
          </p:cNvPr>
          <p:cNvCxnSpPr>
            <a:cxnSpLocks/>
          </p:cNvCxnSpPr>
          <p:nvPr/>
        </p:nvCxnSpPr>
        <p:spPr>
          <a:xfrm>
            <a:off x="4747846" y="1169377"/>
            <a:ext cx="0" cy="528074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7F8E25-6B34-8B55-E80E-E11E533EFEE3}"/>
              </a:ext>
            </a:extLst>
          </p:cNvPr>
          <p:cNvSpPr txBox="1"/>
          <p:nvPr/>
        </p:nvSpPr>
        <p:spPr>
          <a:xfrm>
            <a:off x="4987697" y="2507574"/>
            <a:ext cx="6931192" cy="2800767"/>
          </a:xfrm>
          <a:custGeom>
            <a:avLst/>
            <a:gdLst>
              <a:gd name="connsiteX0" fmla="*/ 0 w 6931192"/>
              <a:gd name="connsiteY0" fmla="*/ 0 h 2800767"/>
              <a:gd name="connsiteX1" fmla="*/ 6931192 w 6931192"/>
              <a:gd name="connsiteY1" fmla="*/ 0 h 2800767"/>
              <a:gd name="connsiteX2" fmla="*/ 6931192 w 6931192"/>
              <a:gd name="connsiteY2" fmla="*/ 2800767 h 2800767"/>
              <a:gd name="connsiteX3" fmla="*/ 0 w 6931192"/>
              <a:gd name="connsiteY3" fmla="*/ 2800767 h 2800767"/>
              <a:gd name="connsiteX4" fmla="*/ 0 w 6931192"/>
              <a:gd name="connsiteY4" fmla="*/ 0 h 28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1192" h="2800767" fill="none" extrusionOk="0">
                <a:moveTo>
                  <a:pt x="0" y="0"/>
                </a:moveTo>
                <a:cubicBezTo>
                  <a:pt x="3395113" y="102978"/>
                  <a:pt x="3982581" y="101137"/>
                  <a:pt x="6931192" y="0"/>
                </a:cubicBezTo>
                <a:cubicBezTo>
                  <a:pt x="7015447" y="848336"/>
                  <a:pt x="6968687" y="1502860"/>
                  <a:pt x="6931192" y="2800767"/>
                </a:cubicBezTo>
                <a:cubicBezTo>
                  <a:pt x="3514535" y="2865274"/>
                  <a:pt x="2506675" y="2789782"/>
                  <a:pt x="0" y="2800767"/>
                </a:cubicBezTo>
                <a:cubicBezTo>
                  <a:pt x="-128310" y="1632634"/>
                  <a:pt x="79521" y="497196"/>
                  <a:pt x="0" y="0"/>
                </a:cubicBezTo>
                <a:close/>
              </a:path>
              <a:path w="6931192" h="2800767" stroke="0" extrusionOk="0">
                <a:moveTo>
                  <a:pt x="0" y="0"/>
                </a:moveTo>
                <a:cubicBezTo>
                  <a:pt x="2527402" y="-951"/>
                  <a:pt x="5224784" y="36535"/>
                  <a:pt x="6931192" y="0"/>
                </a:cubicBezTo>
                <a:cubicBezTo>
                  <a:pt x="6943609" y="673082"/>
                  <a:pt x="6863801" y="1795256"/>
                  <a:pt x="6931192" y="2800767"/>
                </a:cubicBezTo>
                <a:cubicBezTo>
                  <a:pt x="3549612" y="2863088"/>
                  <a:pt x="2843756" y="2836275"/>
                  <a:pt x="0" y="2800767"/>
                </a:cubicBezTo>
                <a:cubicBezTo>
                  <a:pt x="-167970" y="1461139"/>
                  <a:pt x="152726" y="56956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v-SE" sz="54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</a:t>
            </a:r>
            <a:r>
              <a:rPr lang="sv-SE" sz="5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54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hiding</a:t>
            </a:r>
            <a:r>
              <a:rPr lang="sv-SE" sz="5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          </a:t>
            </a:r>
          </a:p>
          <a:p>
            <a:endParaRPr lang="sv-SE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66BCC05-C346-8448-BA9F-A4C04D157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565" y="2195988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5 Minute Timer – 123Timer">
            <a:extLst>
              <a:ext uri="{FF2B5EF4-FFF2-40B4-BE49-F238E27FC236}">
                <a16:creationId xmlns:a16="http://schemas.microsoft.com/office/drawing/2014/main" id="{E3987DED-31D1-4942-312C-660241CF4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382" y="245294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59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-closed-loop - Marshall Automation America Inc">
            <a:extLst>
              <a:ext uri="{FF2B5EF4-FFF2-40B4-BE49-F238E27FC236}">
                <a16:creationId xmlns:a16="http://schemas.microsoft.com/office/drawing/2014/main" id="{856A9D6A-4E20-880F-8DD9-FA385A316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443" y="13814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0" y="1454040"/>
            <a:ext cx="6479945" cy="319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kommer vi att diskutera ännu en mycket kraftfull funktion i C#-språket: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Loopar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Loopar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gör det möjligt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upprepa delar av koden flera gånger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kommer att diskutera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typer av loopar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nötskal…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58;p44">
            <a:extLst>
              <a:ext uri="{FF2B5EF4-FFF2-40B4-BE49-F238E27FC236}">
                <a16:creationId xmlns:a16="http://schemas.microsoft.com/office/drawing/2014/main" id="{ED4034BF-9681-112F-0FAB-73923168F7F7}"/>
              </a:ext>
            </a:extLst>
          </p:cNvPr>
          <p:cNvSpPr/>
          <p:nvPr/>
        </p:nvSpPr>
        <p:spPr>
          <a:xfrm>
            <a:off x="8355605" y="3699008"/>
            <a:ext cx="3346958" cy="230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32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While</a:t>
            </a:r>
            <a:endParaRPr lang="sv-SE" sz="32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Do </a:t>
            </a:r>
            <a:r>
              <a:rPr lang="sv-SE" sz="32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While</a:t>
            </a:r>
            <a:endParaRPr lang="sv-SE" sz="32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For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</a:t>
            </a:r>
            <a:r>
              <a:rPr lang="sv-SE" sz="32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Foreach</a:t>
            </a:r>
            <a:endParaRPr lang="sv-SE" sz="36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EA4855-3742-0F67-41FF-2E633499E6F3}"/>
              </a:ext>
            </a:extLst>
          </p:cNvPr>
          <p:cNvSpPr/>
          <p:nvPr/>
        </p:nvSpPr>
        <p:spPr>
          <a:xfrm>
            <a:off x="6951890" y="4510454"/>
            <a:ext cx="1119447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4C17A-179C-416C-29F4-C3A75547DF4E}"/>
              </a:ext>
            </a:extLst>
          </p:cNvPr>
          <p:cNvSpPr txBox="1"/>
          <p:nvPr/>
        </p:nvSpPr>
        <p:spPr>
          <a:xfrm>
            <a:off x="1149483" y="4986221"/>
            <a:ext cx="4754231" cy="1077218"/>
          </a:xfrm>
          <a:custGeom>
            <a:avLst/>
            <a:gdLst>
              <a:gd name="connsiteX0" fmla="*/ 0 w 4754231"/>
              <a:gd name="connsiteY0" fmla="*/ 0 h 1077218"/>
              <a:gd name="connsiteX1" fmla="*/ 4754231 w 4754231"/>
              <a:gd name="connsiteY1" fmla="*/ 0 h 1077218"/>
              <a:gd name="connsiteX2" fmla="*/ 4754231 w 4754231"/>
              <a:gd name="connsiteY2" fmla="*/ 1077218 h 1077218"/>
              <a:gd name="connsiteX3" fmla="*/ 0 w 4754231"/>
              <a:gd name="connsiteY3" fmla="*/ 1077218 h 1077218"/>
              <a:gd name="connsiteX4" fmla="*/ 0 w 4754231"/>
              <a:gd name="connsiteY4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4231" h="1077218" fill="none" extrusionOk="0">
                <a:moveTo>
                  <a:pt x="0" y="0"/>
                </a:moveTo>
                <a:cubicBezTo>
                  <a:pt x="1426803" y="102978"/>
                  <a:pt x="3958987" y="101137"/>
                  <a:pt x="4754231" y="0"/>
                </a:cubicBezTo>
                <a:cubicBezTo>
                  <a:pt x="4781485" y="326974"/>
                  <a:pt x="4730866" y="551377"/>
                  <a:pt x="4754231" y="1077218"/>
                </a:cubicBezTo>
                <a:cubicBezTo>
                  <a:pt x="3491437" y="1141725"/>
                  <a:pt x="535438" y="1066233"/>
                  <a:pt x="0" y="1077218"/>
                </a:cubicBezTo>
                <a:cubicBezTo>
                  <a:pt x="-82326" y="862255"/>
                  <a:pt x="-22566" y="329925"/>
                  <a:pt x="0" y="0"/>
                </a:cubicBezTo>
                <a:close/>
              </a:path>
              <a:path w="4754231" h="1077218" stroke="0" extrusionOk="0">
                <a:moveTo>
                  <a:pt x="0" y="0"/>
                </a:moveTo>
                <a:cubicBezTo>
                  <a:pt x="1096666" y="-951"/>
                  <a:pt x="2838431" y="36535"/>
                  <a:pt x="4754231" y="0"/>
                </a:cubicBezTo>
                <a:cubicBezTo>
                  <a:pt x="4746273" y="240729"/>
                  <a:pt x="4827779" y="673248"/>
                  <a:pt x="4754231" y="1077218"/>
                </a:cubicBezTo>
                <a:cubicBezTo>
                  <a:pt x="3210179" y="1139539"/>
                  <a:pt x="762755" y="1112726"/>
                  <a:pt x="0" y="1077218"/>
                </a:cubicBezTo>
                <a:cubicBezTo>
                  <a:pt x="-32164" y="944223"/>
                  <a:pt x="67917" y="40189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Iteration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betyder en upprepning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bryter ur en loop med</a:t>
            </a:r>
            <a:r>
              <a:rPr lang="sv-SE" sz="1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break;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hoppar till nästa iteration med</a:t>
            </a:r>
            <a:r>
              <a:rPr lang="sv-SE" sz="1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</a:t>
            </a:r>
            <a:r>
              <a:rPr lang="sv-SE" sz="1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4BE43FA-7C45-A149-7F08-7DEC314E6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38" y="4584747"/>
            <a:ext cx="713060" cy="7130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8F2775-4427-6D4B-E666-E53DE2E375BC}"/>
              </a:ext>
            </a:extLst>
          </p:cNvPr>
          <p:cNvSpPr txBox="1"/>
          <p:nvPr/>
        </p:nvSpPr>
        <p:spPr>
          <a:xfrm>
            <a:off x="9433966" y="391190"/>
            <a:ext cx="2715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C# Book Online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EDF3101B-623F-10AB-668B-8790F0CF8B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0370" y="128398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Loop arrows Hand Drawn Black icon">
            <a:extLst>
              <a:ext uri="{FF2B5EF4-FFF2-40B4-BE49-F238E27FC236}">
                <a16:creationId xmlns:a16="http://schemas.microsoft.com/office/drawing/2014/main" id="{DE43FC35-BB7A-987A-2FB8-9F4505BE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37" y="893154"/>
            <a:ext cx="6035082" cy="569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A66DDAC4-13F8-DAC5-DBAA-01A35A2EF434}"/>
              </a:ext>
            </a:extLst>
          </p:cNvPr>
          <p:cNvSpPr/>
          <p:nvPr/>
        </p:nvSpPr>
        <p:spPr>
          <a:xfrm>
            <a:off x="852840" y="1454040"/>
            <a:ext cx="5073175" cy="48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 första typen av loop vi ska prata om är </a:t>
            </a: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while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loopen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while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-loop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kommer att upprepa viss kod om och om igen…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så länge som ett visst villkor är sant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While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loopar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konstruerade på ett sätt som liknar väldigt mycket 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if-sats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6E6A3-236C-3FA5-E13C-1FA96F552B99}"/>
              </a:ext>
            </a:extLst>
          </p:cNvPr>
          <p:cNvSpPr txBox="1"/>
          <p:nvPr/>
        </p:nvSpPr>
        <p:spPr>
          <a:xfrm>
            <a:off x="7203295" y="2738644"/>
            <a:ext cx="43137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x = 1;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(x &lt;= 10)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	x++;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sv-SE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43E28A-CA45-7CCE-FEA1-6A62C205E1A1}"/>
              </a:ext>
            </a:extLst>
          </p:cNvPr>
          <p:cNvCxnSpPr>
            <a:cxnSpLocks/>
          </p:cNvCxnSpPr>
          <p:nvPr/>
        </p:nvCxnSpPr>
        <p:spPr>
          <a:xfrm>
            <a:off x="5943601" y="1169377"/>
            <a:ext cx="0" cy="528074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2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Role of Quality for Commissioning Success">
            <a:extLst>
              <a:ext uri="{FF2B5EF4-FFF2-40B4-BE49-F238E27FC236}">
                <a16:creationId xmlns:a16="http://schemas.microsoft.com/office/drawing/2014/main" id="{F2D0956E-3E5C-CAB4-F542-236F1E657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62" y="66949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forts.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EDF3101B-623F-10AB-668B-8790F0CF8B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20370" y="128398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A66DDAC4-13F8-DAC5-DBAA-01A35A2EF434}"/>
              </a:ext>
            </a:extLst>
          </p:cNvPr>
          <p:cNvSpPr/>
          <p:nvPr/>
        </p:nvSpPr>
        <p:spPr>
          <a:xfrm>
            <a:off x="852840" y="1454040"/>
            <a:ext cx="3314713" cy="455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också möjligt att använda loopar för att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kontrollera användare input.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Användaren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kommer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vidare i koden tills en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korrekt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siffra har skrivits i!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7FB91-5FBF-E47D-71AA-22B9B4C5BC4E}"/>
              </a:ext>
            </a:extLst>
          </p:cNvPr>
          <p:cNvSpPr txBox="1"/>
          <p:nvPr/>
        </p:nvSpPr>
        <p:spPr>
          <a:xfrm>
            <a:off x="4235695" y="3388348"/>
            <a:ext cx="804715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playersNumber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-1;</a:t>
            </a:r>
          </a:p>
          <a:p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playersNumber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 ||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playersNumber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&gt; 10)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a number between 0 and 10: 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string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playerResponse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playersNumber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Convert.ToInt32(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playerResponse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$"Well done! Your number was: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playersNumber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sv-SE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2FAEF-BFA3-82C6-9EF8-8999AF79C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3" y="2427268"/>
            <a:ext cx="575133" cy="752537"/>
          </a:xfrm>
          <a:prstGeom prst="rect">
            <a:avLst/>
          </a:prstGeom>
        </p:spPr>
      </p:pic>
      <p:pic>
        <p:nvPicPr>
          <p:cNvPr id="7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B92AE18F-E819-3761-B393-ECE5DD04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3659681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32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Do-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EDF3101B-623F-10AB-668B-8790F0CF8B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0370" y="128398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A66DDAC4-13F8-DAC5-DBAA-01A35A2EF434}"/>
              </a:ext>
            </a:extLst>
          </p:cNvPr>
          <p:cNvSpPr/>
          <p:nvPr/>
        </p:nvSpPr>
        <p:spPr>
          <a:xfrm>
            <a:off x="852841" y="1454040"/>
            <a:ext cx="3566880" cy="322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 ihåg att en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while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loop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kontrollerar villkoret för att se om det uppfylls, och om inte, kan den potentiellt hoppa över hela loopen.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6E6A3-236C-3FA5-E13C-1FA96F552B99}"/>
              </a:ext>
            </a:extLst>
          </p:cNvPr>
          <p:cNvSpPr txBox="1"/>
          <p:nvPr/>
        </p:nvSpPr>
        <p:spPr>
          <a:xfrm>
            <a:off x="4273062" y="3439240"/>
            <a:ext cx="807133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playersNumber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a number between 0 and 10: 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string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playerResponse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playersNumber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Convert.ToInt32(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playerResponse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playersNumber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 ||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playersNumber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&gt; 10);</a:t>
            </a:r>
          </a:p>
          <a:p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$"Well done! Your number was: {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playersNumber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0CD579ED-09AE-891F-2ADE-658AB4320FFD}"/>
              </a:ext>
            </a:extLst>
          </p:cNvPr>
          <p:cNvSpPr/>
          <p:nvPr/>
        </p:nvSpPr>
        <p:spPr>
          <a:xfrm>
            <a:off x="5454146" y="1448179"/>
            <a:ext cx="6257208" cy="115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32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01700-C547-6C53-1555-8DB23CAFE7F3}"/>
              </a:ext>
            </a:extLst>
          </p:cNvPr>
          <p:cNvSpPr txBox="1"/>
          <p:nvPr/>
        </p:nvSpPr>
        <p:spPr>
          <a:xfrm>
            <a:off x="6096000" y="1554008"/>
            <a:ext cx="3935371" cy="923330"/>
          </a:xfrm>
          <a:custGeom>
            <a:avLst/>
            <a:gdLst>
              <a:gd name="connsiteX0" fmla="*/ 0 w 3935371"/>
              <a:gd name="connsiteY0" fmla="*/ 0 h 923330"/>
              <a:gd name="connsiteX1" fmla="*/ 3935371 w 3935371"/>
              <a:gd name="connsiteY1" fmla="*/ 0 h 923330"/>
              <a:gd name="connsiteX2" fmla="*/ 3935371 w 3935371"/>
              <a:gd name="connsiteY2" fmla="*/ 923330 h 923330"/>
              <a:gd name="connsiteX3" fmla="*/ 0 w 3935371"/>
              <a:gd name="connsiteY3" fmla="*/ 923330 h 923330"/>
              <a:gd name="connsiteX4" fmla="*/ 0 w 3935371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5371" h="923330" fill="none" extrusionOk="0">
                <a:moveTo>
                  <a:pt x="0" y="0"/>
                </a:moveTo>
                <a:cubicBezTo>
                  <a:pt x="1413912" y="102978"/>
                  <a:pt x="3160759" y="101137"/>
                  <a:pt x="3935371" y="0"/>
                </a:cubicBezTo>
                <a:cubicBezTo>
                  <a:pt x="3866879" y="370935"/>
                  <a:pt x="3871238" y="718843"/>
                  <a:pt x="3935371" y="923330"/>
                </a:cubicBezTo>
                <a:cubicBezTo>
                  <a:pt x="3249862" y="987837"/>
                  <a:pt x="647006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3935371" h="923330" stroke="0" extrusionOk="0">
                <a:moveTo>
                  <a:pt x="0" y="0"/>
                </a:moveTo>
                <a:cubicBezTo>
                  <a:pt x="1537668" y="-951"/>
                  <a:pt x="2739846" y="36535"/>
                  <a:pt x="3935371" y="0"/>
                </a:cubicBezTo>
                <a:cubicBezTo>
                  <a:pt x="3941881" y="163033"/>
                  <a:pt x="3912389" y="595431"/>
                  <a:pt x="3935371" y="923330"/>
                </a:cubicBezTo>
                <a:cubicBezTo>
                  <a:pt x="2774418" y="985651"/>
                  <a:pt x="1246055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do-</a:t>
            </a:r>
            <a:r>
              <a:rPr lang="sv-SE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-loopen kommer alltid </a:t>
            </a: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 utföras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åtminstone en gång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60D479-1E99-45BB-5B30-B7AF39BF9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467" y="1100551"/>
            <a:ext cx="853514" cy="87637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EDEA8CE-9044-6434-5E4B-1716E5E7A266}"/>
              </a:ext>
            </a:extLst>
          </p:cNvPr>
          <p:cNvSpPr/>
          <p:nvPr/>
        </p:nvSpPr>
        <p:spPr>
          <a:xfrm>
            <a:off x="3464169" y="5187461"/>
            <a:ext cx="80889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4AC98-7879-3A16-FF54-353B403564F3}"/>
              </a:ext>
            </a:extLst>
          </p:cNvPr>
          <p:cNvSpPr txBox="1"/>
          <p:nvPr/>
        </p:nvSpPr>
        <p:spPr>
          <a:xfrm>
            <a:off x="881542" y="4958757"/>
            <a:ext cx="2415676" cy="738664"/>
          </a:xfrm>
          <a:custGeom>
            <a:avLst/>
            <a:gdLst>
              <a:gd name="connsiteX0" fmla="*/ 0 w 2415676"/>
              <a:gd name="connsiteY0" fmla="*/ 0 h 738664"/>
              <a:gd name="connsiteX1" fmla="*/ 2415676 w 2415676"/>
              <a:gd name="connsiteY1" fmla="*/ 0 h 738664"/>
              <a:gd name="connsiteX2" fmla="*/ 2415676 w 2415676"/>
              <a:gd name="connsiteY2" fmla="*/ 738664 h 738664"/>
              <a:gd name="connsiteX3" fmla="*/ 0 w 2415676"/>
              <a:gd name="connsiteY3" fmla="*/ 738664 h 738664"/>
              <a:gd name="connsiteX4" fmla="*/ 0 w 2415676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676" h="738664" fill="none" extrusionOk="0">
                <a:moveTo>
                  <a:pt x="0" y="0"/>
                </a:moveTo>
                <a:cubicBezTo>
                  <a:pt x="307225" y="102978"/>
                  <a:pt x="1466949" y="101137"/>
                  <a:pt x="2415676" y="0"/>
                </a:cubicBezTo>
                <a:cubicBezTo>
                  <a:pt x="2363804" y="350324"/>
                  <a:pt x="2467883" y="477015"/>
                  <a:pt x="2415676" y="738664"/>
                </a:cubicBezTo>
                <a:cubicBezTo>
                  <a:pt x="2157297" y="803171"/>
                  <a:pt x="271442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2415676" h="738664" stroke="0" extrusionOk="0">
                <a:moveTo>
                  <a:pt x="0" y="0"/>
                </a:moveTo>
                <a:cubicBezTo>
                  <a:pt x="252320" y="-951"/>
                  <a:pt x="1892272" y="36535"/>
                  <a:pt x="2415676" y="0"/>
                </a:cubicBezTo>
                <a:cubicBezTo>
                  <a:pt x="2438806" y="217702"/>
                  <a:pt x="2409314" y="428383"/>
                  <a:pt x="2415676" y="738664"/>
                </a:cubicBezTo>
                <a:cubicBezTo>
                  <a:pt x="1218616" y="800985"/>
                  <a:pt x="765433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Villkoret kontrolleras först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efter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första iterationen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2E4C39B-897E-A213-2D9B-47CEB5EB9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42" y="4557283"/>
            <a:ext cx="713060" cy="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7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EDF3101B-623F-10AB-668B-8790F0CF8B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0370" y="128398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A66DDAC4-13F8-DAC5-DBAA-01A35A2EF434}"/>
              </a:ext>
            </a:extLst>
          </p:cNvPr>
          <p:cNvSpPr/>
          <p:nvPr/>
        </p:nvSpPr>
        <p:spPr>
          <a:xfrm>
            <a:off x="852840" y="1454040"/>
            <a:ext cx="5198770" cy="479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 loopar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mycket vanliga inom programmering.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är ett enkelt sätt att göra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räknande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loopar, och vi kommer att se hur användbara de är igen i nästa sektion med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/listor.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 loopar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lite mer komplicerade att ställa in eftersom de kräver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komponenter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inom parenteserna. 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6E6A3-236C-3FA5-E13C-1FA96F552B99}"/>
              </a:ext>
            </a:extLst>
          </p:cNvPr>
          <p:cNvSpPr txBox="1"/>
          <p:nvPr/>
        </p:nvSpPr>
        <p:spPr>
          <a:xfrm>
            <a:off x="6756169" y="2828732"/>
            <a:ext cx="5256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x = 1;  x &lt;= 10;  x++ )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sv-SE" sz="2400" dirty="0"/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C802CC27-657B-B8B0-9F08-3C172970689A}"/>
              </a:ext>
            </a:extLst>
          </p:cNvPr>
          <p:cNvSpPr/>
          <p:nvPr/>
        </p:nvSpPr>
        <p:spPr>
          <a:xfrm>
            <a:off x="6711443" y="1456971"/>
            <a:ext cx="4967668" cy="112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 är strukturerad på följande sätt: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3051BF-A8E9-63AE-0774-5DE1E07E5DF8}"/>
              </a:ext>
            </a:extLst>
          </p:cNvPr>
          <p:cNvCxnSpPr>
            <a:cxnSpLocks/>
          </p:cNvCxnSpPr>
          <p:nvPr/>
        </p:nvCxnSpPr>
        <p:spPr>
          <a:xfrm>
            <a:off x="6383215" y="1169377"/>
            <a:ext cx="0" cy="528074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017FA0B-BF92-BD10-2F3A-F2A9520A5661}"/>
              </a:ext>
            </a:extLst>
          </p:cNvPr>
          <p:cNvSpPr/>
          <p:nvPr/>
        </p:nvSpPr>
        <p:spPr>
          <a:xfrm>
            <a:off x="7675685" y="2751992"/>
            <a:ext cx="1626576" cy="518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E8298-8659-51E8-55A3-74F967004572}"/>
              </a:ext>
            </a:extLst>
          </p:cNvPr>
          <p:cNvSpPr/>
          <p:nvPr/>
        </p:nvSpPr>
        <p:spPr>
          <a:xfrm>
            <a:off x="9463454" y="2754922"/>
            <a:ext cx="1315915" cy="518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34C64-F449-0610-D3A1-008D041A8E22}"/>
              </a:ext>
            </a:extLst>
          </p:cNvPr>
          <p:cNvSpPr/>
          <p:nvPr/>
        </p:nvSpPr>
        <p:spPr>
          <a:xfrm>
            <a:off x="10908325" y="2749063"/>
            <a:ext cx="688420" cy="518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Google Shape;658;p44">
            <a:extLst>
              <a:ext uri="{FF2B5EF4-FFF2-40B4-BE49-F238E27FC236}">
                <a16:creationId xmlns:a16="http://schemas.microsoft.com/office/drawing/2014/main" id="{4F16204D-483A-6EB5-51D3-6044B34884C4}"/>
              </a:ext>
            </a:extLst>
          </p:cNvPr>
          <p:cNvSpPr/>
          <p:nvPr/>
        </p:nvSpPr>
        <p:spPr>
          <a:xfrm>
            <a:off x="6714374" y="4247062"/>
            <a:ext cx="5298773" cy="161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Ställ in ett värde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Villkor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Vad händer efter iteration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50BCA-E922-3FEC-81D5-09D1935D8413}"/>
              </a:ext>
            </a:extLst>
          </p:cNvPr>
          <p:cNvSpPr txBox="1"/>
          <p:nvPr/>
        </p:nvSpPr>
        <p:spPr>
          <a:xfrm>
            <a:off x="8347627" y="2215314"/>
            <a:ext cx="378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7B542-A200-6F92-761E-08E750203913}"/>
              </a:ext>
            </a:extLst>
          </p:cNvPr>
          <p:cNvSpPr txBox="1"/>
          <p:nvPr/>
        </p:nvSpPr>
        <p:spPr>
          <a:xfrm>
            <a:off x="9977134" y="2200659"/>
            <a:ext cx="378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CA0E8-2131-24C5-F7E7-B97CC0432AD7}"/>
              </a:ext>
            </a:extLst>
          </p:cNvPr>
          <p:cNvSpPr txBox="1"/>
          <p:nvPr/>
        </p:nvSpPr>
        <p:spPr>
          <a:xfrm>
            <a:off x="11070309" y="2203590"/>
            <a:ext cx="378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614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EDF3101B-623F-10AB-668B-8790F0CF8B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0370" y="128398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A66DDAC4-13F8-DAC5-DBAA-01A35A2EF434}"/>
              </a:ext>
            </a:extLst>
          </p:cNvPr>
          <p:cNvSpPr/>
          <p:nvPr/>
        </p:nvSpPr>
        <p:spPr>
          <a:xfrm>
            <a:off x="852840" y="1454040"/>
            <a:ext cx="5198770" cy="479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Foreach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loopar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speciellt användbara när det gäller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listor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Så kallade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Collections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foreach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man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loopa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igenom varje item i en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collection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32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6E6A3-236C-3FA5-E13C-1FA96F552B99}"/>
              </a:ext>
            </a:extLst>
          </p:cNvPr>
          <p:cNvSpPr txBox="1"/>
          <p:nvPr/>
        </p:nvSpPr>
        <p:spPr>
          <a:xfrm>
            <a:off x="6756169" y="2468247"/>
            <a:ext cx="52569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"Detta är min text"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letter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text )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(letter);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sv-SE" sz="2400" dirty="0"/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C802CC27-657B-B8B0-9F08-3C172970689A}"/>
              </a:ext>
            </a:extLst>
          </p:cNvPr>
          <p:cNvSpPr/>
          <p:nvPr/>
        </p:nvSpPr>
        <p:spPr>
          <a:xfrm>
            <a:off x="6711443" y="1456971"/>
            <a:ext cx="4967668" cy="112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 är strukturerad på följande sätt: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3051BF-A8E9-63AE-0774-5DE1E07E5DF8}"/>
              </a:ext>
            </a:extLst>
          </p:cNvPr>
          <p:cNvCxnSpPr>
            <a:cxnSpLocks/>
          </p:cNvCxnSpPr>
          <p:nvPr/>
        </p:nvCxnSpPr>
        <p:spPr>
          <a:xfrm>
            <a:off x="6383215" y="1169377"/>
            <a:ext cx="0" cy="528074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017FA0B-BF92-BD10-2F3A-F2A9520A5661}"/>
              </a:ext>
            </a:extLst>
          </p:cNvPr>
          <p:cNvSpPr/>
          <p:nvPr/>
        </p:nvSpPr>
        <p:spPr>
          <a:xfrm>
            <a:off x="8022780" y="3234293"/>
            <a:ext cx="607205" cy="518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E8298-8659-51E8-55A3-74F967004572}"/>
              </a:ext>
            </a:extLst>
          </p:cNvPr>
          <p:cNvSpPr/>
          <p:nvPr/>
        </p:nvSpPr>
        <p:spPr>
          <a:xfrm>
            <a:off x="8725696" y="3240156"/>
            <a:ext cx="1016181" cy="518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34C64-F449-0610-D3A1-008D041A8E22}"/>
              </a:ext>
            </a:extLst>
          </p:cNvPr>
          <p:cNvSpPr/>
          <p:nvPr/>
        </p:nvSpPr>
        <p:spPr>
          <a:xfrm>
            <a:off x="10121856" y="3234293"/>
            <a:ext cx="692682" cy="518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Google Shape;658;p44">
            <a:extLst>
              <a:ext uri="{FF2B5EF4-FFF2-40B4-BE49-F238E27FC236}">
                <a16:creationId xmlns:a16="http://schemas.microsoft.com/office/drawing/2014/main" id="{4F16204D-483A-6EB5-51D3-6044B34884C4}"/>
              </a:ext>
            </a:extLst>
          </p:cNvPr>
          <p:cNvSpPr/>
          <p:nvPr/>
        </p:nvSpPr>
        <p:spPr>
          <a:xfrm>
            <a:off x="6714374" y="4704263"/>
            <a:ext cx="5298773" cy="161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Datatyp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Ett namn vi väljer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Collection att titta 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50BCA-E922-3FEC-81D5-09D1935D8413}"/>
              </a:ext>
            </a:extLst>
          </p:cNvPr>
          <p:cNvSpPr txBox="1"/>
          <p:nvPr/>
        </p:nvSpPr>
        <p:spPr>
          <a:xfrm>
            <a:off x="8137670" y="2686975"/>
            <a:ext cx="378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7B542-A200-6F92-761E-08E750203913}"/>
              </a:ext>
            </a:extLst>
          </p:cNvPr>
          <p:cNvSpPr txBox="1"/>
          <p:nvPr/>
        </p:nvSpPr>
        <p:spPr>
          <a:xfrm>
            <a:off x="9040256" y="2695881"/>
            <a:ext cx="378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CA0E8-2131-24C5-F7E7-B97CC0432AD7}"/>
              </a:ext>
            </a:extLst>
          </p:cNvPr>
          <p:cNvSpPr txBox="1"/>
          <p:nvPr/>
        </p:nvSpPr>
        <p:spPr>
          <a:xfrm>
            <a:off x="10310410" y="2697655"/>
            <a:ext cx="378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67625-28AC-96F4-0899-2FCC49BFCC41}"/>
              </a:ext>
            </a:extLst>
          </p:cNvPr>
          <p:cNvSpPr txBox="1"/>
          <p:nvPr/>
        </p:nvSpPr>
        <p:spPr>
          <a:xfrm>
            <a:off x="1430720" y="4739182"/>
            <a:ext cx="3411416" cy="923330"/>
          </a:xfrm>
          <a:custGeom>
            <a:avLst/>
            <a:gdLst>
              <a:gd name="connsiteX0" fmla="*/ 0 w 3411416"/>
              <a:gd name="connsiteY0" fmla="*/ 0 h 923330"/>
              <a:gd name="connsiteX1" fmla="*/ 3411416 w 3411416"/>
              <a:gd name="connsiteY1" fmla="*/ 0 h 923330"/>
              <a:gd name="connsiteX2" fmla="*/ 3411416 w 3411416"/>
              <a:gd name="connsiteY2" fmla="*/ 923330 h 923330"/>
              <a:gd name="connsiteX3" fmla="*/ 0 w 3411416"/>
              <a:gd name="connsiteY3" fmla="*/ 923330 h 923330"/>
              <a:gd name="connsiteX4" fmla="*/ 0 w 3411416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923330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42924" y="370935"/>
                  <a:pt x="3347283" y="718843"/>
                  <a:pt x="3411416" y="923330"/>
                </a:cubicBezTo>
                <a:cubicBezTo>
                  <a:pt x="2216678" y="987837"/>
                  <a:pt x="369085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3411416" h="923330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17926" y="163033"/>
                  <a:pt x="3388434" y="595431"/>
                  <a:pt x="3411416" y="923330"/>
                </a:cubicBezTo>
                <a:cubicBezTo>
                  <a:pt x="1737831" y="985651"/>
                  <a:pt x="945290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1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Obs</a:t>
            </a:r>
            <a:r>
              <a:rPr lang="sv-SE" sz="1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en sträng är egentligen en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</a:t>
            </a:r>
            <a:r>
              <a:rPr lang="sv-SE" sz="1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char</a:t>
            </a:r>
            <a:r>
              <a:rPr lang="sv-SE" sz="1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8DC685-8458-8672-F1C7-031197BAC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232" y="4285725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1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EDF3101B-623F-10AB-668B-8790F0CF8B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0370" y="128398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A66DDAC4-13F8-DAC5-DBAA-01A35A2EF434}"/>
              </a:ext>
            </a:extLst>
          </p:cNvPr>
          <p:cNvSpPr/>
          <p:nvPr/>
        </p:nvSpPr>
        <p:spPr>
          <a:xfrm>
            <a:off x="852840" y="1454040"/>
            <a:ext cx="5198770" cy="479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annan cool sak du kan göra med en loop är att bryta ut ur den när som helst du vill.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Ibland, när du arbetar igenom en loop, når du en punkt där du vet att det inte är meningsfullt att fortsätta med loopen.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kan hoppa ut ur en loop när som helst med nyckelordet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break</a:t>
            </a:r>
            <a:endParaRPr lang="sv-SE" sz="32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6E6A3-236C-3FA5-E13C-1FA96F552B99}"/>
              </a:ext>
            </a:extLst>
          </p:cNvPr>
          <p:cNvSpPr txBox="1"/>
          <p:nvPr/>
        </p:nvSpPr>
        <p:spPr>
          <a:xfrm>
            <a:off x="6756169" y="2828732"/>
            <a:ext cx="52569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breakHere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54;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1; x &lt;= 100; x++)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(x ==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breakHere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break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sv-SE" sz="2400" dirty="0"/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C802CC27-657B-B8B0-9F08-3C172970689A}"/>
              </a:ext>
            </a:extLst>
          </p:cNvPr>
          <p:cNvSpPr/>
          <p:nvPr/>
        </p:nvSpPr>
        <p:spPr>
          <a:xfrm>
            <a:off x="6711443" y="1456971"/>
            <a:ext cx="4967668" cy="70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gör man på följande sätt: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3051BF-A8E9-63AE-0774-5DE1E07E5DF8}"/>
              </a:ext>
            </a:extLst>
          </p:cNvPr>
          <p:cNvCxnSpPr>
            <a:cxnSpLocks/>
          </p:cNvCxnSpPr>
          <p:nvPr/>
        </p:nvCxnSpPr>
        <p:spPr>
          <a:xfrm>
            <a:off x="6383215" y="1169377"/>
            <a:ext cx="0" cy="528074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7F8E25-6B34-8B55-E80E-E11E533EFEE3}"/>
              </a:ext>
            </a:extLst>
          </p:cNvPr>
          <p:cNvSpPr txBox="1"/>
          <p:nvPr/>
        </p:nvSpPr>
        <p:spPr>
          <a:xfrm>
            <a:off x="7702062" y="5171644"/>
            <a:ext cx="2830952" cy="923330"/>
          </a:xfrm>
          <a:custGeom>
            <a:avLst/>
            <a:gdLst>
              <a:gd name="connsiteX0" fmla="*/ 0 w 2830952"/>
              <a:gd name="connsiteY0" fmla="*/ 0 h 923330"/>
              <a:gd name="connsiteX1" fmla="*/ 2830952 w 2830952"/>
              <a:gd name="connsiteY1" fmla="*/ 0 h 923330"/>
              <a:gd name="connsiteX2" fmla="*/ 2830952 w 2830952"/>
              <a:gd name="connsiteY2" fmla="*/ 923330 h 923330"/>
              <a:gd name="connsiteX3" fmla="*/ 0 w 2830952"/>
              <a:gd name="connsiteY3" fmla="*/ 923330 h 923330"/>
              <a:gd name="connsiteX4" fmla="*/ 0 w 2830952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0952" h="923330" fill="none" extrusionOk="0">
                <a:moveTo>
                  <a:pt x="0" y="0"/>
                </a:moveTo>
                <a:cubicBezTo>
                  <a:pt x="808372" y="102978"/>
                  <a:pt x="2364447" y="101137"/>
                  <a:pt x="2830952" y="0"/>
                </a:cubicBezTo>
                <a:cubicBezTo>
                  <a:pt x="2762460" y="370935"/>
                  <a:pt x="2766819" y="718843"/>
                  <a:pt x="2830952" y="923330"/>
                </a:cubicBezTo>
                <a:cubicBezTo>
                  <a:pt x="1991466" y="987837"/>
                  <a:pt x="720889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2830952" h="923330" stroke="0" extrusionOk="0">
                <a:moveTo>
                  <a:pt x="0" y="0"/>
                </a:moveTo>
                <a:cubicBezTo>
                  <a:pt x="796389" y="-951"/>
                  <a:pt x="2299404" y="36535"/>
                  <a:pt x="2830952" y="0"/>
                </a:cubicBezTo>
                <a:cubicBezTo>
                  <a:pt x="2837462" y="163033"/>
                  <a:pt x="2807970" y="595431"/>
                  <a:pt x="2830952" y="923330"/>
                </a:cubicBezTo>
                <a:cubicBezTo>
                  <a:pt x="2314189" y="985651"/>
                  <a:pt x="592905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Vilka siffror skrivs ut av denna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loop?</a:t>
            </a:r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66BCC05-C346-8448-BA9F-A4C04D157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691" y="4860057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E03BA63-BE73-ED5B-6A2C-9B9C0A9E8F2A}"/>
              </a:ext>
            </a:extLst>
          </p:cNvPr>
          <p:cNvSpPr/>
          <p:nvPr/>
        </p:nvSpPr>
        <p:spPr>
          <a:xfrm>
            <a:off x="8537319" y="4237732"/>
            <a:ext cx="1002335" cy="369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033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EDF3101B-623F-10AB-668B-8790F0CF8B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0370" y="128398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A66DDAC4-13F8-DAC5-DBAA-01A35A2EF434}"/>
              </a:ext>
            </a:extLst>
          </p:cNvPr>
          <p:cNvSpPr/>
          <p:nvPr/>
        </p:nvSpPr>
        <p:spPr>
          <a:xfrm>
            <a:off x="852840" y="1454040"/>
            <a:ext cx="5198770" cy="479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På liknande sätt som break kommandot finns det ett annat kommando som, istället för att helt komma ut ur loopen, </a:t>
            </a:r>
            <a:r>
              <a:rPr lang="sv-SE" sz="2800" b="1" strike="noStrike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hoppar framåt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nästa iteration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kontrollerar villkoret igen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andra ord fortsätter den till nästa iteration av loopen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utan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 avsluta den nuvarande.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görs med hjälp av nyckelordet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continue</a:t>
            </a:r>
            <a:endParaRPr lang="sv-SE" sz="32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6E6A3-236C-3FA5-E13C-1FA96F552B99}"/>
              </a:ext>
            </a:extLst>
          </p:cNvPr>
          <p:cNvSpPr txBox="1"/>
          <p:nvPr/>
        </p:nvSpPr>
        <p:spPr>
          <a:xfrm>
            <a:off x="6756169" y="2828732"/>
            <a:ext cx="5256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1; x &lt;= 10; x++)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(x == 3)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sv-SE" sz="2400" dirty="0"/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C802CC27-657B-B8B0-9F08-3C172970689A}"/>
              </a:ext>
            </a:extLst>
          </p:cNvPr>
          <p:cNvSpPr/>
          <p:nvPr/>
        </p:nvSpPr>
        <p:spPr>
          <a:xfrm>
            <a:off x="6711443" y="1456971"/>
            <a:ext cx="4967668" cy="70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gör man på följande sätt: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3051BF-A8E9-63AE-0774-5DE1E07E5DF8}"/>
              </a:ext>
            </a:extLst>
          </p:cNvPr>
          <p:cNvCxnSpPr>
            <a:cxnSpLocks/>
          </p:cNvCxnSpPr>
          <p:nvPr/>
        </p:nvCxnSpPr>
        <p:spPr>
          <a:xfrm>
            <a:off x="6383215" y="1169377"/>
            <a:ext cx="0" cy="528074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7F8E25-6B34-8B55-E80E-E11E533EFEE3}"/>
              </a:ext>
            </a:extLst>
          </p:cNvPr>
          <p:cNvSpPr txBox="1"/>
          <p:nvPr/>
        </p:nvSpPr>
        <p:spPr>
          <a:xfrm>
            <a:off x="7702062" y="5171644"/>
            <a:ext cx="2830952" cy="923330"/>
          </a:xfrm>
          <a:custGeom>
            <a:avLst/>
            <a:gdLst>
              <a:gd name="connsiteX0" fmla="*/ 0 w 2830952"/>
              <a:gd name="connsiteY0" fmla="*/ 0 h 923330"/>
              <a:gd name="connsiteX1" fmla="*/ 2830952 w 2830952"/>
              <a:gd name="connsiteY1" fmla="*/ 0 h 923330"/>
              <a:gd name="connsiteX2" fmla="*/ 2830952 w 2830952"/>
              <a:gd name="connsiteY2" fmla="*/ 923330 h 923330"/>
              <a:gd name="connsiteX3" fmla="*/ 0 w 2830952"/>
              <a:gd name="connsiteY3" fmla="*/ 923330 h 923330"/>
              <a:gd name="connsiteX4" fmla="*/ 0 w 2830952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0952" h="923330" fill="none" extrusionOk="0">
                <a:moveTo>
                  <a:pt x="0" y="0"/>
                </a:moveTo>
                <a:cubicBezTo>
                  <a:pt x="808372" y="102978"/>
                  <a:pt x="2364447" y="101137"/>
                  <a:pt x="2830952" y="0"/>
                </a:cubicBezTo>
                <a:cubicBezTo>
                  <a:pt x="2762460" y="370935"/>
                  <a:pt x="2766819" y="718843"/>
                  <a:pt x="2830952" y="923330"/>
                </a:cubicBezTo>
                <a:cubicBezTo>
                  <a:pt x="1991466" y="987837"/>
                  <a:pt x="720889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2830952" h="923330" stroke="0" extrusionOk="0">
                <a:moveTo>
                  <a:pt x="0" y="0"/>
                </a:moveTo>
                <a:cubicBezTo>
                  <a:pt x="796389" y="-951"/>
                  <a:pt x="2299404" y="36535"/>
                  <a:pt x="2830952" y="0"/>
                </a:cubicBezTo>
                <a:cubicBezTo>
                  <a:pt x="2837462" y="163033"/>
                  <a:pt x="2807970" y="595431"/>
                  <a:pt x="2830952" y="923330"/>
                </a:cubicBezTo>
                <a:cubicBezTo>
                  <a:pt x="2314189" y="985651"/>
                  <a:pt x="592905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Vilka siffror skrivs ut av denna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loop?</a:t>
            </a:r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66BCC05-C346-8448-BA9F-A4C04D157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691" y="4860057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E03BA63-BE73-ED5B-6A2C-9B9C0A9E8F2A}"/>
              </a:ext>
            </a:extLst>
          </p:cNvPr>
          <p:cNvSpPr/>
          <p:nvPr/>
        </p:nvSpPr>
        <p:spPr>
          <a:xfrm>
            <a:off x="8554903" y="3710354"/>
            <a:ext cx="1415573" cy="2901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8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1980</Words>
  <Application>Microsoft Office PowerPoint</Application>
  <PresentationFormat>Widescreen</PresentationFormat>
  <Paragraphs>261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Cascadia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2024-06-25T06:11:59Z</dcterms:modified>
</cp:coreProperties>
</file>