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4" r:id="rId2"/>
  </p:sldMasterIdLst>
  <p:notesMasterIdLst>
    <p:notesMasterId r:id="rId16"/>
  </p:notesMasterIdLst>
  <p:sldIdLst>
    <p:sldId id="256" r:id="rId3"/>
    <p:sldId id="257" r:id="rId4"/>
    <p:sldId id="258" r:id="rId5"/>
    <p:sldId id="259" r:id="rId6"/>
    <p:sldId id="261" r:id="rId7"/>
    <p:sldId id="262" r:id="rId8"/>
    <p:sldId id="263" r:id="rId9"/>
    <p:sldId id="264" r:id="rId10"/>
    <p:sldId id="272" r:id="rId11"/>
    <p:sldId id="265" r:id="rId12"/>
    <p:sldId id="266" r:id="rId13"/>
    <p:sldId id="268"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Qds/SNyA4d3qm+E3ckbV5KOqz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zh-TW" sz="1200"/>
              <a:t>評等預測、意見比較、意見垃圾偵測</a:t>
            </a:r>
            <a:endParaRPr/>
          </a:p>
        </p:txBody>
      </p:sp>
      <p:sp>
        <p:nvSpPr>
          <p:cNvPr id="117" name="Google Shape;11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19"/>
          <p:cNvSpPr txBox="1">
            <a:spLocks noGrp="1"/>
          </p:cNvSpPr>
          <p:nvPr>
            <p:ph type="title"/>
          </p:nvPr>
        </p:nvSpPr>
        <p:spPr>
          <a:xfrm>
            <a:off x="0" y="627534"/>
            <a:ext cx="9144000" cy="53330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9"/>
          <p:cNvSpPr txBox="1">
            <a:spLocks noGrp="1"/>
          </p:cNvSpPr>
          <p:nvPr>
            <p:ph type="body" idx="1"/>
          </p:nvPr>
        </p:nvSpPr>
        <p:spPr>
          <a:xfrm>
            <a:off x="0" y="1203598"/>
            <a:ext cx="9143999" cy="432000"/>
          </a:xfrm>
          <a:prstGeom prst="rect">
            <a:avLst/>
          </a:prstGeom>
          <a:noFill/>
          <a:ln>
            <a:noFill/>
          </a:ln>
        </p:spPr>
        <p:txBody>
          <a:bodyPr spcFirstLastPara="1" wrap="square" lIns="108000" tIns="45700" rIns="91425" bIns="45700" anchor="ctr" anchorCtr="0">
            <a:noAutofit/>
          </a:bodyPr>
          <a:lstStyle>
            <a:lvl1pPr marL="457200" marR="0" lvl="0" indent="-228600" algn="ctr" rtl="0">
              <a:spcBef>
                <a:spcPts val="24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Slide">
  <p:cSld name="2_Title Slid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30" descr="D:\KBM-정애\014-Fullppt\PNG이미지\모니터.png"/>
          <p:cNvPicPr preferRelativeResize="0"/>
          <p:nvPr/>
        </p:nvPicPr>
        <p:blipFill rotWithShape="1">
          <a:blip r:embed="rId3">
            <a:alphaModFix/>
          </a:blip>
          <a:srcRect/>
          <a:stretch/>
        </p:blipFill>
        <p:spPr>
          <a:xfrm>
            <a:off x="1233754" y="451443"/>
            <a:ext cx="3282039" cy="3272435"/>
          </a:xfrm>
          <a:prstGeom prst="rect">
            <a:avLst/>
          </a:prstGeom>
          <a:noFill/>
          <a:ln>
            <a:noFill/>
          </a:ln>
        </p:spPr>
      </p:pic>
      <p:sp>
        <p:nvSpPr>
          <p:cNvPr id="49" name="Google Shape;49;p30"/>
          <p:cNvSpPr>
            <a:spLocks noGrp="1"/>
          </p:cNvSpPr>
          <p:nvPr>
            <p:ph type="pic" idx="2"/>
          </p:nvPr>
        </p:nvSpPr>
        <p:spPr>
          <a:xfrm>
            <a:off x="1363708" y="584771"/>
            <a:ext cx="2991584" cy="207677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0" name="Google Shape;50;p30"/>
          <p:cNvSpPr>
            <a:spLocks noGrp="1"/>
          </p:cNvSpPr>
          <p:nvPr>
            <p:ph type="pic" idx="3"/>
          </p:nvPr>
        </p:nvSpPr>
        <p:spPr>
          <a:xfrm>
            <a:off x="4143454" y="1295867"/>
            <a:ext cx="3055840" cy="2231376"/>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9_Title Slide">
  <p:cSld name="9_Title Slide">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3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3" name="Google Shape;53;p31" descr="D:\KBM-정애\014-Fullppt\PNG이미지\노트북.png"/>
          <p:cNvPicPr preferRelativeResize="0"/>
          <p:nvPr/>
        </p:nvPicPr>
        <p:blipFill rotWithShape="1">
          <a:blip r:embed="rId3">
            <a:alphaModFix/>
          </a:blip>
          <a:srcRect/>
          <a:stretch/>
        </p:blipFill>
        <p:spPr>
          <a:xfrm>
            <a:off x="2771800" y="2499742"/>
            <a:ext cx="3600400" cy="1831222"/>
          </a:xfrm>
          <a:prstGeom prst="rect">
            <a:avLst/>
          </a:prstGeom>
          <a:noFill/>
          <a:ln>
            <a:noFill/>
          </a:ln>
        </p:spPr>
      </p:pic>
      <p:sp>
        <p:nvSpPr>
          <p:cNvPr id="54" name="Google Shape;54;p31"/>
          <p:cNvSpPr>
            <a:spLocks noGrp="1"/>
          </p:cNvSpPr>
          <p:nvPr>
            <p:ph type="pic" idx="2"/>
          </p:nvPr>
        </p:nvSpPr>
        <p:spPr>
          <a:xfrm>
            <a:off x="3753800" y="2764640"/>
            <a:ext cx="1711407" cy="124967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55"/>
        <p:cNvGrpSpPr/>
        <p:nvPr/>
      </p:nvGrpSpPr>
      <p:grpSpPr>
        <a:xfrm>
          <a:off x="0" y="0"/>
          <a:ext cx="0" cy="0"/>
          <a:chOff x="0" y="0"/>
          <a:chExt cx="0" cy="0"/>
        </a:xfrm>
      </p:grpSpPr>
      <p:sp>
        <p:nvSpPr>
          <p:cNvPr id="56" name="Google Shape;56;p32"/>
          <p:cNvSpPr>
            <a:spLocks noGrp="1"/>
          </p:cNvSpPr>
          <p:nvPr>
            <p:ph type="pic" idx="2"/>
          </p:nvPr>
        </p:nvSpPr>
        <p:spPr>
          <a:xfrm>
            <a:off x="0" y="-1"/>
            <a:ext cx="9144000" cy="2716213"/>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57"/>
        <p:cNvGrpSpPr/>
        <p:nvPr/>
      </p:nvGrpSpPr>
      <p:grpSpPr>
        <a:xfrm>
          <a:off x="0" y="0"/>
          <a:ext cx="0" cy="0"/>
          <a:chOff x="0" y="0"/>
          <a:chExt cx="0" cy="0"/>
        </a:xfrm>
      </p:grpSpPr>
      <p:sp>
        <p:nvSpPr>
          <p:cNvPr id="58" name="Google Shape;58;p33"/>
          <p:cNvSpPr>
            <a:spLocks noGrp="1"/>
          </p:cNvSpPr>
          <p:nvPr>
            <p:ph type="pic" idx="2"/>
          </p:nvPr>
        </p:nvSpPr>
        <p:spPr>
          <a:xfrm>
            <a:off x="548178" y="557440"/>
            <a:ext cx="2592000" cy="40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9" name="Google Shape;59;p33"/>
          <p:cNvSpPr>
            <a:spLocks noGrp="1"/>
          </p:cNvSpPr>
          <p:nvPr>
            <p:ph type="pic" idx="3"/>
          </p:nvPr>
        </p:nvSpPr>
        <p:spPr>
          <a:xfrm>
            <a:off x="6012448" y="557440"/>
            <a:ext cx="2592000" cy="40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0" name="Google Shape;60;p33"/>
          <p:cNvSpPr>
            <a:spLocks noGrp="1"/>
          </p:cNvSpPr>
          <p:nvPr>
            <p:ph type="pic" idx="4"/>
          </p:nvPr>
        </p:nvSpPr>
        <p:spPr>
          <a:xfrm>
            <a:off x="3280313" y="557440"/>
            <a:ext cx="2592000" cy="4032000"/>
          </a:xfrm>
          <a:prstGeom prst="rect">
            <a:avLst/>
          </a:prstGeom>
          <a:solidFill>
            <a:srgbClr val="BFBFBF"/>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61"/>
        <p:cNvGrpSpPr/>
        <p:nvPr/>
      </p:nvGrpSpPr>
      <p:grpSpPr>
        <a:xfrm>
          <a:off x="0" y="0"/>
          <a:ext cx="0" cy="0"/>
          <a:chOff x="0" y="0"/>
          <a:chExt cx="0" cy="0"/>
        </a:xfrm>
      </p:grpSpPr>
      <p:sp>
        <p:nvSpPr>
          <p:cNvPr id="62" name="Google Shape;62;p34"/>
          <p:cNvSpPr>
            <a:spLocks noGrp="1"/>
          </p:cNvSpPr>
          <p:nvPr>
            <p:ph type="pic" idx="2"/>
          </p:nvPr>
        </p:nvSpPr>
        <p:spPr>
          <a:xfrm>
            <a:off x="3059900" y="1"/>
            <a:ext cx="3024200" cy="257175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3" name="Google Shape;63;p34"/>
          <p:cNvSpPr>
            <a:spLocks noGrp="1"/>
          </p:cNvSpPr>
          <p:nvPr>
            <p:ph type="pic" idx="3"/>
          </p:nvPr>
        </p:nvSpPr>
        <p:spPr>
          <a:xfrm>
            <a:off x="4572100" y="2571750"/>
            <a:ext cx="1512000" cy="257175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34"/>
          <p:cNvSpPr>
            <a:spLocks noGrp="1"/>
          </p:cNvSpPr>
          <p:nvPr>
            <p:ph type="pic" idx="4"/>
          </p:nvPr>
        </p:nvSpPr>
        <p:spPr>
          <a:xfrm>
            <a:off x="3059900" y="2571750"/>
            <a:ext cx="1512000" cy="257175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65"/>
        <p:cNvGrpSpPr/>
        <p:nvPr/>
      </p:nvGrpSpPr>
      <p:grpSpPr>
        <a:xfrm>
          <a:off x="0" y="0"/>
          <a:ext cx="0" cy="0"/>
          <a:chOff x="0" y="0"/>
          <a:chExt cx="0" cy="0"/>
        </a:xfrm>
      </p:grpSpPr>
      <p:sp>
        <p:nvSpPr>
          <p:cNvPr id="66" name="Google Shape;66;p35"/>
          <p:cNvSpPr>
            <a:spLocks noGrp="1"/>
          </p:cNvSpPr>
          <p:nvPr>
            <p:ph type="pic" idx="2"/>
          </p:nvPr>
        </p:nvSpPr>
        <p:spPr>
          <a:xfrm>
            <a:off x="2426012" y="540000"/>
            <a:ext cx="1728192" cy="403706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Google Shape;67;p35"/>
          <p:cNvSpPr>
            <a:spLocks noGrp="1"/>
          </p:cNvSpPr>
          <p:nvPr>
            <p:ph type="pic" idx="3"/>
          </p:nvPr>
        </p:nvSpPr>
        <p:spPr>
          <a:xfrm>
            <a:off x="553804" y="540000"/>
            <a:ext cx="1728192" cy="403706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35"/>
          <p:cNvSpPr>
            <a:spLocks noGrp="1"/>
          </p:cNvSpPr>
          <p:nvPr>
            <p:ph type="pic" idx="4"/>
          </p:nvPr>
        </p:nvSpPr>
        <p:spPr>
          <a:xfrm>
            <a:off x="4298220" y="540000"/>
            <a:ext cx="1728192" cy="403706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69"/>
        <p:cNvGrpSpPr/>
        <p:nvPr/>
      </p:nvGrpSpPr>
      <p:grpSpPr>
        <a:xfrm>
          <a:off x="0" y="0"/>
          <a:ext cx="0" cy="0"/>
          <a:chOff x="0" y="0"/>
          <a:chExt cx="0" cy="0"/>
        </a:xfrm>
      </p:grpSpPr>
      <p:sp>
        <p:nvSpPr>
          <p:cNvPr id="70" name="Google Shape;70;p36"/>
          <p:cNvSpPr>
            <a:spLocks noGrp="1"/>
          </p:cNvSpPr>
          <p:nvPr>
            <p:ph type="pic" idx="2"/>
          </p:nvPr>
        </p:nvSpPr>
        <p:spPr>
          <a:xfrm>
            <a:off x="0" y="-1"/>
            <a:ext cx="9144000" cy="514350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71"/>
        <p:cNvGrpSpPr/>
        <p:nvPr/>
      </p:nvGrpSpPr>
      <p:grpSpPr>
        <a:xfrm>
          <a:off x="0" y="0"/>
          <a:ext cx="0" cy="0"/>
          <a:chOff x="0" y="0"/>
          <a:chExt cx="0" cy="0"/>
        </a:xfrm>
      </p:grpSpPr>
      <p:sp>
        <p:nvSpPr>
          <p:cNvPr id="72" name="Google Shape;72;p37"/>
          <p:cNvSpPr>
            <a:spLocks noGrp="1"/>
          </p:cNvSpPr>
          <p:nvPr>
            <p:ph type="pic" idx="2"/>
          </p:nvPr>
        </p:nvSpPr>
        <p:spPr>
          <a:xfrm>
            <a:off x="3563888" y="638650"/>
            <a:ext cx="4320480" cy="450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37"/>
          <p:cNvSpPr>
            <a:spLocks noGrp="1"/>
          </p:cNvSpPr>
          <p:nvPr>
            <p:ph type="pic" idx="3"/>
          </p:nvPr>
        </p:nvSpPr>
        <p:spPr>
          <a:xfrm>
            <a:off x="5635630" y="1"/>
            <a:ext cx="3508370" cy="4339267"/>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74"/>
        <p:cNvGrpSpPr/>
        <p:nvPr/>
      </p:nvGrpSpPr>
      <p:grpSpPr>
        <a:xfrm>
          <a:off x="0" y="0"/>
          <a:ext cx="0" cy="0"/>
          <a:chOff x="0" y="0"/>
          <a:chExt cx="0" cy="0"/>
        </a:xfrm>
      </p:grpSpPr>
      <p:sp>
        <p:nvSpPr>
          <p:cNvPr id="75" name="Google Shape;75;p38"/>
          <p:cNvSpPr>
            <a:spLocks noGrp="1"/>
          </p:cNvSpPr>
          <p:nvPr>
            <p:ph type="pic" idx="2"/>
          </p:nvPr>
        </p:nvSpPr>
        <p:spPr>
          <a:xfrm>
            <a:off x="0" y="0"/>
            <a:ext cx="5076056" cy="5143500"/>
          </a:xfrm>
          <a:prstGeom prst="rect">
            <a:avLst/>
          </a:prstGeom>
          <a:solidFill>
            <a:srgbClr val="BFBFBF"/>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hapes sets layout">
  <p:cSld name="shapes sets layout">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39"/>
          <p:cNvSpPr txBox="1">
            <a:spLocks noGrp="1"/>
          </p:cNvSpPr>
          <p:nvPr>
            <p:ph type="body" idx="1"/>
          </p:nvPr>
        </p:nvSpPr>
        <p:spPr>
          <a:xfrm>
            <a:off x="242646" y="92609"/>
            <a:ext cx="8679898" cy="5431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810"/>
              </a:spcBef>
              <a:spcAft>
                <a:spcPts val="0"/>
              </a:spcAft>
              <a:buClr>
                <a:srgbClr val="262626"/>
              </a:buClr>
              <a:buSzPts val="4050"/>
              <a:buFont typeface="Arial"/>
              <a:buNone/>
              <a:defRPr sz="405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8_Title Slide">
  <p:cSld name="8_Title Slid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7_Title and Content">
  <p:cSld name="7_Title and Content">
    <p:spTree>
      <p:nvGrpSpPr>
        <p:cNvPr id="1" name="Shape 78"/>
        <p:cNvGrpSpPr/>
        <p:nvPr/>
      </p:nvGrpSpPr>
      <p:grpSpPr>
        <a:xfrm>
          <a:off x="0" y="0"/>
          <a:ext cx="0" cy="0"/>
          <a:chOff x="0" y="0"/>
          <a:chExt cx="0" cy="0"/>
        </a:xfrm>
      </p:grpSpPr>
      <p:sp>
        <p:nvSpPr>
          <p:cNvPr id="79" name="Google Shape;79;p40"/>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800"/>
              </a:spcBef>
              <a:spcAft>
                <a:spcPts val="0"/>
              </a:spcAft>
              <a:buClr>
                <a:srgbClr val="3F3F3F"/>
              </a:buClr>
              <a:buSzPts val="4000"/>
              <a:buFont typeface="Arial"/>
              <a:buNone/>
              <a:defRPr sz="40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0" name="Google Shape;80;p40"/>
          <p:cNvSpPr/>
          <p:nvPr/>
        </p:nvSpPr>
        <p:spPr>
          <a:xfrm>
            <a:off x="354008" y="1131589"/>
            <a:ext cx="2849840" cy="3649171"/>
          </a:xfrm>
          <a:prstGeom prst="roundRect">
            <a:avLst>
              <a:gd name="adj" fmla="val 3968"/>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40"/>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 name="Google Shape;82;p40"/>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Clr>
                <a:schemeClr val="dk1"/>
              </a:buClr>
              <a:buSzPts val="28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2800"/>
              <a:buFont typeface="Arial"/>
              <a:buNone/>
              <a:defRPr sz="1800"/>
            </a:lvl2pPr>
            <a:lvl3pPr lvl="2">
              <a:spcBef>
                <a:spcPts val="0"/>
              </a:spcBef>
              <a:spcAft>
                <a:spcPts val="0"/>
              </a:spcAft>
              <a:buSzPts val="2800"/>
              <a:buFont typeface="Arial"/>
              <a:buNone/>
              <a:defRPr sz="1800"/>
            </a:lvl3pPr>
            <a:lvl4pPr lvl="3">
              <a:spcBef>
                <a:spcPts val="0"/>
              </a:spcBef>
              <a:spcAft>
                <a:spcPts val="0"/>
              </a:spcAft>
              <a:buSzPts val="2800"/>
              <a:buFont typeface="Arial"/>
              <a:buNone/>
              <a:defRPr sz="1800"/>
            </a:lvl4pPr>
            <a:lvl5pPr lvl="4">
              <a:spcBef>
                <a:spcPts val="0"/>
              </a:spcBef>
              <a:spcAft>
                <a:spcPts val="0"/>
              </a:spcAft>
              <a:buSzPts val="2800"/>
              <a:buFont typeface="Arial"/>
              <a:buNone/>
              <a:defRPr sz="1800"/>
            </a:lvl5pPr>
            <a:lvl6pPr lvl="5">
              <a:spcBef>
                <a:spcPts val="0"/>
              </a:spcBef>
              <a:spcAft>
                <a:spcPts val="0"/>
              </a:spcAft>
              <a:buSzPts val="2800"/>
              <a:buFont typeface="Arial"/>
              <a:buNone/>
              <a:defRPr sz="1800"/>
            </a:lvl6pPr>
            <a:lvl7pPr lvl="6">
              <a:spcBef>
                <a:spcPts val="0"/>
              </a:spcBef>
              <a:spcAft>
                <a:spcPts val="0"/>
              </a:spcAft>
              <a:buSzPts val="2800"/>
              <a:buFont typeface="Arial"/>
              <a:buNone/>
              <a:defRPr sz="1800"/>
            </a:lvl7pPr>
            <a:lvl8pPr lvl="7">
              <a:spcBef>
                <a:spcPts val="0"/>
              </a:spcBef>
              <a:spcAft>
                <a:spcPts val="0"/>
              </a:spcAft>
              <a:buSzPts val="2800"/>
              <a:buFont typeface="Arial"/>
              <a:buNone/>
              <a:defRPr sz="1800"/>
            </a:lvl8pPr>
            <a:lvl9pPr lvl="8">
              <a:spcBef>
                <a:spcPts val="0"/>
              </a:spcBef>
              <a:spcAft>
                <a:spcPts val="0"/>
              </a:spcAft>
              <a:buSzPts val="2800"/>
              <a:buFont typeface="Arial"/>
              <a:buNone/>
              <a:defRPr sz="1800"/>
            </a:lvl9pPr>
          </a:lstStyle>
          <a:p>
            <a:endParaRPr/>
          </a:p>
        </p:txBody>
      </p:sp>
      <p:sp>
        <p:nvSpPr>
          <p:cNvPr id="17" name="Google Shape;1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0"/>
              </a:spcBef>
              <a:spcAft>
                <a:spcPts val="0"/>
              </a:spcAft>
              <a:buClr>
                <a:schemeClr val="dk1"/>
              </a:buClr>
              <a:buSzPts val="1800"/>
              <a:buFont typeface="Arial"/>
              <a:buChar char="●"/>
              <a:defRPr sz="3200" b="0" i="0" u="none" strike="noStrike" cap="none">
                <a:solidFill>
                  <a:schemeClr val="dk1"/>
                </a:solidFill>
                <a:latin typeface="Arial"/>
                <a:ea typeface="Arial"/>
                <a:cs typeface="Arial"/>
                <a:sym typeface="Arial"/>
              </a:defRPr>
            </a:lvl1pPr>
            <a:lvl2pPr marL="914400" marR="0" lvl="1" indent="-317500" algn="l" rtl="0">
              <a:spcBef>
                <a:spcPts val="160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spcBef>
                <a:spcPts val="160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spcBef>
                <a:spcPts val="1600"/>
              </a:spcBef>
              <a:spcAft>
                <a:spcPts val="160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FDF1D2">
            <a:alpha val="49803"/>
          </a:srgbClr>
        </a:solidFill>
        <a:effectLst/>
      </p:bgPr>
    </p:bg>
    <p:spTree>
      <p:nvGrpSpPr>
        <p:cNvPr id="1" name="Shape 20"/>
        <p:cNvGrpSpPr/>
        <p:nvPr/>
      </p:nvGrpSpPr>
      <p:grpSpPr>
        <a:xfrm>
          <a:off x="0" y="0"/>
          <a:ext cx="0" cy="0"/>
          <a:chOff x="0" y="0"/>
          <a:chExt cx="0" cy="0"/>
        </a:xfrm>
      </p:grpSpPr>
      <p:sp>
        <p:nvSpPr>
          <p:cNvPr id="21" name="Google Shape;21;p26"/>
          <p:cNvSpPr/>
          <p:nvPr/>
        </p:nvSpPr>
        <p:spPr>
          <a:xfrm rot="10800000">
            <a:off x="3222000" y="3337155"/>
            <a:ext cx="2700000" cy="1806344"/>
          </a:xfrm>
          <a:custGeom>
            <a:avLst/>
            <a:gdLst/>
            <a:ahLst/>
            <a:cxnLst/>
            <a:rect l="l" t="t" r="r" b="b"/>
            <a:pathLst>
              <a:path w="2700000" h="1806344" extrusionOk="0">
                <a:moveTo>
                  <a:pt x="456344" y="0"/>
                </a:moveTo>
                <a:lnTo>
                  <a:pt x="2243656" y="0"/>
                </a:lnTo>
                <a:lnTo>
                  <a:pt x="2700000" y="456344"/>
                </a:lnTo>
                <a:lnTo>
                  <a:pt x="1350000" y="1806344"/>
                </a:lnTo>
                <a:lnTo>
                  <a:pt x="0" y="456344"/>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 name="Google Shape;22;p26"/>
          <p:cNvSpPr/>
          <p:nvPr/>
        </p:nvSpPr>
        <p:spPr>
          <a:xfrm rot="10800000">
            <a:off x="3746892" y="0"/>
            <a:ext cx="1650216" cy="81226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23;p26"/>
          <p:cNvSpPr/>
          <p:nvPr/>
        </p:nvSpPr>
        <p:spPr>
          <a:xfrm rot="10800000">
            <a:off x="4041648" y="99959"/>
            <a:ext cx="1060704" cy="55436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Google Shape;24;p26"/>
          <p:cNvSpPr>
            <a:spLocks noGrp="1"/>
          </p:cNvSpPr>
          <p:nvPr>
            <p:ph type="pic" idx="2"/>
          </p:nvPr>
        </p:nvSpPr>
        <p:spPr>
          <a:xfrm>
            <a:off x="3312000" y="3430238"/>
            <a:ext cx="2520000" cy="171326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22"/>
          <p:cNvSpPr txBox="1">
            <a:spLocks noGrp="1"/>
          </p:cNvSpPr>
          <p:nvPr>
            <p:ph type="title"/>
          </p:nvPr>
        </p:nvSpPr>
        <p:spPr>
          <a:xfrm>
            <a:off x="1619672" y="0"/>
            <a:ext cx="7524328" cy="88446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8_Title Slide">
  <p:cSld name="8_Title Slide">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FDF1D2">
            <a:alpha val="49803"/>
          </a:srgbClr>
        </a:solidFill>
        <a:effectLst/>
      </p:bgPr>
    </p:bg>
    <p:spTree>
      <p:nvGrpSpPr>
        <p:cNvPr id="1" name="Shape 32"/>
        <p:cNvGrpSpPr/>
        <p:nvPr/>
      </p:nvGrpSpPr>
      <p:grpSpPr>
        <a:xfrm>
          <a:off x="0" y="0"/>
          <a:ext cx="0" cy="0"/>
          <a:chOff x="0" y="0"/>
          <a:chExt cx="0" cy="0"/>
        </a:xfrm>
      </p:grpSpPr>
      <p:sp>
        <p:nvSpPr>
          <p:cNvPr id="33" name="Google Shape;33;p28"/>
          <p:cNvSpPr/>
          <p:nvPr/>
        </p:nvSpPr>
        <p:spPr>
          <a:xfrm>
            <a:off x="3203848" y="-2322"/>
            <a:ext cx="2700000" cy="1806344"/>
          </a:xfrm>
          <a:custGeom>
            <a:avLst/>
            <a:gdLst/>
            <a:ahLst/>
            <a:cxnLst/>
            <a:rect l="l" t="t" r="r" b="b"/>
            <a:pathLst>
              <a:path w="2700000" h="1806344" extrusionOk="0">
                <a:moveTo>
                  <a:pt x="456344" y="0"/>
                </a:moveTo>
                <a:lnTo>
                  <a:pt x="2243656" y="0"/>
                </a:lnTo>
                <a:lnTo>
                  <a:pt x="2700000" y="456344"/>
                </a:lnTo>
                <a:lnTo>
                  <a:pt x="1350000" y="1806344"/>
                </a:lnTo>
                <a:lnTo>
                  <a:pt x="0" y="456344"/>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 name="Google Shape;34;p28"/>
          <p:cNvSpPr/>
          <p:nvPr/>
        </p:nvSpPr>
        <p:spPr>
          <a:xfrm>
            <a:off x="3746892" y="4331240"/>
            <a:ext cx="1650216" cy="81226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35;p28"/>
          <p:cNvSpPr/>
          <p:nvPr/>
        </p:nvSpPr>
        <p:spPr>
          <a:xfrm>
            <a:off x="4041648" y="4493810"/>
            <a:ext cx="1060704" cy="55436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 name="Google Shape;36;p28"/>
          <p:cNvSpPr>
            <a:spLocks noGrp="1"/>
          </p:cNvSpPr>
          <p:nvPr>
            <p:ph type="pic" idx="2"/>
          </p:nvPr>
        </p:nvSpPr>
        <p:spPr>
          <a:xfrm>
            <a:off x="3293848" y="1"/>
            <a:ext cx="2520000" cy="171115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29"/>
          <p:cNvSpPr/>
          <p:nvPr/>
        </p:nvSpPr>
        <p:spPr>
          <a:xfrm>
            <a:off x="565878" y="1176692"/>
            <a:ext cx="1871760" cy="305124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29"/>
          <p:cNvSpPr/>
          <p:nvPr/>
        </p:nvSpPr>
        <p:spPr>
          <a:xfrm>
            <a:off x="2612855" y="1176061"/>
            <a:ext cx="1871760" cy="305124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29"/>
          <p:cNvSpPr/>
          <p:nvPr/>
        </p:nvSpPr>
        <p:spPr>
          <a:xfrm>
            <a:off x="4659832" y="1175430"/>
            <a:ext cx="1871760" cy="305124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29"/>
          <p:cNvSpPr/>
          <p:nvPr/>
        </p:nvSpPr>
        <p:spPr>
          <a:xfrm>
            <a:off x="6706810" y="1174799"/>
            <a:ext cx="1871760" cy="305124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29"/>
          <p:cNvSpPr>
            <a:spLocks noGrp="1"/>
          </p:cNvSpPr>
          <p:nvPr>
            <p:ph type="pic" idx="2"/>
          </p:nvPr>
        </p:nvSpPr>
        <p:spPr>
          <a:xfrm>
            <a:off x="825475" y="1320085"/>
            <a:ext cx="1352567" cy="1352567"/>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4" name="Google Shape;44;p29"/>
          <p:cNvSpPr>
            <a:spLocks noGrp="1"/>
          </p:cNvSpPr>
          <p:nvPr>
            <p:ph type="pic" idx="3"/>
          </p:nvPr>
        </p:nvSpPr>
        <p:spPr>
          <a:xfrm>
            <a:off x="6966407" y="1320085"/>
            <a:ext cx="1352567" cy="1352567"/>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5" name="Google Shape;45;p29"/>
          <p:cNvSpPr>
            <a:spLocks noGrp="1"/>
          </p:cNvSpPr>
          <p:nvPr>
            <p:ph type="pic" idx="4"/>
          </p:nvPr>
        </p:nvSpPr>
        <p:spPr>
          <a:xfrm>
            <a:off x="2872452" y="1320085"/>
            <a:ext cx="1352567" cy="1352567"/>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6" name="Google Shape;46;p29"/>
          <p:cNvSpPr>
            <a:spLocks noGrp="1"/>
          </p:cNvSpPr>
          <p:nvPr>
            <p:ph type="pic" idx="5"/>
          </p:nvPr>
        </p:nvSpPr>
        <p:spPr>
          <a:xfrm>
            <a:off x="4919429" y="1320085"/>
            <a:ext cx="1352567" cy="1352567"/>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p:nvPr/>
        </p:nvSpPr>
        <p:spPr>
          <a:xfrm>
            <a:off x="0" y="1614342"/>
            <a:ext cx="9144000" cy="1305545"/>
          </a:xfrm>
          <a:prstGeom prst="rect">
            <a:avLst/>
          </a:prstGeom>
          <a:noFill/>
          <a:ln>
            <a:noFill/>
          </a:ln>
        </p:spPr>
        <p:txBody>
          <a:bodyPr spcFirstLastPara="1" wrap="square" lIns="91425" tIns="91425" rIns="91425" bIns="91425" anchor="b" anchorCtr="0">
            <a:noAutofit/>
          </a:bodyPr>
          <a:lstStyle/>
          <a:p>
            <a:pPr marL="0" marR="0" lvl="0" indent="0" algn="ctr" rtl="0">
              <a:spcBef>
                <a:spcPts val="0"/>
              </a:spcBef>
              <a:spcAft>
                <a:spcPts val="0"/>
              </a:spcAft>
              <a:buClr>
                <a:schemeClr val="dk1"/>
              </a:buClr>
              <a:buSzPts val="8000"/>
              <a:buFont typeface="Arial"/>
              <a:buNone/>
            </a:pPr>
            <a:r>
              <a:rPr lang="zh-CN" altLang="en-US" sz="8000" b="1" i="0" u="none" strike="noStrike" cap="none" dirty="0">
                <a:solidFill>
                  <a:schemeClr val="dk1"/>
                </a:solidFill>
                <a:latin typeface="Arial"/>
                <a:ea typeface="Arial"/>
                <a:cs typeface="Arial"/>
                <a:sym typeface="Arial"/>
              </a:rPr>
              <a:t>新聞</a:t>
            </a:r>
            <a:r>
              <a:rPr lang="zh-TW" sz="8000" b="1" i="0" u="none" strike="noStrike" cap="none" dirty="0">
                <a:solidFill>
                  <a:schemeClr val="dk1"/>
                </a:solidFill>
                <a:latin typeface="Arial"/>
                <a:ea typeface="Arial"/>
                <a:cs typeface="Arial"/>
                <a:sym typeface="Arial"/>
              </a:rPr>
              <a:t>情緒分析應用</a:t>
            </a:r>
            <a:endParaRPr sz="8000" b="1" i="0" u="none" strike="noStrike" cap="none" dirty="0">
              <a:solidFill>
                <a:schemeClr val="dk1"/>
              </a:solidFill>
              <a:latin typeface="Arial"/>
              <a:ea typeface="Arial"/>
              <a:cs typeface="Arial"/>
              <a:sym typeface="Arial"/>
            </a:endParaRPr>
          </a:p>
        </p:txBody>
      </p:sp>
      <p:sp>
        <p:nvSpPr>
          <p:cNvPr id="88" name="Google Shape;88;p1"/>
          <p:cNvSpPr txBox="1"/>
          <p:nvPr/>
        </p:nvSpPr>
        <p:spPr>
          <a:xfrm>
            <a:off x="5676900" y="4679414"/>
            <a:ext cx="3429000" cy="4584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Clr>
                <a:schemeClr val="dk1"/>
              </a:buClr>
              <a:buSzPts val="1800"/>
              <a:buFont typeface="Arial"/>
              <a:buNone/>
            </a:pPr>
            <a:r>
              <a:rPr lang="zh-TW" sz="1800" b="1" i="0" u="none" strike="noStrike" cap="none" dirty="0">
                <a:solidFill>
                  <a:schemeClr val="bg1"/>
                </a:solidFill>
                <a:latin typeface="Arial"/>
                <a:ea typeface="Arial"/>
                <a:cs typeface="Arial"/>
                <a:sym typeface="Arial"/>
              </a:rPr>
              <a:t>財金所碩二 吳豐光</a:t>
            </a:r>
            <a:r>
              <a:rPr lang="en-US" altLang="zh-TW" sz="1800" b="1" i="0" u="none" strike="noStrike" cap="none" dirty="0">
                <a:solidFill>
                  <a:schemeClr val="bg1"/>
                </a:solidFill>
                <a:latin typeface="Arial"/>
                <a:ea typeface="Arial"/>
                <a:cs typeface="Arial"/>
                <a:sym typeface="Arial"/>
              </a:rPr>
              <a:t> r08723042</a:t>
            </a:r>
            <a:endParaRPr sz="1800" b="1" i="0" u="none" strike="noStrike" cap="none" dirty="0">
              <a:solidFill>
                <a:schemeClr val="bg1"/>
              </a:solidFill>
              <a:latin typeface="Arial"/>
              <a:ea typeface="Arial"/>
              <a:cs typeface="Arial"/>
              <a:sym typeface="Arial"/>
            </a:endParaRPr>
          </a:p>
        </p:txBody>
      </p:sp>
      <p:sp>
        <p:nvSpPr>
          <p:cNvPr id="4" name="Google Shape;87;p1">
            <a:extLst>
              <a:ext uri="{FF2B5EF4-FFF2-40B4-BE49-F238E27FC236}">
                <a16:creationId xmlns:a16="http://schemas.microsoft.com/office/drawing/2014/main" id="{E4B8E005-77BA-4A13-AC69-5298C8374F79}"/>
              </a:ext>
            </a:extLst>
          </p:cNvPr>
          <p:cNvSpPr txBox="1"/>
          <p:nvPr/>
        </p:nvSpPr>
        <p:spPr>
          <a:xfrm>
            <a:off x="0" y="1"/>
            <a:ext cx="2105247" cy="680484"/>
          </a:xfrm>
          <a:prstGeom prst="rect">
            <a:avLst/>
          </a:prstGeom>
          <a:noFill/>
          <a:ln>
            <a:noFill/>
          </a:ln>
        </p:spPr>
        <p:txBody>
          <a:bodyPr spcFirstLastPara="1" wrap="square" lIns="91425" tIns="91425" rIns="91425" bIns="91425" anchor="b" anchorCtr="0">
            <a:noAutofit/>
          </a:bodyPr>
          <a:lstStyle/>
          <a:p>
            <a:pPr marL="0" marR="0" lvl="0" indent="0" algn="ctr" rtl="0">
              <a:spcBef>
                <a:spcPts val="0"/>
              </a:spcBef>
              <a:spcAft>
                <a:spcPts val="0"/>
              </a:spcAft>
              <a:buClr>
                <a:schemeClr val="dk1"/>
              </a:buClr>
              <a:buSzPts val="8000"/>
              <a:buFont typeface="Arial"/>
              <a:buNone/>
            </a:pPr>
            <a:r>
              <a:rPr lang="zh-CN" altLang="en-US" sz="3600" i="0" u="none" strike="noStrike" cap="none" dirty="0">
                <a:solidFill>
                  <a:schemeClr val="bg1">
                    <a:lumMod val="65000"/>
                  </a:schemeClr>
                </a:solidFill>
                <a:latin typeface="Arial"/>
                <a:ea typeface="Arial"/>
                <a:cs typeface="Arial"/>
                <a:sym typeface="Arial"/>
              </a:rPr>
              <a:t>金融創新</a:t>
            </a:r>
            <a:endParaRPr sz="3600" i="0" u="none" strike="noStrike" cap="none" dirty="0">
              <a:solidFill>
                <a:schemeClr val="bg1">
                  <a:lumMod val="65000"/>
                </a:schemeClr>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11"/>
          <p:cNvPicPr preferRelativeResize="0"/>
          <p:nvPr/>
        </p:nvPicPr>
        <p:blipFill rotWithShape="1">
          <a:blip r:embed="rId3">
            <a:alphaModFix/>
          </a:blip>
          <a:srcRect l="27858" t="8691" r="28869" b="6417"/>
          <a:stretch/>
        </p:blipFill>
        <p:spPr>
          <a:xfrm>
            <a:off x="0" y="54375"/>
            <a:ext cx="4611725" cy="5089125"/>
          </a:xfrm>
          <a:prstGeom prst="rect">
            <a:avLst/>
          </a:prstGeom>
          <a:noFill/>
          <a:ln>
            <a:noFill/>
          </a:ln>
        </p:spPr>
      </p:pic>
      <p:sp>
        <p:nvSpPr>
          <p:cNvPr id="230" name="Google Shape;230;p11"/>
          <p:cNvSpPr/>
          <p:nvPr/>
        </p:nvSpPr>
        <p:spPr>
          <a:xfrm>
            <a:off x="4618469" y="-8595"/>
            <a:ext cx="4532276" cy="5143500"/>
          </a:xfrm>
          <a:prstGeom prst="rect">
            <a:avLst/>
          </a:prstGeom>
          <a:solidFill>
            <a:srgbClr val="D0E5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31" name="Google Shape;231;p11"/>
          <p:cNvPicPr preferRelativeResize="0"/>
          <p:nvPr/>
        </p:nvPicPr>
        <p:blipFill rotWithShape="1">
          <a:blip r:embed="rId4">
            <a:alphaModFix/>
          </a:blip>
          <a:srcRect/>
          <a:stretch/>
        </p:blipFill>
        <p:spPr>
          <a:xfrm>
            <a:off x="4670615" y="3511612"/>
            <a:ext cx="2427593" cy="1664067"/>
          </a:xfrm>
          <a:prstGeom prst="rect">
            <a:avLst/>
          </a:prstGeom>
          <a:noFill/>
          <a:ln>
            <a:noFill/>
          </a:ln>
        </p:spPr>
      </p:pic>
      <p:sp>
        <p:nvSpPr>
          <p:cNvPr id="232" name="Google Shape;232;p11"/>
          <p:cNvSpPr/>
          <p:nvPr/>
        </p:nvSpPr>
        <p:spPr>
          <a:xfrm>
            <a:off x="4629012" y="526928"/>
            <a:ext cx="4532277" cy="30161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dirty="0">
                <a:solidFill>
                  <a:srgbClr val="212121"/>
                </a:solidFill>
                <a:latin typeface="Arial"/>
                <a:ea typeface="Arial"/>
                <a:cs typeface="Arial"/>
                <a:sym typeface="Arial"/>
              </a:rPr>
              <a:t>Stockton Mayor Michael Tubbs: From son of a teen mom and incarcerated </a:t>
            </a:r>
            <a:endParaRPr dirty="0"/>
          </a:p>
          <a:p>
            <a:pPr marL="0" marR="0" lvl="0" indent="0" algn="l" rtl="0">
              <a:spcBef>
                <a:spcPts val="0"/>
              </a:spcBef>
              <a:spcAft>
                <a:spcPts val="0"/>
              </a:spcAft>
              <a:buNone/>
            </a:pPr>
            <a:r>
              <a:rPr lang="zh-TW" sz="1000" dirty="0">
                <a:solidFill>
                  <a:srgbClr val="212121"/>
                </a:solidFill>
                <a:latin typeface="Arial"/>
                <a:ea typeface="Arial"/>
                <a:cs typeface="Arial"/>
                <a:sym typeface="Arial"/>
              </a:rPr>
              <a:t>dad to one of America's youngest mayors</a:t>
            </a:r>
            <a:endParaRPr sz="1000" dirty="0">
              <a:solidFill>
                <a:schemeClr val="dk1"/>
              </a:solidFill>
              <a:latin typeface="Arial"/>
              <a:ea typeface="Arial"/>
              <a:cs typeface="Arial"/>
              <a:sym typeface="Arial"/>
            </a:endParaRPr>
          </a:p>
          <a:p>
            <a:pPr marL="0" marR="0" lvl="0" indent="0" algn="l" rtl="0">
              <a:spcBef>
                <a:spcPts val="0"/>
              </a:spcBef>
              <a:spcAft>
                <a:spcPts val="0"/>
              </a:spcAft>
              <a:buNone/>
            </a:pP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['Catherine Clifford']</a:t>
            </a:r>
            <a:endParaRPr sz="1000" dirty="0">
              <a:solidFill>
                <a:schemeClr val="dk1"/>
              </a:solidFill>
              <a:latin typeface="Arial"/>
              <a:ea typeface="Arial"/>
              <a:cs typeface="Arial"/>
              <a:sym typeface="Arial"/>
            </a:endParaRPr>
          </a:p>
          <a:p>
            <a:pPr marL="0" marR="0" lvl="0" indent="0" algn="l" rtl="0">
              <a:spcBef>
                <a:spcPts val="0"/>
              </a:spcBef>
              <a:spcAft>
                <a:spcPts val="0"/>
              </a:spcAft>
              <a:buNone/>
            </a:pP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2020-08-18</a:t>
            </a:r>
            <a:br>
              <a:rPr lang="zh-TW" sz="1000" dirty="0">
                <a:solidFill>
                  <a:schemeClr val="dk1"/>
                </a:solidFill>
                <a:latin typeface="Arial"/>
                <a:ea typeface="Arial"/>
                <a:cs typeface="Arial"/>
                <a:sym typeface="Arial"/>
              </a:rPr>
            </a:b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 Tubbs is also now known as a leading voice in a coalition of nearly a dozen mayors advocating for universal basic income in the United States.</a:t>
            </a:r>
            <a:endParaRPr sz="1000" dirty="0">
              <a:solidFill>
                <a:schemeClr val="dk1"/>
              </a:solidFill>
              <a:latin typeface="Arial"/>
              <a:ea typeface="Arial"/>
              <a:cs typeface="Arial"/>
              <a:sym typeface="Arial"/>
            </a:endParaRPr>
          </a:p>
          <a:p>
            <a:pPr marL="0" marR="0" lvl="0" indent="0" algn="l" rtl="0">
              <a:spcBef>
                <a:spcPts val="0"/>
              </a:spcBef>
              <a:spcAft>
                <a:spcPts val="0"/>
              </a:spcAft>
              <a:buNone/>
            </a:pP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 With Tubbs' success, he says he has "upset the set up," as he likes to call it.</a:t>
            </a:r>
            <a:endParaRPr sz="1000" dirty="0">
              <a:solidFill>
                <a:schemeClr val="dk1"/>
              </a:solidFill>
              <a:latin typeface="Arial"/>
              <a:ea typeface="Arial"/>
              <a:cs typeface="Arial"/>
              <a:sym typeface="Arial"/>
            </a:endParaRPr>
          </a:p>
          <a:p>
            <a:pPr marL="0" marR="0" lvl="0" indent="0" algn="l" rtl="0">
              <a:spcBef>
                <a:spcPts val="0"/>
              </a:spcBef>
              <a:spcAft>
                <a:spcPts val="0"/>
              </a:spcAft>
              <a:buNone/>
            </a:pP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 Four years later, at 26, Tubbs became the youngest elected mayor of an </a:t>
            </a:r>
            <a:endParaRPr sz="1000" dirty="0">
              <a:solidFill>
                <a:srgbClr val="212121"/>
              </a:solidFill>
              <a:latin typeface="Arial"/>
              <a:ea typeface="Arial"/>
              <a:cs typeface="Arial"/>
              <a:sym typeface="Arial"/>
            </a:endParaRPr>
          </a:p>
          <a:p>
            <a:pPr marL="0" marR="0" lvl="0" indent="0" algn="l" rtl="0">
              <a:spcBef>
                <a:spcPts val="0"/>
              </a:spcBef>
              <a:spcAft>
                <a:spcPts val="0"/>
              </a:spcAft>
              <a:buNone/>
            </a:pPr>
            <a:r>
              <a:rPr lang="zh-TW" sz="1000" dirty="0">
                <a:solidFill>
                  <a:srgbClr val="212121"/>
                </a:solidFill>
                <a:latin typeface="Arial"/>
                <a:ea typeface="Arial"/>
                <a:cs typeface="Arial"/>
                <a:sym typeface="Arial"/>
              </a:rPr>
              <a:t>American city with over 100,000 residents.</a:t>
            </a:r>
            <a:endParaRPr lang="en-US" altLang="zh-TW" sz="1000" dirty="0">
              <a:solidFill>
                <a:srgbClr val="212121"/>
              </a:solidFill>
              <a:latin typeface="Arial"/>
              <a:ea typeface="Arial"/>
              <a:cs typeface="Arial"/>
              <a:sym typeface="Arial"/>
            </a:endParaRPr>
          </a:p>
          <a:p>
            <a:pPr marL="0" marR="0" lvl="0" indent="0" algn="l" rtl="0">
              <a:spcBef>
                <a:spcPts val="0"/>
              </a:spcBef>
              <a:spcAft>
                <a:spcPts val="0"/>
              </a:spcAft>
              <a:buNone/>
            </a:pPr>
            <a:endParaRPr lang="en-US" altLang="zh-TW" sz="1000" dirty="0">
              <a:solidFill>
                <a:srgbClr val="212121"/>
              </a:solidFill>
            </a:endParaRPr>
          </a:p>
          <a:p>
            <a:pPr marL="0" marR="0" lvl="0" indent="0" algn="l" rtl="0">
              <a:spcBef>
                <a:spcPts val="0"/>
              </a:spcBef>
              <a:spcAft>
                <a:spcPts val="0"/>
              </a:spcAft>
              <a:buNone/>
            </a:pPr>
            <a:r>
              <a:rPr lang="en-US" altLang="zh-CN" sz="1000" dirty="0">
                <a:solidFill>
                  <a:schemeClr val="dk1"/>
                </a:solidFill>
                <a:latin typeface="Arial"/>
                <a:ea typeface="Arial"/>
                <a:cs typeface="Arial"/>
                <a:sym typeface="Arial"/>
              </a:rPr>
              <a:t>- Tubbs, who is the subject of the recent HBO documentary “Stockton on My Mind,” worked hard to get where he is.</a:t>
            </a:r>
          </a:p>
          <a:p>
            <a:pPr marL="0" marR="0" lvl="0" indent="0" algn="l" rtl="0">
              <a:spcBef>
                <a:spcPts val="0"/>
              </a:spcBef>
              <a:spcAft>
                <a:spcPts val="0"/>
              </a:spcAft>
              <a:buNone/>
            </a:pPr>
            <a:endParaRPr lang="en-US" altLang="zh-TW" sz="1000" dirty="0">
              <a:solidFill>
                <a:schemeClr val="dk1"/>
              </a:solidFill>
              <a:latin typeface="Arial"/>
              <a:ea typeface="Arial"/>
              <a:cs typeface="Arial"/>
              <a:sym typeface="Arial"/>
            </a:endParaRPr>
          </a:p>
          <a:p>
            <a:pPr marL="0" marR="0" lvl="0" indent="0" algn="l" rtl="0">
              <a:spcBef>
                <a:spcPts val="0"/>
              </a:spcBef>
              <a:spcAft>
                <a:spcPts val="0"/>
              </a:spcAft>
              <a:buNone/>
            </a:pPr>
            <a:r>
              <a:rPr lang="en-SG" altLang="zh-TW" sz="1000" dirty="0">
                <a:solidFill>
                  <a:schemeClr val="dk1"/>
                </a:solidFill>
              </a:rPr>
              <a:t>- Here are the factors Tubbs says are the “nucleus” of his success.</a:t>
            </a:r>
            <a:endParaRPr sz="1000" dirty="0">
              <a:solidFill>
                <a:schemeClr val="dk1"/>
              </a:solidFill>
              <a:latin typeface="Arial"/>
              <a:ea typeface="Arial"/>
              <a:cs typeface="Arial"/>
              <a:sym typeface="Arial"/>
            </a:endParaRPr>
          </a:p>
        </p:txBody>
      </p:sp>
      <p:sp>
        <p:nvSpPr>
          <p:cNvPr id="233" name="Google Shape;233;p11"/>
          <p:cNvSpPr/>
          <p:nvPr/>
        </p:nvSpPr>
        <p:spPr>
          <a:xfrm>
            <a:off x="4670615" y="120221"/>
            <a:ext cx="44279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1" u="sng">
                <a:solidFill>
                  <a:srgbClr val="212121"/>
                </a:solidFill>
                <a:latin typeface="Arial"/>
                <a:ea typeface="Arial"/>
                <a:cs typeface="Arial"/>
                <a:sym typeface="Arial"/>
              </a:rPr>
              <a:t>CNBC新聞</a:t>
            </a:r>
            <a:r>
              <a:rPr lang="zh-TW" sz="1800" b="1" u="sng">
                <a:solidFill>
                  <a:schemeClr val="dk1"/>
                </a:solidFill>
                <a:latin typeface="Arial"/>
                <a:ea typeface="Arial"/>
                <a:cs typeface="Arial"/>
                <a:sym typeface="Arial"/>
              </a:rPr>
              <a:t>程式</a:t>
            </a:r>
            <a:r>
              <a:rPr lang="zh-TW" sz="1800" b="1" u="sng">
                <a:solidFill>
                  <a:srgbClr val="212121"/>
                </a:solidFill>
                <a:latin typeface="Arial"/>
                <a:ea typeface="Arial"/>
                <a:cs typeface="Arial"/>
                <a:sym typeface="Arial"/>
              </a:rPr>
              <a:t>分析結果：</a:t>
            </a:r>
            <a:endParaRPr sz="1800" b="1" u="sng">
              <a:solidFill>
                <a:schemeClr val="dk1"/>
              </a:solidFill>
              <a:latin typeface="Arial"/>
              <a:ea typeface="Arial"/>
              <a:cs typeface="Arial"/>
              <a:sym typeface="Arial"/>
            </a:endParaRPr>
          </a:p>
        </p:txBody>
      </p:sp>
      <p:sp>
        <p:nvSpPr>
          <p:cNvPr id="234" name="Google Shape;234;p11"/>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TW" sz="1400" b="1" dirty="0">
                <a:solidFill>
                  <a:srgbClr val="A5A5A5"/>
                </a:solidFill>
                <a:latin typeface="Arial"/>
                <a:ea typeface="Arial"/>
                <a:cs typeface="Arial"/>
                <a:sym typeface="Arial"/>
              </a:rPr>
              <a:t>結果呈現 </a:t>
            </a:r>
            <a:endParaRPr sz="1400" b="1" dirty="0">
              <a:solidFill>
                <a:srgbClr val="A5A5A5"/>
              </a:solidFill>
              <a:latin typeface="Arial"/>
              <a:ea typeface="Arial"/>
              <a:cs typeface="Arial"/>
              <a:sym typeface="Arial"/>
            </a:endParaRPr>
          </a:p>
        </p:txBody>
      </p:sp>
      <p:pic>
        <p:nvPicPr>
          <p:cNvPr id="3" name="Picture 2">
            <a:extLst>
              <a:ext uri="{FF2B5EF4-FFF2-40B4-BE49-F238E27FC236}">
                <a16:creationId xmlns:a16="http://schemas.microsoft.com/office/drawing/2014/main" id="{3F1A139F-D0F3-4DD4-9D11-EADC3F74E4B0}"/>
              </a:ext>
            </a:extLst>
          </p:cNvPr>
          <p:cNvPicPr>
            <a:picLocks noChangeAspect="1"/>
          </p:cNvPicPr>
          <p:nvPr/>
        </p:nvPicPr>
        <p:blipFill>
          <a:blip r:embed="rId5"/>
          <a:stretch>
            <a:fillRect/>
          </a:stretch>
        </p:blipFill>
        <p:spPr>
          <a:xfrm>
            <a:off x="7090588" y="3559591"/>
            <a:ext cx="1963224" cy="13088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p:nvPr/>
        </p:nvSpPr>
        <p:spPr>
          <a:xfrm>
            <a:off x="4611724" y="0"/>
            <a:ext cx="4532276" cy="5143500"/>
          </a:xfrm>
          <a:prstGeom prst="rect">
            <a:avLst/>
          </a:prstGeom>
          <a:solidFill>
            <a:srgbClr val="D0E5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40" name="Google Shape;240;p12"/>
          <p:cNvPicPr preferRelativeResize="0"/>
          <p:nvPr/>
        </p:nvPicPr>
        <p:blipFill rotWithShape="1">
          <a:blip r:embed="rId3">
            <a:alphaModFix/>
          </a:blip>
          <a:srcRect l="28597" t="16785" r="32431" b="5173"/>
          <a:stretch/>
        </p:blipFill>
        <p:spPr>
          <a:xfrm>
            <a:off x="-1" y="0"/>
            <a:ext cx="4611723" cy="5143500"/>
          </a:xfrm>
          <a:prstGeom prst="rect">
            <a:avLst/>
          </a:prstGeom>
          <a:noFill/>
          <a:ln>
            <a:noFill/>
          </a:ln>
        </p:spPr>
      </p:pic>
      <p:pic>
        <p:nvPicPr>
          <p:cNvPr id="241" name="Google Shape;241;p12"/>
          <p:cNvPicPr preferRelativeResize="0"/>
          <p:nvPr/>
        </p:nvPicPr>
        <p:blipFill rotWithShape="1">
          <a:blip r:embed="rId4">
            <a:alphaModFix/>
          </a:blip>
          <a:srcRect/>
          <a:stretch/>
        </p:blipFill>
        <p:spPr>
          <a:xfrm>
            <a:off x="4670615" y="3728472"/>
            <a:ext cx="2209812" cy="1436112"/>
          </a:xfrm>
          <a:prstGeom prst="rect">
            <a:avLst/>
          </a:prstGeom>
          <a:noFill/>
          <a:ln>
            <a:noFill/>
          </a:ln>
        </p:spPr>
      </p:pic>
      <p:sp>
        <p:nvSpPr>
          <p:cNvPr id="242" name="Google Shape;242;p12"/>
          <p:cNvSpPr/>
          <p:nvPr/>
        </p:nvSpPr>
        <p:spPr>
          <a:xfrm>
            <a:off x="4625214" y="473892"/>
            <a:ext cx="4438644" cy="36317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dirty="0">
                <a:solidFill>
                  <a:srgbClr val="212121"/>
                </a:solidFill>
                <a:latin typeface="Arial"/>
                <a:ea typeface="Arial"/>
                <a:cs typeface="Arial"/>
                <a:sym typeface="Arial"/>
              </a:rPr>
              <a:t>A shocking number of women dropped out of the workforce last month</a:t>
            </a:r>
            <a:endParaRPr sz="1000" dirty="0">
              <a:solidFill>
                <a:schemeClr val="dk1"/>
              </a:solidFill>
              <a:latin typeface="Arial"/>
              <a:ea typeface="Arial"/>
              <a:cs typeface="Arial"/>
              <a:sym typeface="Arial"/>
            </a:endParaRPr>
          </a:p>
          <a:p>
            <a:pPr marL="0" marR="0" lvl="0" indent="0" algn="l" rtl="0">
              <a:spcBef>
                <a:spcPts val="0"/>
              </a:spcBef>
              <a:spcAft>
                <a:spcPts val="0"/>
              </a:spcAft>
              <a:buNone/>
            </a:pP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['Anneken Tappe', 'Cnn Business']</a:t>
            </a:r>
            <a:endParaRPr sz="1000" dirty="0">
              <a:solidFill>
                <a:schemeClr val="dk1"/>
              </a:solidFill>
              <a:latin typeface="Arial"/>
              <a:ea typeface="Arial"/>
              <a:cs typeface="Arial"/>
              <a:sym typeface="Arial"/>
            </a:endParaRPr>
          </a:p>
          <a:p>
            <a:pPr marL="0" marR="0" lvl="0" indent="0" algn="l" rtl="0">
              <a:spcBef>
                <a:spcPts val="0"/>
              </a:spcBef>
              <a:spcAft>
                <a:spcPts val="0"/>
              </a:spcAft>
              <a:buNone/>
            </a:pP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2020-10-07</a:t>
            </a:r>
            <a:br>
              <a:rPr lang="zh-TW" sz="1000" dirty="0">
                <a:solidFill>
                  <a:schemeClr val="dk1"/>
                </a:solidFill>
                <a:latin typeface="Arial"/>
                <a:ea typeface="Arial"/>
                <a:cs typeface="Arial"/>
                <a:sym typeface="Arial"/>
              </a:rPr>
            </a:b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 Last month's massive workforce dropout rate for women is at least partially due to the lack of childcare options, said Russel Price, chief economist at </a:t>
            </a:r>
            <a:endParaRPr sz="1000" dirty="0">
              <a:solidFill>
                <a:srgbClr val="212121"/>
              </a:solidFill>
              <a:latin typeface="Arial"/>
              <a:ea typeface="Arial"/>
              <a:cs typeface="Arial"/>
              <a:sym typeface="Arial"/>
            </a:endParaRPr>
          </a:p>
          <a:p>
            <a:pPr marL="0" marR="0" lvl="0" indent="0" algn="l" rtl="0">
              <a:spcBef>
                <a:spcPts val="0"/>
              </a:spcBef>
              <a:spcAft>
                <a:spcPts val="0"/>
              </a:spcAft>
              <a:buNone/>
            </a:pPr>
            <a:r>
              <a:rPr lang="zh-TW" sz="1000" dirty="0">
                <a:solidFill>
                  <a:srgbClr val="212121"/>
                </a:solidFill>
                <a:latin typeface="Arial"/>
                <a:ea typeface="Arial"/>
                <a:cs typeface="Arial"/>
                <a:sym typeface="Arial"/>
              </a:rPr>
              <a:t>Ameriprise, in emailed comments.</a:t>
            </a:r>
            <a:endParaRPr sz="1000" dirty="0">
              <a:solidFill>
                <a:schemeClr val="dk1"/>
              </a:solidFill>
              <a:latin typeface="Arial"/>
              <a:ea typeface="Arial"/>
              <a:cs typeface="Arial"/>
              <a:sym typeface="Arial"/>
            </a:endParaRPr>
          </a:p>
          <a:p>
            <a:pPr marL="0" marR="0" lvl="0" indent="0" algn="l" rtl="0">
              <a:spcBef>
                <a:spcPts val="0"/>
              </a:spcBef>
              <a:spcAft>
                <a:spcPts val="0"/>
              </a:spcAft>
              <a:buNone/>
            </a:pP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 About 617,000 women left the workforce in September alone, compared </a:t>
            </a:r>
            <a:endParaRPr sz="1000" dirty="0">
              <a:solidFill>
                <a:srgbClr val="212121"/>
              </a:solidFill>
              <a:latin typeface="Arial"/>
              <a:ea typeface="Arial"/>
              <a:cs typeface="Arial"/>
              <a:sym typeface="Arial"/>
            </a:endParaRPr>
          </a:p>
          <a:p>
            <a:pPr marL="0" marR="0" lvl="0" indent="0" algn="l" rtl="0">
              <a:spcBef>
                <a:spcPts val="0"/>
              </a:spcBef>
              <a:spcAft>
                <a:spcPts val="0"/>
              </a:spcAft>
              <a:buNone/>
            </a:pPr>
            <a:r>
              <a:rPr lang="zh-TW" sz="1000" dirty="0">
                <a:solidFill>
                  <a:srgbClr val="212121"/>
                </a:solidFill>
                <a:latin typeface="Arial"/>
                <a:ea typeface="Arial"/>
                <a:cs typeface="Arial"/>
                <a:sym typeface="Arial"/>
              </a:rPr>
              <a:t>with only 78,000 men, according to government data released Friday.</a:t>
            </a:r>
            <a:endParaRPr sz="1000" dirty="0">
              <a:solidFill>
                <a:schemeClr val="dk1"/>
              </a:solidFill>
              <a:latin typeface="Arial"/>
              <a:ea typeface="Arial"/>
              <a:cs typeface="Arial"/>
              <a:sym typeface="Arial"/>
            </a:endParaRPr>
          </a:p>
          <a:p>
            <a:pPr marL="0" marR="0" lvl="0" indent="0" algn="l" rtl="0">
              <a:spcBef>
                <a:spcPts val="0"/>
              </a:spcBef>
              <a:spcAft>
                <a:spcPts val="0"/>
              </a:spcAft>
              <a:buNone/>
            </a:pPr>
            <a:br>
              <a:rPr lang="zh-TW" sz="1000" dirty="0">
                <a:solidFill>
                  <a:schemeClr val="dk1"/>
                </a:solidFill>
                <a:latin typeface="Arial"/>
                <a:ea typeface="Arial"/>
                <a:cs typeface="Arial"/>
                <a:sym typeface="Arial"/>
              </a:rPr>
            </a:br>
            <a:r>
              <a:rPr lang="zh-TW" sz="1000" dirty="0">
                <a:solidFill>
                  <a:srgbClr val="212121"/>
                </a:solidFill>
                <a:latin typeface="Arial"/>
                <a:ea typeface="Arial"/>
                <a:cs typeface="Arial"/>
                <a:sym typeface="Arial"/>
              </a:rPr>
              <a:t>- While the huge number of dropouts also reduced the unemployment rate, </a:t>
            </a:r>
            <a:endParaRPr sz="1000" dirty="0">
              <a:solidFill>
                <a:srgbClr val="212121"/>
              </a:solidFill>
              <a:latin typeface="Arial"/>
              <a:ea typeface="Arial"/>
              <a:cs typeface="Arial"/>
              <a:sym typeface="Arial"/>
            </a:endParaRPr>
          </a:p>
          <a:p>
            <a:pPr marL="0" marR="0" lvl="0" indent="0" algn="l" rtl="0">
              <a:spcBef>
                <a:spcPts val="0"/>
              </a:spcBef>
              <a:spcAft>
                <a:spcPts val="0"/>
              </a:spcAft>
              <a:buNone/>
            </a:pPr>
            <a:r>
              <a:rPr lang="zh-TW" sz="1000" dirty="0">
                <a:solidFill>
                  <a:srgbClr val="212121"/>
                </a:solidFill>
                <a:latin typeface="Arial"/>
                <a:ea typeface="Arial"/>
                <a:cs typeface="Arial"/>
                <a:sym typeface="Arial"/>
              </a:rPr>
              <a:t>the country-wide female jobless rate remained at 8% in September.</a:t>
            </a:r>
            <a:endParaRPr lang="en-US" altLang="zh-TW" sz="1000" dirty="0">
              <a:solidFill>
                <a:srgbClr val="212121"/>
              </a:solidFill>
              <a:latin typeface="Arial"/>
              <a:ea typeface="Arial"/>
              <a:cs typeface="Arial"/>
              <a:sym typeface="Arial"/>
            </a:endParaRPr>
          </a:p>
          <a:p>
            <a:pPr marL="0" marR="0" lvl="0" indent="0" algn="l" rtl="0">
              <a:spcBef>
                <a:spcPts val="0"/>
              </a:spcBef>
              <a:spcAft>
                <a:spcPts val="0"/>
              </a:spcAft>
              <a:buNone/>
            </a:pPr>
            <a:endParaRPr lang="en-US" altLang="zh-TW" sz="1000" dirty="0">
              <a:solidFill>
                <a:srgbClr val="212121"/>
              </a:solidFill>
            </a:endParaRPr>
          </a:p>
          <a:p>
            <a:pPr marL="0" marR="0" lvl="0" indent="0" algn="l" rtl="0">
              <a:spcBef>
                <a:spcPts val="0"/>
              </a:spcBef>
              <a:spcAft>
                <a:spcPts val="0"/>
              </a:spcAft>
              <a:buNone/>
            </a:pPr>
            <a:r>
              <a:rPr lang="en-US" altLang="zh-TW" sz="1000" dirty="0">
                <a:solidFill>
                  <a:srgbClr val="212121"/>
                </a:solidFill>
                <a:latin typeface="Arial"/>
                <a:ea typeface="Arial"/>
                <a:cs typeface="Arial"/>
                <a:sym typeface="Arial"/>
              </a:rPr>
              <a:t>- In a household with two earners, partners may decide for the one with lower income to take a step back.</a:t>
            </a:r>
          </a:p>
          <a:p>
            <a:pPr marL="0" marR="0" lvl="0" indent="0" algn="l" rtl="0">
              <a:spcBef>
                <a:spcPts val="0"/>
              </a:spcBef>
              <a:spcAft>
                <a:spcPts val="0"/>
              </a:spcAft>
              <a:buNone/>
            </a:pPr>
            <a:endParaRPr lang="en-US" altLang="zh-TW" sz="1000" dirty="0">
              <a:solidFill>
                <a:schemeClr val="dk1"/>
              </a:solidFill>
              <a:latin typeface="Arial"/>
              <a:ea typeface="Arial"/>
              <a:cs typeface="Arial"/>
              <a:sym typeface="Arial"/>
            </a:endParaRPr>
          </a:p>
          <a:p>
            <a:pPr marL="0" marR="0" lvl="0" indent="0" algn="l" rtl="0">
              <a:spcBef>
                <a:spcPts val="0"/>
              </a:spcBef>
              <a:spcAft>
                <a:spcPts val="0"/>
              </a:spcAft>
              <a:buNone/>
            </a:pPr>
            <a:r>
              <a:rPr lang="en-SG" altLang="zh-TW" sz="1000" dirty="0">
                <a:solidFill>
                  <a:schemeClr val="dk1"/>
                </a:solidFill>
              </a:rPr>
              <a:t>-Industries that employ a lot of women, such as hospitality and leisure, are faring worse during the pandemic.</a:t>
            </a:r>
            <a:endParaRPr sz="1000" dirty="0">
              <a:solidFill>
                <a:schemeClr val="dk1"/>
              </a:solidFill>
              <a:latin typeface="Arial"/>
              <a:ea typeface="Arial"/>
              <a:cs typeface="Arial"/>
              <a:sym typeface="Arial"/>
            </a:endParaRPr>
          </a:p>
          <a:p>
            <a:pPr marL="0" marR="0" lvl="0" indent="0" algn="l" rtl="0">
              <a:spcBef>
                <a:spcPts val="0"/>
              </a:spcBef>
              <a:spcAft>
                <a:spcPts val="0"/>
              </a:spcAft>
              <a:buNone/>
            </a:pPr>
            <a:br>
              <a:rPr lang="zh-TW" sz="1000" dirty="0">
                <a:solidFill>
                  <a:schemeClr val="dk1"/>
                </a:solidFill>
                <a:latin typeface="Arial"/>
                <a:ea typeface="Arial"/>
                <a:cs typeface="Arial"/>
                <a:sym typeface="Arial"/>
              </a:rPr>
            </a:br>
            <a:endParaRPr sz="1000" dirty="0">
              <a:solidFill>
                <a:schemeClr val="dk1"/>
              </a:solidFill>
              <a:latin typeface="Arial"/>
              <a:ea typeface="Arial"/>
              <a:cs typeface="Arial"/>
              <a:sym typeface="Arial"/>
            </a:endParaRPr>
          </a:p>
        </p:txBody>
      </p:sp>
      <p:sp>
        <p:nvSpPr>
          <p:cNvPr id="243" name="Google Shape;243;p12"/>
          <p:cNvSpPr/>
          <p:nvPr/>
        </p:nvSpPr>
        <p:spPr>
          <a:xfrm>
            <a:off x="4670615" y="120221"/>
            <a:ext cx="44279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1" u="sng">
                <a:solidFill>
                  <a:srgbClr val="212121"/>
                </a:solidFill>
                <a:latin typeface="Arial"/>
                <a:ea typeface="Arial"/>
                <a:cs typeface="Arial"/>
                <a:sym typeface="Arial"/>
              </a:rPr>
              <a:t>CNN新聞</a:t>
            </a:r>
            <a:r>
              <a:rPr lang="zh-TW" sz="1800" b="1" u="sng">
                <a:solidFill>
                  <a:schemeClr val="dk1"/>
                </a:solidFill>
                <a:latin typeface="Arial"/>
                <a:ea typeface="Arial"/>
                <a:cs typeface="Arial"/>
                <a:sym typeface="Arial"/>
              </a:rPr>
              <a:t>程式</a:t>
            </a:r>
            <a:r>
              <a:rPr lang="zh-TW" sz="1800" b="1" u="sng">
                <a:solidFill>
                  <a:srgbClr val="212121"/>
                </a:solidFill>
                <a:latin typeface="Arial"/>
                <a:ea typeface="Arial"/>
                <a:cs typeface="Arial"/>
                <a:sym typeface="Arial"/>
              </a:rPr>
              <a:t>分析結果：</a:t>
            </a:r>
            <a:endParaRPr sz="1800" b="1" u="sng">
              <a:solidFill>
                <a:schemeClr val="dk1"/>
              </a:solidFill>
              <a:latin typeface="Arial"/>
              <a:ea typeface="Arial"/>
              <a:cs typeface="Arial"/>
              <a:sym typeface="Arial"/>
            </a:endParaRPr>
          </a:p>
        </p:txBody>
      </p:sp>
      <p:sp>
        <p:nvSpPr>
          <p:cNvPr id="244" name="Google Shape;244;p12"/>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TW" sz="1400" b="1">
                <a:solidFill>
                  <a:srgbClr val="A5A5A5"/>
                </a:solidFill>
                <a:latin typeface="Arial"/>
                <a:ea typeface="Arial"/>
                <a:cs typeface="Arial"/>
                <a:sym typeface="Arial"/>
              </a:rPr>
              <a:t>結果呈現 </a:t>
            </a:r>
            <a:endParaRPr sz="1400" b="1">
              <a:solidFill>
                <a:srgbClr val="A5A5A5"/>
              </a:solidFill>
              <a:latin typeface="Arial"/>
              <a:ea typeface="Arial"/>
              <a:cs typeface="Arial"/>
              <a:sym typeface="Arial"/>
            </a:endParaRPr>
          </a:p>
        </p:txBody>
      </p:sp>
      <p:pic>
        <p:nvPicPr>
          <p:cNvPr id="3" name="Picture 2">
            <a:extLst>
              <a:ext uri="{FF2B5EF4-FFF2-40B4-BE49-F238E27FC236}">
                <a16:creationId xmlns:a16="http://schemas.microsoft.com/office/drawing/2014/main" id="{DD09FE05-436A-42DF-82B0-7B36EBC6309C}"/>
              </a:ext>
            </a:extLst>
          </p:cNvPr>
          <p:cNvPicPr>
            <a:picLocks noChangeAspect="1"/>
          </p:cNvPicPr>
          <p:nvPr/>
        </p:nvPicPr>
        <p:blipFill>
          <a:blip r:embed="rId5"/>
          <a:stretch>
            <a:fillRect/>
          </a:stretch>
        </p:blipFill>
        <p:spPr>
          <a:xfrm>
            <a:off x="7004042" y="3756133"/>
            <a:ext cx="2007933" cy="13386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4"/>
          <p:cNvSpPr txBox="1">
            <a:spLocks noGrp="1"/>
          </p:cNvSpPr>
          <p:nvPr>
            <p:ph type="title"/>
          </p:nvPr>
        </p:nvSpPr>
        <p:spPr>
          <a:xfrm>
            <a:off x="179512" y="123478"/>
            <a:ext cx="8496944"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zh-TW" sz="3200" b="1">
                <a:solidFill>
                  <a:schemeClr val="dk1"/>
                </a:solidFill>
              </a:rPr>
              <a:t>加入其他相关链接提升情绪分析可信度</a:t>
            </a:r>
            <a:endParaRPr sz="3200" b="1">
              <a:solidFill>
                <a:schemeClr val="dk1"/>
              </a:solidFill>
            </a:endParaRPr>
          </a:p>
        </p:txBody>
      </p:sp>
      <p:sp>
        <p:nvSpPr>
          <p:cNvPr id="260" name="Google Shape;260;p14"/>
          <p:cNvSpPr txBox="1"/>
          <p:nvPr/>
        </p:nvSpPr>
        <p:spPr>
          <a:xfrm>
            <a:off x="370305" y="1203598"/>
            <a:ext cx="8403390" cy="28622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250000"/>
              </a:lnSpc>
              <a:spcBef>
                <a:spcPts val="0"/>
              </a:spcBef>
              <a:spcAft>
                <a:spcPts val="0"/>
              </a:spcAft>
              <a:buClr>
                <a:schemeClr val="dk1"/>
              </a:buClr>
              <a:buSzPts val="1800"/>
              <a:buFont typeface="Arial"/>
              <a:buChar char="•"/>
            </a:pPr>
            <a:r>
              <a:rPr lang="zh-TW" sz="1800" dirty="0">
                <a:solidFill>
                  <a:schemeClr val="dk1"/>
                </a:solidFill>
                <a:latin typeface="Arial"/>
                <a:ea typeface="Arial"/>
                <a:cs typeface="Arial"/>
                <a:sym typeface="Arial"/>
              </a:rPr>
              <a:t>摘要的產出可以再使用其他更有效的方法</a:t>
            </a:r>
            <a:r>
              <a:rPr lang="zh-CN" altLang="en-US" sz="1800" dirty="0">
                <a:solidFill>
                  <a:schemeClr val="dk1"/>
                </a:solidFill>
                <a:latin typeface="Arial"/>
                <a:ea typeface="Arial"/>
                <a:cs typeface="Arial"/>
                <a:sym typeface="Arial"/>
              </a:rPr>
              <a:t>，</a:t>
            </a:r>
            <a:r>
              <a:rPr lang="zh-TW" sz="1800" dirty="0">
                <a:solidFill>
                  <a:schemeClr val="dk1"/>
                </a:solidFill>
                <a:latin typeface="Arial"/>
                <a:ea typeface="Arial"/>
                <a:cs typeface="Arial"/>
                <a:sym typeface="Arial"/>
              </a:rPr>
              <a:t>而非單純使用詞彙的頻率 </a:t>
            </a:r>
            <a:endParaRPr sz="1800" dirty="0">
              <a:solidFill>
                <a:schemeClr val="dk1"/>
              </a:solidFill>
              <a:latin typeface="Arial"/>
              <a:ea typeface="Arial"/>
              <a:cs typeface="Arial"/>
              <a:sym typeface="Arial"/>
            </a:endParaRPr>
          </a:p>
          <a:p>
            <a:pPr marL="285750" marR="0" lvl="0" indent="-285750" algn="l" rtl="0">
              <a:lnSpc>
                <a:spcPct val="250000"/>
              </a:lnSpc>
              <a:spcBef>
                <a:spcPts val="0"/>
              </a:spcBef>
              <a:spcAft>
                <a:spcPts val="0"/>
              </a:spcAft>
              <a:buClr>
                <a:schemeClr val="dk1"/>
              </a:buClr>
              <a:buSzPts val="1800"/>
              <a:buFont typeface="Arial"/>
              <a:buChar char="•"/>
            </a:pPr>
            <a:r>
              <a:rPr lang="zh-TW" sz="1800" dirty="0">
                <a:solidFill>
                  <a:schemeClr val="dk1"/>
                </a:solidFill>
                <a:latin typeface="Arial"/>
                <a:ea typeface="Arial"/>
                <a:cs typeface="Arial"/>
                <a:sym typeface="Arial"/>
              </a:rPr>
              <a:t>情緒分析可以句子來進行</a:t>
            </a:r>
            <a:r>
              <a:rPr lang="zh-CN" altLang="en-US" sz="1800" dirty="0">
                <a:solidFill>
                  <a:schemeClr val="dk1"/>
                </a:solidFill>
                <a:latin typeface="Arial"/>
                <a:ea typeface="Arial"/>
                <a:cs typeface="Arial"/>
                <a:sym typeface="Arial"/>
              </a:rPr>
              <a:t>，</a:t>
            </a:r>
            <a:r>
              <a:rPr lang="zh-TW" sz="1800" dirty="0">
                <a:solidFill>
                  <a:schemeClr val="dk1"/>
                </a:solidFill>
                <a:latin typeface="Arial"/>
                <a:ea typeface="Arial"/>
                <a:cs typeface="Arial"/>
                <a:sym typeface="Arial"/>
              </a:rPr>
              <a:t>或許較單一詞彙更適合 </a:t>
            </a:r>
            <a:endParaRPr sz="1800" dirty="0">
              <a:solidFill>
                <a:schemeClr val="dk1"/>
              </a:solidFill>
              <a:latin typeface="Arial"/>
              <a:ea typeface="Arial"/>
              <a:cs typeface="Arial"/>
              <a:sym typeface="Arial"/>
            </a:endParaRPr>
          </a:p>
          <a:p>
            <a:pPr marL="285750" marR="0" lvl="0" indent="-285750" algn="l" rtl="0">
              <a:lnSpc>
                <a:spcPct val="250000"/>
              </a:lnSpc>
              <a:spcBef>
                <a:spcPts val="0"/>
              </a:spcBef>
              <a:spcAft>
                <a:spcPts val="0"/>
              </a:spcAft>
              <a:buClr>
                <a:schemeClr val="dk1"/>
              </a:buClr>
              <a:buSzPts val="1800"/>
              <a:buFont typeface="Arial"/>
              <a:buChar char="•"/>
            </a:pPr>
            <a:r>
              <a:rPr lang="zh-TW" sz="1800" dirty="0">
                <a:solidFill>
                  <a:schemeClr val="dk1"/>
                </a:solidFill>
                <a:latin typeface="Arial"/>
                <a:ea typeface="Arial"/>
                <a:cs typeface="Arial"/>
                <a:sym typeface="Arial"/>
              </a:rPr>
              <a:t>句子和句子</a:t>
            </a:r>
            <a:r>
              <a:rPr lang="zh-CN" altLang="en-US" sz="1800" dirty="0">
                <a:solidFill>
                  <a:schemeClr val="dk1"/>
                </a:solidFill>
                <a:latin typeface="Arial"/>
                <a:ea typeface="Arial"/>
                <a:cs typeface="Arial"/>
                <a:sym typeface="Arial"/>
              </a:rPr>
              <a:t>，</a:t>
            </a:r>
            <a:r>
              <a:rPr lang="zh-TW" sz="1800" dirty="0">
                <a:solidFill>
                  <a:schemeClr val="dk1"/>
                </a:solidFill>
                <a:latin typeface="Arial"/>
                <a:ea typeface="Arial"/>
                <a:cs typeface="Arial"/>
                <a:sym typeface="Arial"/>
              </a:rPr>
              <a:t>段落與段落應有前後對應關係</a:t>
            </a:r>
            <a:r>
              <a:rPr lang="zh-CN" altLang="en-US" sz="1800" dirty="0">
                <a:solidFill>
                  <a:schemeClr val="dk1"/>
                </a:solidFill>
                <a:latin typeface="Arial"/>
                <a:ea typeface="Arial"/>
                <a:cs typeface="Arial"/>
                <a:sym typeface="Arial"/>
              </a:rPr>
              <a:t>，</a:t>
            </a:r>
            <a:r>
              <a:rPr lang="zh-TW" sz="1800" dirty="0">
                <a:solidFill>
                  <a:schemeClr val="dk1"/>
                </a:solidFill>
                <a:latin typeface="Arial"/>
                <a:ea typeface="Arial"/>
                <a:cs typeface="Arial"/>
                <a:sym typeface="Arial"/>
              </a:rPr>
              <a:t>這將有助於更有效分析各類評論 </a:t>
            </a:r>
            <a:endParaRPr sz="1800" dirty="0">
              <a:solidFill>
                <a:schemeClr val="dk1"/>
              </a:solidFill>
              <a:latin typeface="Arial"/>
              <a:ea typeface="Arial"/>
              <a:cs typeface="Arial"/>
              <a:sym typeface="Arial"/>
            </a:endParaRPr>
          </a:p>
          <a:p>
            <a:pPr marL="285750" marR="0" lvl="0" indent="-285750" algn="l" rtl="0">
              <a:lnSpc>
                <a:spcPct val="250000"/>
              </a:lnSpc>
              <a:spcBef>
                <a:spcPts val="0"/>
              </a:spcBef>
              <a:spcAft>
                <a:spcPts val="0"/>
              </a:spcAft>
              <a:buClr>
                <a:schemeClr val="dk1"/>
              </a:buClr>
              <a:buSzPts val="1800"/>
              <a:buFont typeface="Arial"/>
              <a:buChar char="•"/>
            </a:pPr>
            <a:r>
              <a:rPr lang="zh-TW" sz="1800" dirty="0">
                <a:solidFill>
                  <a:schemeClr val="dk1"/>
                </a:solidFill>
                <a:latin typeface="Arial"/>
                <a:ea typeface="Arial"/>
                <a:cs typeface="Arial"/>
                <a:sym typeface="Arial"/>
              </a:rPr>
              <a:t>可配合大量的其他新聞做連結</a:t>
            </a:r>
            <a:r>
              <a:rPr lang="zh-CN" altLang="en-US" sz="1800" dirty="0">
                <a:solidFill>
                  <a:schemeClr val="dk1"/>
                </a:solidFill>
                <a:latin typeface="Arial"/>
                <a:ea typeface="Arial"/>
                <a:cs typeface="Arial"/>
                <a:sym typeface="Arial"/>
              </a:rPr>
              <a:t>，</a:t>
            </a:r>
            <a:r>
              <a:rPr lang="zh-TW" sz="1800" dirty="0">
                <a:solidFill>
                  <a:schemeClr val="dk1"/>
                </a:solidFill>
                <a:latin typeface="Arial"/>
                <a:ea typeface="Arial"/>
                <a:cs typeface="Arial"/>
                <a:sym typeface="Arial"/>
              </a:rPr>
              <a:t>可以提升分析效率</a:t>
            </a:r>
            <a:endParaRPr sz="1800" dirty="0">
              <a:solidFill>
                <a:schemeClr val="dk1"/>
              </a:solidFill>
              <a:latin typeface="Arial"/>
              <a:ea typeface="Arial"/>
              <a:cs typeface="Arial"/>
              <a:sym typeface="Arial"/>
            </a:endParaRPr>
          </a:p>
        </p:txBody>
      </p:sp>
      <p:cxnSp>
        <p:nvCxnSpPr>
          <p:cNvPr id="261" name="Google Shape;261;p14"/>
          <p:cNvCxnSpPr/>
          <p:nvPr/>
        </p:nvCxnSpPr>
        <p:spPr>
          <a:xfrm>
            <a:off x="0" y="915566"/>
            <a:ext cx="9144000" cy="0"/>
          </a:xfrm>
          <a:prstGeom prst="straightConnector1">
            <a:avLst/>
          </a:prstGeom>
          <a:noFill/>
          <a:ln w="19050" cap="flat" cmpd="sng">
            <a:solidFill>
              <a:schemeClr val="dk1"/>
            </a:solidFill>
            <a:prstDash val="solid"/>
            <a:round/>
            <a:headEnd type="none" w="sm" len="sm"/>
            <a:tailEnd type="none" w="sm" len="sm"/>
          </a:ln>
        </p:spPr>
      </p:cxnSp>
      <p:sp>
        <p:nvSpPr>
          <p:cNvPr id="262" name="Google Shape;262;p14"/>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CN" altLang="en-US" sz="1400" b="1" dirty="0">
                <a:solidFill>
                  <a:srgbClr val="BFBFBF"/>
                </a:solidFill>
                <a:latin typeface="Arial"/>
                <a:ea typeface="Arial"/>
                <a:cs typeface="Arial"/>
                <a:sym typeface="Arial"/>
              </a:rPr>
              <a:t>改進與</a:t>
            </a:r>
            <a:r>
              <a:rPr lang="zh-TW" sz="1400" b="1" dirty="0">
                <a:solidFill>
                  <a:srgbClr val="BFBFBF"/>
                </a:solidFill>
                <a:latin typeface="Arial"/>
                <a:ea typeface="Arial"/>
                <a:cs typeface="Arial"/>
                <a:sym typeface="Arial"/>
              </a:rPr>
              <a:t>建議 </a:t>
            </a:r>
            <a:endParaRPr sz="1400" b="1" dirty="0">
              <a:solidFill>
                <a:srgbClr val="BFBFB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6"/>
          <p:cNvSpPr txBox="1"/>
          <p:nvPr/>
        </p:nvSpPr>
        <p:spPr>
          <a:xfrm>
            <a:off x="755576" y="1837856"/>
            <a:ext cx="7776864" cy="54207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Arial"/>
              <a:buNone/>
            </a:pPr>
            <a:r>
              <a:rPr lang="zh-TW" sz="4000" b="1">
                <a:solidFill>
                  <a:schemeClr val="dk1"/>
                </a:solidFill>
                <a:latin typeface="Arial"/>
                <a:ea typeface="Arial"/>
                <a:cs typeface="Arial"/>
                <a:sym typeface="Arial"/>
              </a:rPr>
              <a:t>This is the end of presentation！</a:t>
            </a:r>
            <a:endParaRPr sz="4000" b="1">
              <a:solidFill>
                <a:schemeClr val="dk1"/>
              </a:solidFill>
              <a:latin typeface="Arial"/>
              <a:ea typeface="Arial"/>
              <a:cs typeface="Arial"/>
              <a:sym typeface="Arial"/>
            </a:endParaRPr>
          </a:p>
        </p:txBody>
      </p:sp>
      <p:sp>
        <p:nvSpPr>
          <p:cNvPr id="280" name="Google Shape;280;p16"/>
          <p:cNvSpPr txBox="1"/>
          <p:nvPr/>
        </p:nvSpPr>
        <p:spPr>
          <a:xfrm>
            <a:off x="971600" y="2617997"/>
            <a:ext cx="7344816" cy="54207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Arial"/>
              <a:buNone/>
            </a:pPr>
            <a:r>
              <a:rPr lang="zh-TW" sz="4000" b="1">
                <a:solidFill>
                  <a:schemeClr val="dk1"/>
                </a:solidFill>
                <a:latin typeface="Arial"/>
                <a:ea typeface="Arial"/>
                <a:cs typeface="Arial"/>
                <a:sym typeface="Arial"/>
              </a:rPr>
              <a:t>Thank You！</a:t>
            </a:r>
            <a:endParaRPr sz="4000" b="1">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1619672" y="0"/>
            <a:ext cx="7524328"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800"/>
              <a:buFont typeface="Arial"/>
              <a:buNone/>
            </a:pPr>
            <a:r>
              <a:rPr lang="zh-TW" sz="4800" b="1">
                <a:solidFill>
                  <a:schemeClr val="dk1"/>
                </a:solidFill>
              </a:rPr>
              <a:t>目錄</a:t>
            </a:r>
            <a:endParaRPr sz="4800" b="1">
              <a:solidFill>
                <a:schemeClr val="dk1"/>
              </a:solidFill>
            </a:endParaRPr>
          </a:p>
        </p:txBody>
      </p:sp>
      <p:sp>
        <p:nvSpPr>
          <p:cNvPr id="94" name="Google Shape;94;p3"/>
          <p:cNvSpPr/>
          <p:nvPr/>
        </p:nvSpPr>
        <p:spPr>
          <a:xfrm>
            <a:off x="2079428" y="1223674"/>
            <a:ext cx="1116184" cy="576000"/>
          </a:xfrm>
          <a:prstGeom prst="homePlate">
            <a:avLst>
              <a:gd name="adj" fmla="val 5491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 name="Google Shape;95;p3"/>
          <p:cNvSpPr/>
          <p:nvPr/>
        </p:nvSpPr>
        <p:spPr>
          <a:xfrm>
            <a:off x="2974842" y="1223674"/>
            <a:ext cx="5629158" cy="576000"/>
          </a:xfrm>
          <a:custGeom>
            <a:avLst/>
            <a:gdLst/>
            <a:ahLst/>
            <a:cxnLst/>
            <a:rect l="l" t="t" r="r" b="b"/>
            <a:pathLst>
              <a:path w="6460280" h="792000" extrusionOk="0">
                <a:moveTo>
                  <a:pt x="0" y="0"/>
                </a:moveTo>
                <a:lnTo>
                  <a:pt x="6460280" y="0"/>
                </a:lnTo>
                <a:lnTo>
                  <a:pt x="6460280" y="792000"/>
                </a:lnTo>
                <a:lnTo>
                  <a:pt x="0" y="792000"/>
                </a:lnTo>
                <a:lnTo>
                  <a:pt x="396000" y="396000"/>
                </a:lnTo>
                <a:close/>
              </a:path>
            </a:pathLst>
          </a:custGeom>
          <a:solidFill>
            <a:schemeClr val="lt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 name="Google Shape;96;p3"/>
          <p:cNvSpPr txBox="1"/>
          <p:nvPr/>
        </p:nvSpPr>
        <p:spPr>
          <a:xfrm>
            <a:off x="2161101" y="1302670"/>
            <a:ext cx="604639" cy="430887"/>
          </a:xfrm>
          <a:prstGeom prst="rect">
            <a:avLst/>
          </a:prstGeom>
          <a:noFill/>
          <a:ln>
            <a:noFill/>
          </a:ln>
        </p:spPr>
        <p:txBody>
          <a:bodyPr spcFirstLastPara="1" wrap="square" lIns="91425" tIns="0" rIns="91425" bIns="0" anchor="ctr" anchorCtr="0">
            <a:spAutoFit/>
          </a:bodyPr>
          <a:lstStyle/>
          <a:p>
            <a:pPr marL="0" marR="0" lvl="0" indent="0" algn="l" rtl="0">
              <a:spcBef>
                <a:spcPts val="0"/>
              </a:spcBef>
              <a:spcAft>
                <a:spcPts val="0"/>
              </a:spcAft>
              <a:buNone/>
            </a:pPr>
            <a:r>
              <a:rPr lang="zh-TW" sz="2800" b="1">
                <a:solidFill>
                  <a:schemeClr val="lt1"/>
                </a:solidFill>
                <a:latin typeface="Arial"/>
                <a:ea typeface="Arial"/>
                <a:cs typeface="Arial"/>
                <a:sym typeface="Arial"/>
              </a:rPr>
              <a:t>01</a:t>
            </a:r>
            <a:endParaRPr/>
          </a:p>
        </p:txBody>
      </p:sp>
      <p:sp>
        <p:nvSpPr>
          <p:cNvPr id="97" name="Google Shape;97;p3"/>
          <p:cNvSpPr txBox="1"/>
          <p:nvPr/>
        </p:nvSpPr>
        <p:spPr>
          <a:xfrm>
            <a:off x="3354871" y="1250064"/>
            <a:ext cx="4845318" cy="523220"/>
          </a:xfrm>
          <a:prstGeom prst="rect">
            <a:avLst/>
          </a:prstGeom>
          <a:noFill/>
          <a:ln>
            <a:noFill/>
          </a:ln>
        </p:spPr>
        <p:txBody>
          <a:bodyPr spcFirstLastPara="1" wrap="square" lIns="91425" tIns="45700" rIns="91425" bIns="45700" anchor="t" anchorCtr="0">
            <a:spAutoFit/>
          </a:bodyPr>
          <a:lstStyle/>
          <a:p>
            <a:pPr marL="88900" marR="0" lvl="0" indent="0" algn="l" rtl="0">
              <a:spcBef>
                <a:spcPts val="0"/>
              </a:spcBef>
              <a:spcAft>
                <a:spcPts val="0"/>
              </a:spcAft>
              <a:buNone/>
            </a:pPr>
            <a:r>
              <a:rPr lang="zh-TW" sz="2800" b="1">
                <a:solidFill>
                  <a:schemeClr val="dk1"/>
                </a:solidFill>
                <a:latin typeface="Arial"/>
                <a:ea typeface="Arial"/>
                <a:cs typeface="Arial"/>
                <a:sym typeface="Arial"/>
              </a:rPr>
              <a:t>情緒分析介紹 </a:t>
            </a:r>
            <a:endParaRPr sz="2800" b="1">
              <a:solidFill>
                <a:schemeClr val="dk1"/>
              </a:solidFill>
              <a:latin typeface="Arial"/>
              <a:ea typeface="Arial"/>
              <a:cs typeface="Arial"/>
              <a:sym typeface="Arial"/>
            </a:endParaRPr>
          </a:p>
        </p:txBody>
      </p:sp>
      <p:sp>
        <p:nvSpPr>
          <p:cNvPr id="98" name="Google Shape;98;p3"/>
          <p:cNvSpPr/>
          <p:nvPr/>
        </p:nvSpPr>
        <p:spPr>
          <a:xfrm>
            <a:off x="2079428" y="2063310"/>
            <a:ext cx="1116184" cy="576000"/>
          </a:xfrm>
          <a:prstGeom prst="homePlate">
            <a:avLst>
              <a:gd name="adj" fmla="val 5491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3"/>
          <p:cNvSpPr/>
          <p:nvPr/>
        </p:nvSpPr>
        <p:spPr>
          <a:xfrm>
            <a:off x="2974842" y="2063310"/>
            <a:ext cx="5629158" cy="576000"/>
          </a:xfrm>
          <a:custGeom>
            <a:avLst/>
            <a:gdLst/>
            <a:ahLst/>
            <a:cxnLst/>
            <a:rect l="l" t="t" r="r" b="b"/>
            <a:pathLst>
              <a:path w="6460280" h="792000" extrusionOk="0">
                <a:moveTo>
                  <a:pt x="0" y="0"/>
                </a:moveTo>
                <a:lnTo>
                  <a:pt x="6460280" y="0"/>
                </a:lnTo>
                <a:lnTo>
                  <a:pt x="6460280" y="792000"/>
                </a:lnTo>
                <a:lnTo>
                  <a:pt x="0" y="792000"/>
                </a:lnTo>
                <a:lnTo>
                  <a:pt x="396000" y="396000"/>
                </a:lnTo>
                <a:close/>
              </a:path>
            </a:pathLst>
          </a:cu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3"/>
          <p:cNvSpPr txBox="1"/>
          <p:nvPr/>
        </p:nvSpPr>
        <p:spPr>
          <a:xfrm>
            <a:off x="2161101" y="2142306"/>
            <a:ext cx="604639" cy="430887"/>
          </a:xfrm>
          <a:prstGeom prst="rect">
            <a:avLst/>
          </a:prstGeom>
          <a:noFill/>
          <a:ln>
            <a:noFill/>
          </a:ln>
        </p:spPr>
        <p:txBody>
          <a:bodyPr spcFirstLastPara="1" wrap="square" lIns="91425" tIns="0" rIns="91425" bIns="0" anchor="ctr" anchorCtr="0">
            <a:spAutoFit/>
          </a:bodyPr>
          <a:lstStyle/>
          <a:p>
            <a:pPr marL="0" marR="0" lvl="0" indent="0" algn="l" rtl="0">
              <a:spcBef>
                <a:spcPts val="0"/>
              </a:spcBef>
              <a:spcAft>
                <a:spcPts val="0"/>
              </a:spcAft>
              <a:buNone/>
            </a:pPr>
            <a:r>
              <a:rPr lang="zh-TW" sz="2800" b="1">
                <a:solidFill>
                  <a:schemeClr val="lt1"/>
                </a:solidFill>
                <a:latin typeface="Arial"/>
                <a:ea typeface="Arial"/>
                <a:cs typeface="Arial"/>
                <a:sym typeface="Arial"/>
              </a:rPr>
              <a:t>02</a:t>
            </a:r>
            <a:endParaRPr/>
          </a:p>
        </p:txBody>
      </p:sp>
      <p:sp>
        <p:nvSpPr>
          <p:cNvPr id="101" name="Google Shape;101;p3"/>
          <p:cNvSpPr/>
          <p:nvPr/>
        </p:nvSpPr>
        <p:spPr>
          <a:xfrm>
            <a:off x="2079428" y="2902946"/>
            <a:ext cx="1116184" cy="576000"/>
          </a:xfrm>
          <a:prstGeom prst="homePlate">
            <a:avLst>
              <a:gd name="adj" fmla="val 54918"/>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 name="Google Shape;102;p3"/>
          <p:cNvSpPr/>
          <p:nvPr/>
        </p:nvSpPr>
        <p:spPr>
          <a:xfrm>
            <a:off x="2974842" y="2902946"/>
            <a:ext cx="5629158" cy="576000"/>
          </a:xfrm>
          <a:custGeom>
            <a:avLst/>
            <a:gdLst/>
            <a:ahLst/>
            <a:cxnLst/>
            <a:rect l="l" t="t" r="r" b="b"/>
            <a:pathLst>
              <a:path w="6460280" h="792000" extrusionOk="0">
                <a:moveTo>
                  <a:pt x="0" y="0"/>
                </a:moveTo>
                <a:lnTo>
                  <a:pt x="6460280" y="0"/>
                </a:lnTo>
                <a:lnTo>
                  <a:pt x="6460280" y="792000"/>
                </a:lnTo>
                <a:lnTo>
                  <a:pt x="0" y="792000"/>
                </a:lnTo>
                <a:lnTo>
                  <a:pt x="396000" y="396000"/>
                </a:lnTo>
                <a:close/>
              </a:path>
            </a:pathLst>
          </a:custGeom>
          <a:solidFill>
            <a:schemeClr val="lt1"/>
          </a:solid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3"/>
          <p:cNvSpPr txBox="1"/>
          <p:nvPr/>
        </p:nvSpPr>
        <p:spPr>
          <a:xfrm>
            <a:off x="2161101" y="2981942"/>
            <a:ext cx="604639" cy="430887"/>
          </a:xfrm>
          <a:prstGeom prst="rect">
            <a:avLst/>
          </a:prstGeom>
          <a:noFill/>
          <a:ln>
            <a:noFill/>
          </a:ln>
        </p:spPr>
        <p:txBody>
          <a:bodyPr spcFirstLastPara="1" wrap="square" lIns="91425" tIns="0" rIns="91425" bIns="0" anchor="ctr" anchorCtr="0">
            <a:spAutoFit/>
          </a:bodyPr>
          <a:lstStyle/>
          <a:p>
            <a:pPr marL="0" marR="0" lvl="0" indent="0" algn="l" rtl="0">
              <a:spcBef>
                <a:spcPts val="0"/>
              </a:spcBef>
              <a:spcAft>
                <a:spcPts val="0"/>
              </a:spcAft>
              <a:buNone/>
            </a:pPr>
            <a:r>
              <a:rPr lang="zh-TW" sz="2800" b="1">
                <a:solidFill>
                  <a:schemeClr val="lt1"/>
                </a:solidFill>
                <a:latin typeface="Arial"/>
                <a:ea typeface="Arial"/>
                <a:cs typeface="Arial"/>
                <a:sym typeface="Arial"/>
              </a:rPr>
              <a:t>03</a:t>
            </a:r>
            <a:endParaRPr/>
          </a:p>
        </p:txBody>
      </p:sp>
      <p:sp>
        <p:nvSpPr>
          <p:cNvPr id="104" name="Google Shape;104;p3"/>
          <p:cNvSpPr/>
          <p:nvPr/>
        </p:nvSpPr>
        <p:spPr>
          <a:xfrm>
            <a:off x="2079428" y="3742582"/>
            <a:ext cx="1116184" cy="576000"/>
          </a:xfrm>
          <a:prstGeom prst="homePlate">
            <a:avLst>
              <a:gd name="adj" fmla="val 54918"/>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 name="Google Shape;105;p3"/>
          <p:cNvSpPr/>
          <p:nvPr/>
        </p:nvSpPr>
        <p:spPr>
          <a:xfrm>
            <a:off x="2974842" y="3742582"/>
            <a:ext cx="5629158" cy="576000"/>
          </a:xfrm>
          <a:custGeom>
            <a:avLst/>
            <a:gdLst/>
            <a:ahLst/>
            <a:cxnLst/>
            <a:rect l="l" t="t" r="r" b="b"/>
            <a:pathLst>
              <a:path w="6460280" h="792000" extrusionOk="0">
                <a:moveTo>
                  <a:pt x="0" y="0"/>
                </a:moveTo>
                <a:lnTo>
                  <a:pt x="6460280" y="0"/>
                </a:lnTo>
                <a:lnTo>
                  <a:pt x="6460280" y="792000"/>
                </a:lnTo>
                <a:lnTo>
                  <a:pt x="0" y="792000"/>
                </a:lnTo>
                <a:lnTo>
                  <a:pt x="396000" y="396000"/>
                </a:lnTo>
                <a:close/>
              </a:path>
            </a:pathLst>
          </a:custGeom>
          <a:solidFill>
            <a:schemeClr val="lt1"/>
          </a:solidFill>
          <a:ln w="381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3"/>
          <p:cNvSpPr txBox="1"/>
          <p:nvPr/>
        </p:nvSpPr>
        <p:spPr>
          <a:xfrm>
            <a:off x="2161101" y="3821578"/>
            <a:ext cx="604639" cy="430887"/>
          </a:xfrm>
          <a:prstGeom prst="rect">
            <a:avLst/>
          </a:prstGeom>
          <a:noFill/>
          <a:ln>
            <a:noFill/>
          </a:ln>
        </p:spPr>
        <p:txBody>
          <a:bodyPr spcFirstLastPara="1" wrap="square" lIns="91425" tIns="0" rIns="91425" bIns="0" anchor="ctr" anchorCtr="0">
            <a:spAutoFit/>
          </a:bodyPr>
          <a:lstStyle/>
          <a:p>
            <a:pPr marL="0" marR="0" lvl="0" indent="0" algn="l" rtl="0">
              <a:spcBef>
                <a:spcPts val="0"/>
              </a:spcBef>
              <a:spcAft>
                <a:spcPts val="0"/>
              </a:spcAft>
              <a:buNone/>
            </a:pPr>
            <a:r>
              <a:rPr lang="zh-TW" sz="2800" b="1">
                <a:solidFill>
                  <a:schemeClr val="lt1"/>
                </a:solidFill>
                <a:latin typeface="Arial"/>
                <a:ea typeface="Arial"/>
                <a:cs typeface="Arial"/>
                <a:sym typeface="Arial"/>
              </a:rPr>
              <a:t>04</a:t>
            </a:r>
            <a:endParaRPr/>
          </a:p>
        </p:txBody>
      </p:sp>
      <p:sp>
        <p:nvSpPr>
          <p:cNvPr id="110" name="Google Shape;110;p3"/>
          <p:cNvSpPr txBox="1"/>
          <p:nvPr/>
        </p:nvSpPr>
        <p:spPr>
          <a:xfrm>
            <a:off x="3366762" y="2089700"/>
            <a:ext cx="4845318" cy="523220"/>
          </a:xfrm>
          <a:prstGeom prst="rect">
            <a:avLst/>
          </a:prstGeom>
          <a:noFill/>
          <a:ln>
            <a:noFill/>
          </a:ln>
        </p:spPr>
        <p:txBody>
          <a:bodyPr spcFirstLastPara="1" wrap="square" lIns="91425" tIns="45700" rIns="91425" bIns="45700" anchor="t" anchorCtr="0">
            <a:spAutoFit/>
          </a:bodyPr>
          <a:lstStyle/>
          <a:p>
            <a:pPr marL="88900" marR="0" lvl="0" indent="0" algn="l" rtl="0">
              <a:spcBef>
                <a:spcPts val="0"/>
              </a:spcBef>
              <a:spcAft>
                <a:spcPts val="0"/>
              </a:spcAft>
              <a:buNone/>
            </a:pPr>
            <a:r>
              <a:rPr lang="zh-TW" sz="2800" b="1">
                <a:solidFill>
                  <a:schemeClr val="dk1"/>
                </a:solidFill>
                <a:latin typeface="Arial"/>
                <a:ea typeface="Arial"/>
                <a:cs typeface="Arial"/>
                <a:sym typeface="Arial"/>
              </a:rPr>
              <a:t>實作流程 </a:t>
            </a:r>
            <a:endParaRPr sz="2800" b="1">
              <a:solidFill>
                <a:schemeClr val="dk1"/>
              </a:solidFill>
              <a:latin typeface="Arial"/>
              <a:ea typeface="Arial"/>
              <a:cs typeface="Arial"/>
              <a:sym typeface="Arial"/>
            </a:endParaRPr>
          </a:p>
        </p:txBody>
      </p:sp>
      <p:sp>
        <p:nvSpPr>
          <p:cNvPr id="111" name="Google Shape;111;p3"/>
          <p:cNvSpPr txBox="1"/>
          <p:nvPr/>
        </p:nvSpPr>
        <p:spPr>
          <a:xfrm>
            <a:off x="3366762" y="2955726"/>
            <a:ext cx="4845318" cy="523220"/>
          </a:xfrm>
          <a:prstGeom prst="rect">
            <a:avLst/>
          </a:prstGeom>
          <a:noFill/>
          <a:ln>
            <a:noFill/>
          </a:ln>
        </p:spPr>
        <p:txBody>
          <a:bodyPr spcFirstLastPara="1" wrap="square" lIns="91425" tIns="45700" rIns="91425" bIns="45700" anchor="t" anchorCtr="0">
            <a:spAutoFit/>
          </a:bodyPr>
          <a:lstStyle/>
          <a:p>
            <a:pPr marL="88900" marR="0" lvl="0" indent="0" algn="l" rtl="0">
              <a:spcBef>
                <a:spcPts val="0"/>
              </a:spcBef>
              <a:spcAft>
                <a:spcPts val="0"/>
              </a:spcAft>
              <a:buNone/>
            </a:pPr>
            <a:r>
              <a:rPr lang="zh-TW" sz="2800" b="1">
                <a:solidFill>
                  <a:schemeClr val="dk1"/>
                </a:solidFill>
                <a:latin typeface="Arial"/>
                <a:ea typeface="Arial"/>
                <a:cs typeface="Arial"/>
                <a:sym typeface="Arial"/>
              </a:rPr>
              <a:t>結果呈現 </a:t>
            </a:r>
            <a:endParaRPr sz="2800" b="1">
              <a:solidFill>
                <a:schemeClr val="dk1"/>
              </a:solidFill>
              <a:latin typeface="Arial"/>
              <a:ea typeface="Arial"/>
              <a:cs typeface="Arial"/>
              <a:sym typeface="Arial"/>
            </a:endParaRPr>
          </a:p>
        </p:txBody>
      </p:sp>
      <p:sp>
        <p:nvSpPr>
          <p:cNvPr id="112" name="Google Shape;112;p3"/>
          <p:cNvSpPr txBox="1"/>
          <p:nvPr/>
        </p:nvSpPr>
        <p:spPr>
          <a:xfrm>
            <a:off x="3392264" y="3775411"/>
            <a:ext cx="4845318" cy="523220"/>
          </a:xfrm>
          <a:prstGeom prst="rect">
            <a:avLst/>
          </a:prstGeom>
          <a:noFill/>
          <a:ln>
            <a:noFill/>
          </a:ln>
        </p:spPr>
        <p:txBody>
          <a:bodyPr spcFirstLastPara="1" wrap="square" lIns="91425" tIns="45700" rIns="91425" bIns="45700" anchor="t" anchorCtr="0">
            <a:spAutoFit/>
          </a:bodyPr>
          <a:lstStyle/>
          <a:p>
            <a:pPr marL="88900" marR="0" lvl="0" indent="0" algn="l" rtl="0">
              <a:spcBef>
                <a:spcPts val="0"/>
              </a:spcBef>
              <a:spcAft>
                <a:spcPts val="0"/>
              </a:spcAft>
              <a:buNone/>
            </a:pPr>
            <a:r>
              <a:rPr lang="zh-CN" altLang="en-US" sz="2800" b="1" dirty="0">
                <a:solidFill>
                  <a:schemeClr val="dk1"/>
                </a:solidFill>
                <a:latin typeface="Arial"/>
                <a:ea typeface="Arial"/>
                <a:cs typeface="Arial"/>
                <a:sym typeface="Arial"/>
              </a:rPr>
              <a:t>改進與</a:t>
            </a:r>
            <a:r>
              <a:rPr lang="zh-TW" sz="2800" b="1" dirty="0">
                <a:solidFill>
                  <a:schemeClr val="dk1"/>
                </a:solidFill>
                <a:latin typeface="Arial"/>
                <a:ea typeface="Arial"/>
                <a:cs typeface="Arial"/>
                <a:sym typeface="Arial"/>
              </a:rPr>
              <a:t>建議</a:t>
            </a:r>
            <a:endParaRPr sz="2800" b="1"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p:nvPr/>
        </p:nvSpPr>
        <p:spPr>
          <a:xfrm>
            <a:off x="507654" y="1827985"/>
            <a:ext cx="7992888" cy="5760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 name="Google Shape;120;p4"/>
          <p:cNvSpPr txBox="1">
            <a:spLocks noGrp="1"/>
          </p:cNvSpPr>
          <p:nvPr>
            <p:ph type="title"/>
          </p:nvPr>
        </p:nvSpPr>
        <p:spPr>
          <a:xfrm>
            <a:off x="179512" y="123478"/>
            <a:ext cx="8496944"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zh-TW" sz="3200" b="1">
                <a:solidFill>
                  <a:schemeClr val="dk1"/>
                </a:solidFill>
              </a:rPr>
              <a:t>情緒(情感)分析已成為近年被熱烈討論議題</a:t>
            </a:r>
            <a:endParaRPr sz="3200" b="1">
              <a:solidFill>
                <a:schemeClr val="dk1"/>
              </a:solidFill>
            </a:endParaRPr>
          </a:p>
        </p:txBody>
      </p:sp>
      <p:sp>
        <p:nvSpPr>
          <p:cNvPr id="121" name="Google Shape;121;p4"/>
          <p:cNvSpPr txBox="1"/>
          <p:nvPr/>
        </p:nvSpPr>
        <p:spPr>
          <a:xfrm>
            <a:off x="255201" y="1056267"/>
            <a:ext cx="8520600" cy="358003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r>
              <a:rPr lang="zh-TW" sz="1800" dirty="0">
                <a:solidFill>
                  <a:schemeClr val="dk1"/>
                </a:solidFill>
                <a:latin typeface="Arial"/>
                <a:ea typeface="Arial"/>
                <a:cs typeface="Arial"/>
                <a:sym typeface="Arial"/>
              </a:rPr>
              <a:t>	運用自然語言處理、文本挖掘、計算機語言學等方法，量化和研究情感狀態和主觀資訊。 </a:t>
            </a:r>
            <a:endParaRPr sz="1800"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Arial"/>
              <a:buNone/>
            </a:pPr>
            <a:endParaRPr sz="1800" b="1" dirty="0">
              <a:solidFill>
                <a:schemeClr val="dk1"/>
              </a:solidFill>
              <a:latin typeface="Arial"/>
              <a:ea typeface="Arial"/>
              <a:cs typeface="Arial"/>
              <a:sym typeface="Arial"/>
            </a:endParaRPr>
          </a:p>
          <a:p>
            <a:pPr marL="0" marR="0" lvl="0" indent="0" algn="ctr" rtl="0">
              <a:spcBef>
                <a:spcPts val="0"/>
              </a:spcBef>
              <a:spcAft>
                <a:spcPts val="0"/>
              </a:spcAft>
              <a:buClr>
                <a:schemeClr val="dk1"/>
              </a:buClr>
              <a:buSzPts val="2200"/>
              <a:buFont typeface="Arial"/>
              <a:buNone/>
            </a:pPr>
            <a:r>
              <a:rPr lang="zh-TW" sz="2200" b="1" dirty="0">
                <a:solidFill>
                  <a:schemeClr val="dk1"/>
                </a:solidFill>
                <a:latin typeface="Arial"/>
                <a:ea typeface="Arial"/>
                <a:cs typeface="Arial"/>
                <a:sym typeface="Arial"/>
              </a:rPr>
              <a:t>網頁資料探勘→文字探勘→情緒探勘/意見探勘→情緒分析系統</a:t>
            </a:r>
            <a:endParaRPr sz="2200" b="1"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800"/>
              <a:buFont typeface="Arial"/>
              <a:buNone/>
            </a:pPr>
            <a:r>
              <a:rPr lang="zh-TW" sz="1800" dirty="0">
                <a:solidFill>
                  <a:schemeClr val="dk1"/>
                </a:solidFill>
                <a:latin typeface="Arial"/>
                <a:ea typeface="Arial"/>
                <a:cs typeface="Arial"/>
                <a:sym typeface="Arial"/>
              </a:rPr>
              <a:t>從事情緒分析的主要種類或方法：</a:t>
            </a:r>
            <a:endParaRPr sz="1800" dirty="0">
              <a:solidFill>
                <a:schemeClr val="dk1"/>
              </a:solidFill>
              <a:latin typeface="Arial"/>
              <a:ea typeface="Arial"/>
              <a:cs typeface="Arial"/>
              <a:sym typeface="Arial"/>
            </a:endParaRPr>
          </a:p>
          <a:p>
            <a:pPr marL="360000" marR="0" lvl="0" indent="-342900" algn="l" rtl="0">
              <a:lnSpc>
                <a:spcPct val="150000"/>
              </a:lnSpc>
              <a:spcBef>
                <a:spcPts val="0"/>
              </a:spcBef>
              <a:spcAft>
                <a:spcPts val="0"/>
              </a:spcAft>
              <a:buClr>
                <a:schemeClr val="dk1"/>
              </a:buClr>
              <a:buSzPts val="1800"/>
              <a:buFont typeface="Arial"/>
              <a:buAutoNum type="arabicPeriod"/>
            </a:pPr>
            <a:r>
              <a:rPr lang="zh-TW" sz="1800" dirty="0">
                <a:solidFill>
                  <a:schemeClr val="dk1"/>
                </a:solidFill>
                <a:latin typeface="Arial"/>
                <a:ea typeface="Arial"/>
                <a:cs typeface="Arial"/>
                <a:sym typeface="Arial"/>
              </a:rPr>
              <a:t>文本情绪分析 (Document-based sentiment classification)</a:t>
            </a:r>
            <a:endParaRPr dirty="0"/>
          </a:p>
          <a:p>
            <a:pPr marL="360000" marR="0" lvl="0" indent="-342900" algn="l" rtl="0">
              <a:lnSpc>
                <a:spcPct val="150000"/>
              </a:lnSpc>
              <a:spcBef>
                <a:spcPts val="0"/>
              </a:spcBef>
              <a:spcAft>
                <a:spcPts val="0"/>
              </a:spcAft>
              <a:buClr>
                <a:schemeClr val="dk1"/>
              </a:buClr>
              <a:buSzPts val="1800"/>
              <a:buFont typeface="Arial"/>
              <a:buAutoNum type="arabicPeriod"/>
            </a:pPr>
            <a:r>
              <a:rPr lang="zh-TW" sz="1800" dirty="0">
                <a:solidFill>
                  <a:schemeClr val="dk1"/>
                </a:solidFill>
                <a:latin typeface="Arial"/>
                <a:ea typeface="Arial"/>
                <a:cs typeface="Arial"/>
                <a:sym typeface="Arial"/>
              </a:rPr>
              <a:t>主管概念情緒分析 (Subjectivity and sentiment classification)</a:t>
            </a:r>
            <a:endParaRPr sz="1800" dirty="0">
              <a:solidFill>
                <a:schemeClr val="dk1"/>
              </a:solidFill>
              <a:latin typeface="Arial"/>
              <a:ea typeface="Arial"/>
              <a:cs typeface="Arial"/>
              <a:sym typeface="Arial"/>
            </a:endParaRPr>
          </a:p>
          <a:p>
            <a:pPr marL="360000" marR="0" lvl="0" indent="-342900" algn="l" rtl="0">
              <a:lnSpc>
                <a:spcPct val="150000"/>
              </a:lnSpc>
              <a:spcBef>
                <a:spcPts val="0"/>
              </a:spcBef>
              <a:spcAft>
                <a:spcPts val="0"/>
              </a:spcAft>
              <a:buClr>
                <a:schemeClr val="dk1"/>
              </a:buClr>
              <a:buSzPts val="1800"/>
              <a:buFont typeface="Arial"/>
              <a:buAutoNum type="arabicPeriod"/>
            </a:pPr>
            <a:r>
              <a:rPr lang="zh-TW" sz="1800" dirty="0">
                <a:solidFill>
                  <a:schemeClr val="dk1"/>
                </a:solidFill>
                <a:latin typeface="Arial"/>
                <a:ea typeface="Arial"/>
                <a:cs typeface="Arial"/>
                <a:sym typeface="Arial"/>
              </a:rPr>
              <a:t>外觀（屬性）基礎情緒分析 (Aspect-based sentiment analysis)</a:t>
            </a:r>
            <a:endParaRPr dirty="0"/>
          </a:p>
          <a:p>
            <a:pPr marL="360000" marR="0" lvl="0" indent="-342900" algn="l" rtl="0">
              <a:lnSpc>
                <a:spcPct val="150000"/>
              </a:lnSpc>
              <a:spcBef>
                <a:spcPts val="0"/>
              </a:spcBef>
              <a:spcAft>
                <a:spcPts val="0"/>
              </a:spcAft>
              <a:buClr>
                <a:schemeClr val="dk1"/>
              </a:buClr>
              <a:buSzPts val="1800"/>
              <a:buFont typeface="Arial"/>
              <a:buAutoNum type="arabicPeriod"/>
            </a:pPr>
            <a:r>
              <a:rPr lang="zh-TW" sz="1800" dirty="0">
                <a:solidFill>
                  <a:schemeClr val="dk1"/>
                </a:solidFill>
                <a:latin typeface="Arial"/>
                <a:ea typeface="Arial"/>
                <a:cs typeface="Arial"/>
                <a:sym typeface="Arial"/>
              </a:rPr>
              <a:t>建立情緒字匯分析 (Lexicon-based sentiment analysis)</a:t>
            </a:r>
            <a:endParaRPr sz="1800" dirty="0">
              <a:solidFill>
                <a:schemeClr val="dk1"/>
              </a:solidFill>
              <a:latin typeface="Arial"/>
              <a:ea typeface="Arial"/>
              <a:cs typeface="Arial"/>
              <a:sym typeface="Arial"/>
            </a:endParaRPr>
          </a:p>
        </p:txBody>
      </p:sp>
      <p:cxnSp>
        <p:nvCxnSpPr>
          <p:cNvPr id="122" name="Google Shape;122;p4"/>
          <p:cNvCxnSpPr/>
          <p:nvPr/>
        </p:nvCxnSpPr>
        <p:spPr>
          <a:xfrm>
            <a:off x="0" y="915566"/>
            <a:ext cx="9144000" cy="0"/>
          </a:xfrm>
          <a:prstGeom prst="straightConnector1">
            <a:avLst/>
          </a:prstGeom>
          <a:noFill/>
          <a:ln w="19050" cap="flat" cmpd="sng">
            <a:solidFill>
              <a:schemeClr val="dk1"/>
            </a:solidFill>
            <a:prstDash val="solid"/>
            <a:round/>
            <a:headEnd type="none" w="sm" len="sm"/>
            <a:tailEnd type="none" w="sm" len="sm"/>
          </a:ln>
        </p:spPr>
      </p:cxnSp>
      <p:sp>
        <p:nvSpPr>
          <p:cNvPr id="123" name="Google Shape;123;p4"/>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TW" sz="1400" b="1">
                <a:solidFill>
                  <a:srgbClr val="A5A5A5"/>
                </a:solidFill>
                <a:latin typeface="Arial"/>
                <a:ea typeface="Arial"/>
                <a:cs typeface="Arial"/>
                <a:sym typeface="Arial"/>
              </a:rPr>
              <a:t>情緒分析介紹 </a:t>
            </a:r>
            <a:endParaRPr sz="1400" b="1">
              <a:solidFill>
                <a:srgbClr val="A5A5A5"/>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rot="2946079" flipH="1">
            <a:off x="761338" y="1419222"/>
            <a:ext cx="1574070" cy="3149101"/>
          </a:xfrm>
          <a:custGeom>
            <a:avLst/>
            <a:gdLst/>
            <a:ahLst/>
            <a:cxnLst/>
            <a:rect l="l" t="t" r="r" b="b"/>
            <a:pathLst>
              <a:path w="1574070" h="3149101" extrusionOk="0">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29" name="Google Shape;129;p5" descr="D:\KBM-정애\014-Fullppt\PNG이미지\지구본.png"/>
          <p:cNvPicPr preferRelativeResize="0"/>
          <p:nvPr/>
        </p:nvPicPr>
        <p:blipFill rotWithShape="1">
          <a:blip r:embed="rId3">
            <a:alphaModFix/>
          </a:blip>
          <a:srcRect/>
          <a:stretch/>
        </p:blipFill>
        <p:spPr>
          <a:xfrm>
            <a:off x="1540753" y="1868612"/>
            <a:ext cx="1236428" cy="1238857"/>
          </a:xfrm>
          <a:prstGeom prst="rect">
            <a:avLst/>
          </a:prstGeom>
          <a:noFill/>
          <a:ln>
            <a:noFill/>
          </a:ln>
        </p:spPr>
      </p:pic>
      <p:sp>
        <p:nvSpPr>
          <p:cNvPr id="130" name="Google Shape;130;p5"/>
          <p:cNvSpPr txBox="1">
            <a:spLocks noGrp="1"/>
          </p:cNvSpPr>
          <p:nvPr>
            <p:ph type="title"/>
          </p:nvPr>
        </p:nvSpPr>
        <p:spPr>
          <a:xfrm>
            <a:off x="179512" y="123478"/>
            <a:ext cx="8496944"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zh-CN" altLang="en-US" sz="3200" b="1" dirty="0">
                <a:solidFill>
                  <a:schemeClr val="dk1"/>
                </a:solidFill>
              </a:rPr>
              <a:t>新聞</a:t>
            </a:r>
            <a:r>
              <a:rPr lang="zh-TW" sz="3200" b="1" dirty="0">
                <a:solidFill>
                  <a:schemeClr val="dk1"/>
                </a:solidFill>
              </a:rPr>
              <a:t>情緒分析充滿商業價值</a:t>
            </a:r>
            <a:endParaRPr sz="3200" b="1" dirty="0">
              <a:solidFill>
                <a:schemeClr val="dk1"/>
              </a:solidFill>
            </a:endParaRPr>
          </a:p>
        </p:txBody>
      </p:sp>
      <p:sp>
        <p:nvSpPr>
          <p:cNvPr id="131" name="Google Shape;131;p5"/>
          <p:cNvSpPr txBox="1"/>
          <p:nvPr/>
        </p:nvSpPr>
        <p:spPr>
          <a:xfrm>
            <a:off x="3696690" y="1229885"/>
            <a:ext cx="4979766" cy="31623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900"/>
              <a:buFont typeface="Arial"/>
              <a:buChar char="•"/>
            </a:pPr>
            <a:r>
              <a:rPr lang="zh-CN" altLang="en-US" sz="1900" dirty="0">
                <a:solidFill>
                  <a:schemeClr val="dk1"/>
                </a:solidFill>
              </a:rPr>
              <a:t>瞭解目前市場的反應</a:t>
            </a:r>
            <a:endParaRPr lang="en-US" altLang="zh-CN" sz="1900" dirty="0">
              <a:solidFill>
                <a:schemeClr val="dk1"/>
              </a:solidFill>
            </a:endParaRPr>
          </a:p>
          <a:p>
            <a:pPr marR="0" lvl="0" algn="l" rtl="0">
              <a:lnSpc>
                <a:spcPct val="150000"/>
              </a:lnSpc>
              <a:spcBef>
                <a:spcPts val="0"/>
              </a:spcBef>
              <a:spcAft>
                <a:spcPts val="0"/>
              </a:spcAft>
              <a:buClr>
                <a:schemeClr val="dk1"/>
              </a:buClr>
              <a:buSzPts val="1900"/>
            </a:pPr>
            <a:endParaRPr lang="en-US" altLang="zh-CN" sz="1900" dirty="0">
              <a:solidFill>
                <a:schemeClr val="dk1"/>
              </a:solidFill>
            </a:endParaRPr>
          </a:p>
          <a:p>
            <a:pPr marL="285750" lvl="0" indent="-285750">
              <a:lnSpc>
                <a:spcPct val="150000"/>
              </a:lnSpc>
              <a:buClr>
                <a:schemeClr val="dk1"/>
              </a:buClr>
              <a:buSzPts val="1900"/>
              <a:buFont typeface="Arial"/>
              <a:buChar char="•"/>
            </a:pPr>
            <a:r>
              <a:rPr lang="zh-CN" altLang="en-US" sz="1900" dirty="0">
                <a:solidFill>
                  <a:schemeClr val="dk1"/>
                </a:solidFill>
                <a:latin typeface="Arial"/>
                <a:ea typeface="Arial"/>
                <a:cs typeface="Arial"/>
                <a:sym typeface="Arial"/>
              </a:rPr>
              <a:t>快速</a:t>
            </a:r>
            <a:r>
              <a:rPr lang="zh-CN" altLang="en-US" sz="1900" dirty="0">
                <a:solidFill>
                  <a:schemeClr val="dk1"/>
                </a:solidFill>
              </a:rPr>
              <a:t>解讀每日數</a:t>
            </a:r>
            <a:r>
              <a:rPr lang="zh-CN" altLang="en-US" sz="1900" dirty="0">
                <a:solidFill>
                  <a:schemeClr val="dk1"/>
                </a:solidFill>
                <a:latin typeface="Arial"/>
                <a:ea typeface="Arial"/>
                <a:cs typeface="Arial"/>
                <a:sym typeface="Arial"/>
              </a:rPr>
              <a:t>以萬計新聞量</a:t>
            </a:r>
            <a:endParaRPr lang="zh-TW" altLang="en-US" sz="19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lang="zh-TW" altLang="en-US" sz="1900" dirty="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900"/>
              <a:buFont typeface="Arial"/>
              <a:buChar char="•"/>
            </a:pPr>
            <a:r>
              <a:rPr lang="zh-CN" altLang="en-US" sz="1900" dirty="0">
                <a:solidFill>
                  <a:schemeClr val="dk1"/>
                </a:solidFill>
                <a:latin typeface="Arial"/>
                <a:ea typeface="Arial"/>
                <a:cs typeface="Arial"/>
                <a:sym typeface="Arial"/>
              </a:rPr>
              <a:t>作為判斷大眾</a:t>
            </a:r>
            <a:r>
              <a:rPr lang="zh-TW" sz="1900" dirty="0">
                <a:solidFill>
                  <a:schemeClr val="dk1"/>
                </a:solidFill>
                <a:latin typeface="Arial"/>
                <a:ea typeface="Arial"/>
                <a:cs typeface="Arial"/>
                <a:sym typeface="Arial"/>
              </a:rPr>
              <a:t>對於未來市場的預期</a:t>
            </a:r>
            <a:endParaRPr sz="19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1900" dirty="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900"/>
              <a:buFont typeface="Arial"/>
              <a:buChar char="•"/>
            </a:pPr>
            <a:r>
              <a:rPr lang="zh-TW" sz="1900" dirty="0">
                <a:solidFill>
                  <a:schemeClr val="dk1"/>
                </a:solidFill>
                <a:latin typeface="Arial"/>
                <a:ea typeface="Arial"/>
                <a:cs typeface="Arial"/>
                <a:sym typeface="Arial"/>
              </a:rPr>
              <a:t>協助決策判斷，加強從事作業的信心程度</a:t>
            </a:r>
            <a:endParaRPr sz="1900" dirty="0">
              <a:solidFill>
                <a:schemeClr val="dk1"/>
              </a:solidFill>
              <a:latin typeface="Arial"/>
              <a:ea typeface="Arial"/>
              <a:cs typeface="Arial"/>
              <a:sym typeface="Arial"/>
            </a:endParaRPr>
          </a:p>
        </p:txBody>
      </p:sp>
      <p:cxnSp>
        <p:nvCxnSpPr>
          <p:cNvPr id="132" name="Google Shape;132;p5"/>
          <p:cNvCxnSpPr/>
          <p:nvPr/>
        </p:nvCxnSpPr>
        <p:spPr>
          <a:xfrm>
            <a:off x="0" y="915566"/>
            <a:ext cx="9144000" cy="0"/>
          </a:xfrm>
          <a:prstGeom prst="straightConnector1">
            <a:avLst/>
          </a:prstGeom>
          <a:noFill/>
          <a:ln w="19050" cap="flat" cmpd="sng">
            <a:solidFill>
              <a:schemeClr val="dk1"/>
            </a:solidFill>
            <a:prstDash val="solid"/>
            <a:round/>
            <a:headEnd type="none" w="sm" len="sm"/>
            <a:tailEnd type="none" w="sm" len="sm"/>
          </a:ln>
        </p:spPr>
      </p:cxnSp>
      <p:sp>
        <p:nvSpPr>
          <p:cNvPr id="133" name="Google Shape;133;p5"/>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TW" sz="1400" b="1">
                <a:solidFill>
                  <a:srgbClr val="A5A5A5"/>
                </a:solidFill>
                <a:latin typeface="Arial"/>
                <a:ea typeface="Arial"/>
                <a:cs typeface="Arial"/>
                <a:sym typeface="Arial"/>
              </a:rPr>
              <a:t>情緒分析介紹 </a:t>
            </a:r>
            <a:endParaRPr sz="1400" b="1">
              <a:solidFill>
                <a:srgbClr val="A5A5A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p:nvPr/>
        </p:nvSpPr>
        <p:spPr>
          <a:xfrm>
            <a:off x="929329" y="1297392"/>
            <a:ext cx="7670146" cy="449779"/>
          </a:xfrm>
          <a:prstGeom prst="rect">
            <a:avLst/>
          </a:prstGeom>
          <a:solidFill>
            <a:srgbClr val="A1EF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0" name="Google Shape;160;p7"/>
          <p:cNvSpPr/>
          <p:nvPr/>
        </p:nvSpPr>
        <p:spPr>
          <a:xfrm>
            <a:off x="934302" y="3969718"/>
            <a:ext cx="7670146" cy="348067"/>
          </a:xfrm>
          <a:prstGeom prst="rect">
            <a:avLst/>
          </a:prstGeom>
          <a:solidFill>
            <a:srgbClr val="FBE4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1" name="Google Shape;161;p7"/>
          <p:cNvSpPr/>
          <p:nvPr/>
        </p:nvSpPr>
        <p:spPr>
          <a:xfrm>
            <a:off x="0" y="3948453"/>
            <a:ext cx="10797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1" u="sng">
                <a:solidFill>
                  <a:schemeClr val="dk1"/>
                </a:solidFill>
                <a:latin typeface="Arial"/>
                <a:ea typeface="Arial"/>
                <a:cs typeface="Arial"/>
                <a:sym typeface="Arial"/>
              </a:rPr>
              <a:t>Output:</a:t>
            </a:r>
            <a:endParaRPr sz="1600" b="1" u="sng">
              <a:solidFill>
                <a:schemeClr val="dk1"/>
              </a:solidFill>
              <a:latin typeface="Arial"/>
              <a:ea typeface="Arial"/>
              <a:cs typeface="Arial"/>
              <a:sym typeface="Arial"/>
            </a:endParaRPr>
          </a:p>
        </p:txBody>
      </p:sp>
      <p:sp>
        <p:nvSpPr>
          <p:cNvPr id="162" name="Google Shape;162;p7"/>
          <p:cNvSpPr txBox="1">
            <a:spLocks noGrp="1"/>
          </p:cNvSpPr>
          <p:nvPr>
            <p:ph type="title"/>
          </p:nvPr>
        </p:nvSpPr>
        <p:spPr>
          <a:xfrm>
            <a:off x="179512" y="123478"/>
            <a:ext cx="8496944"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zh-TW" sz="3200" b="1">
                <a:solidFill>
                  <a:schemeClr val="dk1"/>
                </a:solidFill>
              </a:rPr>
              <a:t>先爬、再斷、後分析</a:t>
            </a:r>
            <a:endParaRPr/>
          </a:p>
        </p:txBody>
      </p:sp>
      <p:sp>
        <p:nvSpPr>
          <p:cNvPr id="163" name="Google Shape;163;p7"/>
          <p:cNvSpPr/>
          <p:nvPr/>
        </p:nvSpPr>
        <p:spPr>
          <a:xfrm>
            <a:off x="331027" y="2283718"/>
            <a:ext cx="2437750" cy="11409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chemeClr val="dk1"/>
              </a:buClr>
              <a:buSzPts val="1800"/>
              <a:buFont typeface="Arial"/>
              <a:buNone/>
            </a:pPr>
            <a:r>
              <a:rPr lang="zh-TW" sz="1800">
                <a:solidFill>
                  <a:schemeClr val="dk1"/>
                </a:solidFill>
                <a:latin typeface="Arial"/>
                <a:ea typeface="Arial"/>
                <a:cs typeface="Arial"/>
                <a:sym typeface="Arial"/>
              </a:rPr>
              <a:t>爬文、斷詞斷句</a:t>
            </a:r>
            <a:endParaRPr sz="180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AF00DB"/>
              </a:buClr>
              <a:buSzPts val="950"/>
              <a:buFont typeface="Courier New"/>
              <a:buNone/>
            </a:pPr>
            <a:r>
              <a:rPr lang="zh-TW" sz="950">
                <a:solidFill>
                  <a:srgbClr val="AF00DB"/>
                </a:solidFill>
                <a:highlight>
                  <a:srgbClr val="FFFFFE"/>
                </a:highlight>
                <a:latin typeface="Courier New"/>
                <a:ea typeface="Courier New"/>
                <a:cs typeface="Courier New"/>
                <a:sym typeface="Courier New"/>
              </a:rPr>
              <a:t>from</a:t>
            </a:r>
            <a:r>
              <a:rPr lang="zh-TW" sz="950">
                <a:solidFill>
                  <a:schemeClr val="dk1"/>
                </a:solidFill>
                <a:highlight>
                  <a:srgbClr val="FFFFFE"/>
                </a:highlight>
                <a:latin typeface="Courier New"/>
                <a:ea typeface="Courier New"/>
                <a:cs typeface="Courier New"/>
                <a:sym typeface="Courier New"/>
              </a:rPr>
              <a:t> newspaper </a:t>
            </a:r>
            <a:r>
              <a:rPr lang="zh-TW" sz="950">
                <a:solidFill>
                  <a:srgbClr val="AF00DB"/>
                </a:solidFill>
                <a:highlight>
                  <a:srgbClr val="FFFFFE"/>
                </a:highlight>
                <a:latin typeface="Courier New"/>
                <a:ea typeface="Courier New"/>
                <a:cs typeface="Courier New"/>
                <a:sym typeface="Courier New"/>
              </a:rPr>
              <a:t>import</a:t>
            </a:r>
            <a:r>
              <a:rPr lang="zh-TW" sz="950">
                <a:solidFill>
                  <a:schemeClr val="dk1"/>
                </a:solidFill>
                <a:highlight>
                  <a:srgbClr val="FFFFFE"/>
                </a:highlight>
                <a:latin typeface="Courier New"/>
                <a:ea typeface="Courier New"/>
                <a:cs typeface="Courier New"/>
                <a:sym typeface="Courier New"/>
              </a:rPr>
              <a:t> Article</a:t>
            </a:r>
            <a:endParaRPr sz="950">
              <a:solidFill>
                <a:schemeClr val="dk1"/>
              </a:solidFill>
              <a:highlight>
                <a:srgbClr val="FFFFF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AF00DB"/>
              </a:buClr>
              <a:buSzPts val="950"/>
              <a:buFont typeface="Courier New"/>
              <a:buNone/>
            </a:pPr>
            <a:r>
              <a:rPr lang="zh-TW" sz="950">
                <a:solidFill>
                  <a:srgbClr val="AF00DB"/>
                </a:solidFill>
                <a:highlight>
                  <a:srgbClr val="FFFFFE"/>
                </a:highlight>
                <a:latin typeface="Courier New"/>
                <a:ea typeface="Courier New"/>
                <a:cs typeface="Courier New"/>
                <a:sym typeface="Courier New"/>
              </a:rPr>
              <a:t>import</a:t>
            </a:r>
            <a:r>
              <a:rPr lang="zh-TW" sz="950">
                <a:solidFill>
                  <a:schemeClr val="dk1"/>
                </a:solidFill>
                <a:highlight>
                  <a:srgbClr val="FFFFFE"/>
                </a:highlight>
                <a:latin typeface="Courier New"/>
                <a:ea typeface="Courier New"/>
                <a:cs typeface="Courier New"/>
                <a:sym typeface="Courier New"/>
              </a:rPr>
              <a:t> string</a:t>
            </a:r>
            <a:endParaRPr sz="950">
              <a:solidFill>
                <a:schemeClr val="dk1"/>
              </a:solidFill>
              <a:highlight>
                <a:srgbClr val="FFFFF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AF00DB"/>
              </a:buClr>
              <a:buSzPts val="950"/>
              <a:buFont typeface="Courier New"/>
              <a:buNone/>
            </a:pPr>
            <a:r>
              <a:rPr lang="zh-TW" sz="950">
                <a:solidFill>
                  <a:srgbClr val="AF00DB"/>
                </a:solidFill>
                <a:highlight>
                  <a:srgbClr val="FFFFFE"/>
                </a:highlight>
                <a:latin typeface="Courier New"/>
                <a:ea typeface="Courier New"/>
                <a:cs typeface="Courier New"/>
                <a:sym typeface="Courier New"/>
              </a:rPr>
              <a:t>import</a:t>
            </a:r>
            <a:r>
              <a:rPr lang="zh-TW" sz="950">
                <a:solidFill>
                  <a:schemeClr val="dk1"/>
                </a:solidFill>
                <a:highlight>
                  <a:srgbClr val="FFFFFE"/>
                </a:highlight>
                <a:latin typeface="Courier New"/>
                <a:ea typeface="Courier New"/>
                <a:cs typeface="Courier New"/>
                <a:sym typeface="Courier New"/>
              </a:rPr>
              <a:t> re</a:t>
            </a:r>
            <a:endParaRPr sz="950">
              <a:solidFill>
                <a:srgbClr val="AF00DB"/>
              </a:solidFill>
              <a:highlight>
                <a:srgbClr val="FFFFFE"/>
              </a:highlight>
              <a:latin typeface="Courier New"/>
              <a:ea typeface="Courier New"/>
              <a:cs typeface="Courier New"/>
              <a:sym typeface="Courier New"/>
            </a:endParaRPr>
          </a:p>
        </p:txBody>
      </p:sp>
      <p:cxnSp>
        <p:nvCxnSpPr>
          <p:cNvPr id="164" name="Google Shape;164;p7"/>
          <p:cNvCxnSpPr/>
          <p:nvPr/>
        </p:nvCxnSpPr>
        <p:spPr>
          <a:xfrm>
            <a:off x="1565477" y="1747171"/>
            <a:ext cx="0" cy="454272"/>
          </a:xfrm>
          <a:prstGeom prst="straightConnector1">
            <a:avLst/>
          </a:prstGeom>
          <a:noFill/>
          <a:ln w="28575" cap="flat" cmpd="sng">
            <a:solidFill>
              <a:schemeClr val="dk2"/>
            </a:solidFill>
            <a:prstDash val="solid"/>
            <a:round/>
            <a:headEnd type="none" w="sm" len="sm"/>
            <a:tailEnd type="triangle" w="med" len="med"/>
          </a:ln>
        </p:spPr>
      </p:cxnSp>
      <p:sp>
        <p:nvSpPr>
          <p:cNvPr id="165" name="Google Shape;165;p7"/>
          <p:cNvSpPr txBox="1"/>
          <p:nvPr/>
        </p:nvSpPr>
        <p:spPr>
          <a:xfrm>
            <a:off x="934302" y="3969718"/>
            <a:ext cx="1936500" cy="439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1300"/>
              <a:buFont typeface="Arial"/>
              <a:buNone/>
            </a:pPr>
            <a:r>
              <a:rPr lang="zh-TW" sz="1300" b="1">
                <a:solidFill>
                  <a:schemeClr val="dk1"/>
                </a:solidFill>
                <a:latin typeface="Arial"/>
                <a:ea typeface="Arial"/>
                <a:cs typeface="Arial"/>
                <a:sym typeface="Arial"/>
              </a:rPr>
              <a:t>文字標題、作者、時間</a:t>
            </a:r>
            <a:endParaRPr sz="1300" b="1">
              <a:solidFill>
                <a:schemeClr val="dk1"/>
              </a:solidFill>
              <a:latin typeface="Arial"/>
              <a:ea typeface="Arial"/>
              <a:cs typeface="Arial"/>
              <a:sym typeface="Arial"/>
            </a:endParaRPr>
          </a:p>
        </p:txBody>
      </p:sp>
      <p:sp>
        <p:nvSpPr>
          <p:cNvPr id="166" name="Google Shape;166;p7"/>
          <p:cNvSpPr/>
          <p:nvPr/>
        </p:nvSpPr>
        <p:spPr>
          <a:xfrm>
            <a:off x="3202327" y="2283718"/>
            <a:ext cx="2592300" cy="11409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chemeClr val="dk1"/>
              </a:buClr>
              <a:buSzPts val="1800"/>
              <a:buFont typeface="Arial"/>
              <a:buNone/>
            </a:pPr>
            <a:r>
              <a:rPr lang="zh-TW" sz="1800">
                <a:solidFill>
                  <a:schemeClr val="dk1"/>
                </a:solidFill>
                <a:latin typeface="Arial"/>
                <a:ea typeface="Arial"/>
                <a:cs typeface="Arial"/>
                <a:sym typeface="Arial"/>
              </a:rPr>
              <a:t>詞句比重分析</a:t>
            </a:r>
            <a:endParaRPr sz="180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AF00DB"/>
              </a:buClr>
              <a:buSzPts val="950"/>
              <a:buFont typeface="Courier New"/>
              <a:buNone/>
            </a:pPr>
            <a:r>
              <a:rPr lang="zh-TW" sz="950">
                <a:solidFill>
                  <a:srgbClr val="AF00DB"/>
                </a:solidFill>
                <a:highlight>
                  <a:srgbClr val="FFFFFE"/>
                </a:highlight>
                <a:latin typeface="Courier New"/>
                <a:ea typeface="Courier New"/>
                <a:cs typeface="Courier New"/>
                <a:sym typeface="Courier New"/>
              </a:rPr>
              <a:t>import</a:t>
            </a:r>
            <a:r>
              <a:rPr lang="zh-TW" sz="950">
                <a:solidFill>
                  <a:schemeClr val="dk1"/>
                </a:solidFill>
                <a:highlight>
                  <a:srgbClr val="FFFFFE"/>
                </a:highlight>
                <a:latin typeface="Courier New"/>
                <a:ea typeface="Courier New"/>
                <a:cs typeface="Courier New"/>
                <a:sym typeface="Courier New"/>
              </a:rPr>
              <a:t> nltk </a:t>
            </a:r>
            <a:endParaRPr sz="950">
              <a:solidFill>
                <a:schemeClr val="dk1"/>
              </a:solidFill>
              <a:highlight>
                <a:srgbClr val="FFFFF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AF00DB"/>
              </a:buClr>
              <a:buSzPts val="950"/>
              <a:buFont typeface="Courier New"/>
              <a:buNone/>
            </a:pPr>
            <a:r>
              <a:rPr lang="zh-TW" sz="950">
                <a:solidFill>
                  <a:srgbClr val="AF00DB"/>
                </a:solidFill>
                <a:highlight>
                  <a:srgbClr val="FFFFFE"/>
                </a:highlight>
                <a:latin typeface="Courier New"/>
                <a:ea typeface="Courier New"/>
                <a:cs typeface="Courier New"/>
                <a:sym typeface="Courier New"/>
              </a:rPr>
              <a:t>import</a:t>
            </a:r>
            <a:r>
              <a:rPr lang="zh-TW" sz="950">
                <a:solidFill>
                  <a:schemeClr val="dk1"/>
                </a:solidFill>
                <a:highlight>
                  <a:srgbClr val="FFFFFE"/>
                </a:highlight>
                <a:latin typeface="Courier New"/>
                <a:ea typeface="Courier New"/>
                <a:cs typeface="Courier New"/>
                <a:sym typeface="Courier New"/>
              </a:rPr>
              <a:t> heapq</a:t>
            </a:r>
            <a:endParaRPr sz="950">
              <a:solidFill>
                <a:schemeClr val="dk1"/>
              </a:solidFill>
              <a:highlight>
                <a:srgbClr val="FFFFF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AF00DB"/>
              </a:buClr>
              <a:buSzPts val="950"/>
              <a:buFont typeface="Courier New"/>
              <a:buNone/>
            </a:pPr>
            <a:r>
              <a:rPr lang="zh-TW" sz="950">
                <a:solidFill>
                  <a:srgbClr val="AF00DB"/>
                </a:solidFill>
                <a:highlight>
                  <a:srgbClr val="FFFFFE"/>
                </a:highlight>
                <a:latin typeface="Courier New"/>
                <a:ea typeface="Courier New"/>
                <a:cs typeface="Courier New"/>
                <a:sym typeface="Courier New"/>
              </a:rPr>
              <a:t>from</a:t>
            </a:r>
            <a:r>
              <a:rPr lang="zh-TW" sz="950">
                <a:solidFill>
                  <a:schemeClr val="dk1"/>
                </a:solidFill>
                <a:highlight>
                  <a:srgbClr val="FFFFFE"/>
                </a:highlight>
                <a:latin typeface="Courier New"/>
                <a:ea typeface="Courier New"/>
                <a:cs typeface="Courier New"/>
                <a:sym typeface="Courier New"/>
              </a:rPr>
              <a:t> collections </a:t>
            </a:r>
            <a:r>
              <a:rPr lang="zh-TW" sz="950">
                <a:solidFill>
                  <a:srgbClr val="AF00DB"/>
                </a:solidFill>
                <a:highlight>
                  <a:srgbClr val="FFFFFE"/>
                </a:highlight>
                <a:latin typeface="Courier New"/>
                <a:ea typeface="Courier New"/>
                <a:cs typeface="Courier New"/>
                <a:sym typeface="Courier New"/>
              </a:rPr>
              <a:t>import</a:t>
            </a:r>
            <a:r>
              <a:rPr lang="zh-TW" sz="950">
                <a:solidFill>
                  <a:schemeClr val="dk1"/>
                </a:solidFill>
                <a:highlight>
                  <a:srgbClr val="FFFFFE"/>
                </a:highlight>
                <a:latin typeface="Courier New"/>
                <a:ea typeface="Courier New"/>
                <a:cs typeface="Courier New"/>
                <a:sym typeface="Courier New"/>
              </a:rPr>
              <a:t> Counter</a:t>
            </a:r>
            <a:endParaRPr sz="950">
              <a:solidFill>
                <a:srgbClr val="AF00DB"/>
              </a:solidFill>
              <a:highlight>
                <a:srgbClr val="FFFFFE"/>
              </a:highlight>
              <a:latin typeface="Courier New"/>
              <a:ea typeface="Courier New"/>
              <a:cs typeface="Courier New"/>
              <a:sym typeface="Courier New"/>
            </a:endParaRPr>
          </a:p>
        </p:txBody>
      </p:sp>
      <p:sp>
        <p:nvSpPr>
          <p:cNvPr id="167" name="Google Shape;167;p7"/>
          <p:cNvSpPr/>
          <p:nvPr/>
        </p:nvSpPr>
        <p:spPr>
          <a:xfrm>
            <a:off x="6228184" y="2283718"/>
            <a:ext cx="2592300" cy="11409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chemeClr val="dk1"/>
              </a:buClr>
              <a:buSzPts val="1800"/>
              <a:buFont typeface="Arial"/>
              <a:buNone/>
            </a:pPr>
            <a:r>
              <a:rPr lang="zh-TW" sz="1800" dirty="0">
                <a:solidFill>
                  <a:schemeClr val="dk1"/>
                </a:solidFill>
                <a:latin typeface="Arial"/>
                <a:ea typeface="Arial"/>
                <a:cs typeface="Arial"/>
                <a:sym typeface="Arial"/>
              </a:rPr>
              <a:t>詞句情緒分析</a:t>
            </a:r>
            <a:endParaRPr sz="18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zh-TW" sz="950" dirty="0">
                <a:solidFill>
                  <a:srgbClr val="B615DE"/>
                </a:solidFill>
                <a:latin typeface="Courier New"/>
                <a:ea typeface="Courier New"/>
                <a:cs typeface="Courier New"/>
                <a:sym typeface="Courier New"/>
              </a:rPr>
              <a:t>import</a:t>
            </a:r>
            <a:r>
              <a:rPr lang="zh-TW" sz="950" dirty="0">
                <a:solidFill>
                  <a:schemeClr val="dk1"/>
                </a:solidFill>
                <a:latin typeface="Courier New"/>
                <a:ea typeface="Courier New"/>
                <a:cs typeface="Courier New"/>
                <a:sym typeface="Courier New"/>
              </a:rPr>
              <a:t> pandas </a:t>
            </a:r>
            <a:r>
              <a:rPr lang="zh-TW" sz="950" dirty="0">
                <a:solidFill>
                  <a:srgbClr val="B615DE"/>
                </a:solidFill>
                <a:latin typeface="Courier New"/>
                <a:ea typeface="Courier New"/>
                <a:cs typeface="Courier New"/>
                <a:sym typeface="Courier New"/>
              </a:rPr>
              <a:t>as</a:t>
            </a:r>
            <a:r>
              <a:rPr lang="zh-TW" sz="950" dirty="0">
                <a:solidFill>
                  <a:schemeClr val="dk1"/>
                </a:solidFill>
                <a:latin typeface="Courier New"/>
                <a:ea typeface="Courier New"/>
                <a:cs typeface="Courier New"/>
                <a:sym typeface="Courier New"/>
              </a:rPr>
              <a:t> pd</a:t>
            </a:r>
            <a:endParaRPr lang="en-US" altLang="zh-TW" sz="950" dirty="0">
              <a:solidFill>
                <a:schemeClr val="dk1"/>
              </a:solidFill>
              <a:latin typeface="Courier New"/>
              <a:ea typeface="Courier New"/>
              <a:cs typeface="Courier New"/>
              <a:sym typeface="Courier New"/>
            </a:endParaRPr>
          </a:p>
          <a:p>
            <a:pPr>
              <a:lnSpc>
                <a:spcPct val="150000"/>
              </a:lnSpc>
            </a:pPr>
            <a:r>
              <a:rPr lang="en-US" altLang="zh-TW" sz="950" dirty="0">
                <a:solidFill>
                  <a:srgbClr val="AF00DB"/>
                </a:solidFill>
                <a:highlight>
                  <a:srgbClr val="FFFFFE"/>
                </a:highlight>
                <a:latin typeface="Courier New"/>
                <a:ea typeface="Courier New"/>
                <a:cs typeface="Courier New"/>
                <a:sym typeface="Courier New"/>
              </a:rPr>
              <a:t>import</a:t>
            </a:r>
            <a:r>
              <a:rPr lang="en-US" altLang="zh-TW" sz="950" dirty="0">
                <a:solidFill>
                  <a:schemeClr val="dk1"/>
                </a:solidFill>
                <a:highlight>
                  <a:srgbClr val="FFFFFE"/>
                </a:highlight>
                <a:latin typeface="Courier New"/>
                <a:ea typeface="Courier New"/>
                <a:cs typeface="Courier New"/>
                <a:sym typeface="Courier New"/>
              </a:rPr>
              <a:t> </a:t>
            </a:r>
            <a:r>
              <a:rPr lang="en-US" altLang="zh-TW" sz="950" dirty="0" err="1">
                <a:solidFill>
                  <a:schemeClr val="dk1"/>
                </a:solidFill>
                <a:highlight>
                  <a:srgbClr val="FFFFFE"/>
                </a:highlight>
                <a:latin typeface="Courier New"/>
                <a:ea typeface="Courier New"/>
                <a:cs typeface="Courier New"/>
                <a:sym typeface="Courier New"/>
              </a:rPr>
              <a:t>wordcloud</a:t>
            </a:r>
            <a:endParaRPr sz="950" dirty="0">
              <a:solidFill>
                <a:srgbClr val="AF00DB"/>
              </a:solidFill>
              <a:highlight>
                <a:srgbClr val="FFFFF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AF00DB"/>
              </a:buClr>
              <a:buSzPts val="950"/>
              <a:buFont typeface="Courier New"/>
              <a:buNone/>
            </a:pPr>
            <a:r>
              <a:rPr lang="zh-TW" sz="950" dirty="0">
                <a:solidFill>
                  <a:srgbClr val="AF00DB"/>
                </a:solidFill>
                <a:highlight>
                  <a:srgbClr val="FFFFFE"/>
                </a:highlight>
                <a:latin typeface="Courier New"/>
                <a:ea typeface="Courier New"/>
                <a:cs typeface="Courier New"/>
                <a:sym typeface="Courier New"/>
              </a:rPr>
              <a:t>import</a:t>
            </a:r>
            <a:r>
              <a:rPr lang="zh-TW" sz="950" dirty="0">
                <a:solidFill>
                  <a:schemeClr val="dk1"/>
                </a:solidFill>
                <a:highlight>
                  <a:srgbClr val="FFFFFE"/>
                </a:highlight>
                <a:latin typeface="Courier New"/>
                <a:ea typeface="Courier New"/>
                <a:cs typeface="Courier New"/>
                <a:sym typeface="Courier New"/>
              </a:rPr>
              <a:t> matplotlib.pyplot </a:t>
            </a:r>
            <a:r>
              <a:rPr lang="zh-TW" sz="950" dirty="0">
                <a:solidFill>
                  <a:srgbClr val="AF00DB"/>
                </a:solidFill>
                <a:highlight>
                  <a:srgbClr val="FFFFFE"/>
                </a:highlight>
                <a:latin typeface="Courier New"/>
                <a:ea typeface="Courier New"/>
                <a:cs typeface="Courier New"/>
                <a:sym typeface="Courier New"/>
              </a:rPr>
              <a:t>as</a:t>
            </a:r>
            <a:r>
              <a:rPr lang="zh-TW" sz="950" dirty="0">
                <a:solidFill>
                  <a:schemeClr val="dk1"/>
                </a:solidFill>
                <a:highlight>
                  <a:srgbClr val="FFFFFE"/>
                </a:highlight>
                <a:latin typeface="Courier New"/>
                <a:ea typeface="Courier New"/>
                <a:cs typeface="Courier New"/>
                <a:sym typeface="Courier New"/>
              </a:rPr>
              <a:t> plt</a:t>
            </a:r>
            <a:endParaRPr sz="950" dirty="0">
              <a:solidFill>
                <a:srgbClr val="AF00DB"/>
              </a:solidFill>
              <a:highlight>
                <a:srgbClr val="FFFFFE"/>
              </a:highlight>
              <a:latin typeface="Courier New"/>
              <a:ea typeface="Courier New"/>
              <a:cs typeface="Courier New"/>
              <a:sym typeface="Courier New"/>
            </a:endParaRPr>
          </a:p>
        </p:txBody>
      </p:sp>
      <p:cxnSp>
        <p:nvCxnSpPr>
          <p:cNvPr id="168" name="Google Shape;168;p7"/>
          <p:cNvCxnSpPr>
            <a:endCxn id="166" idx="1"/>
          </p:cNvCxnSpPr>
          <p:nvPr/>
        </p:nvCxnSpPr>
        <p:spPr>
          <a:xfrm>
            <a:off x="2768827" y="2854168"/>
            <a:ext cx="433500" cy="0"/>
          </a:xfrm>
          <a:prstGeom prst="straightConnector1">
            <a:avLst/>
          </a:prstGeom>
          <a:noFill/>
          <a:ln w="28575" cap="flat" cmpd="sng">
            <a:solidFill>
              <a:schemeClr val="dk2"/>
            </a:solidFill>
            <a:prstDash val="solid"/>
            <a:round/>
            <a:headEnd type="none" w="sm" len="sm"/>
            <a:tailEnd type="triangle" w="med" len="med"/>
          </a:ln>
        </p:spPr>
      </p:cxnSp>
      <p:cxnSp>
        <p:nvCxnSpPr>
          <p:cNvPr id="169" name="Google Shape;169;p7"/>
          <p:cNvCxnSpPr/>
          <p:nvPr/>
        </p:nvCxnSpPr>
        <p:spPr>
          <a:xfrm>
            <a:off x="5794627" y="2854168"/>
            <a:ext cx="433500" cy="0"/>
          </a:xfrm>
          <a:prstGeom prst="straightConnector1">
            <a:avLst/>
          </a:prstGeom>
          <a:noFill/>
          <a:ln w="28575" cap="flat" cmpd="sng">
            <a:solidFill>
              <a:schemeClr val="dk2"/>
            </a:solidFill>
            <a:prstDash val="solid"/>
            <a:round/>
            <a:headEnd type="none" w="sm" len="sm"/>
            <a:tailEnd type="triangle" w="med" len="med"/>
          </a:ln>
        </p:spPr>
      </p:cxnSp>
      <p:cxnSp>
        <p:nvCxnSpPr>
          <p:cNvPr id="170" name="Google Shape;170;p7"/>
          <p:cNvCxnSpPr>
            <a:endCxn id="165" idx="0"/>
          </p:cNvCxnSpPr>
          <p:nvPr/>
        </p:nvCxnSpPr>
        <p:spPr>
          <a:xfrm>
            <a:off x="1629852" y="3424618"/>
            <a:ext cx="272700" cy="545100"/>
          </a:xfrm>
          <a:prstGeom prst="straightConnector1">
            <a:avLst/>
          </a:prstGeom>
          <a:noFill/>
          <a:ln w="9525" cap="flat" cmpd="sng">
            <a:solidFill>
              <a:schemeClr val="dk2"/>
            </a:solidFill>
            <a:prstDash val="dash"/>
            <a:round/>
            <a:headEnd type="none" w="sm" len="sm"/>
            <a:tailEnd type="triangle" w="med" len="med"/>
          </a:ln>
        </p:spPr>
      </p:cxnSp>
      <p:sp>
        <p:nvSpPr>
          <p:cNvPr id="171" name="Google Shape;171;p7"/>
          <p:cNvSpPr txBox="1"/>
          <p:nvPr/>
        </p:nvSpPr>
        <p:spPr>
          <a:xfrm>
            <a:off x="3796152" y="3969718"/>
            <a:ext cx="1936500" cy="439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1300"/>
              <a:buFont typeface="Arial"/>
              <a:buNone/>
            </a:pPr>
            <a:r>
              <a:rPr lang="zh-TW" sz="1300" b="1">
                <a:solidFill>
                  <a:schemeClr val="dk1"/>
                </a:solidFill>
                <a:latin typeface="Arial"/>
                <a:ea typeface="Arial"/>
                <a:cs typeface="Arial"/>
                <a:sym typeface="Arial"/>
              </a:rPr>
              <a:t>文章摘要</a:t>
            </a:r>
            <a:endParaRPr sz="1300" b="1">
              <a:solidFill>
                <a:schemeClr val="dk1"/>
              </a:solidFill>
              <a:latin typeface="Arial"/>
              <a:ea typeface="Arial"/>
              <a:cs typeface="Arial"/>
              <a:sym typeface="Arial"/>
            </a:endParaRPr>
          </a:p>
        </p:txBody>
      </p:sp>
      <p:cxnSp>
        <p:nvCxnSpPr>
          <p:cNvPr id="172" name="Google Shape;172;p7"/>
          <p:cNvCxnSpPr>
            <a:endCxn id="171" idx="0"/>
          </p:cNvCxnSpPr>
          <p:nvPr/>
        </p:nvCxnSpPr>
        <p:spPr>
          <a:xfrm>
            <a:off x="4491702" y="3424618"/>
            <a:ext cx="272700" cy="545100"/>
          </a:xfrm>
          <a:prstGeom prst="straightConnector1">
            <a:avLst/>
          </a:prstGeom>
          <a:noFill/>
          <a:ln w="9525" cap="flat" cmpd="sng">
            <a:solidFill>
              <a:schemeClr val="dk2"/>
            </a:solidFill>
            <a:prstDash val="dash"/>
            <a:round/>
            <a:headEnd type="none" w="sm" len="sm"/>
            <a:tailEnd type="triangle" w="med" len="med"/>
          </a:ln>
        </p:spPr>
      </p:cxnSp>
      <p:sp>
        <p:nvSpPr>
          <p:cNvPr id="173" name="Google Shape;173;p7"/>
          <p:cNvSpPr txBox="1"/>
          <p:nvPr/>
        </p:nvSpPr>
        <p:spPr>
          <a:xfrm>
            <a:off x="6883977" y="3969718"/>
            <a:ext cx="1936500" cy="439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1300"/>
              <a:buFont typeface="Arial"/>
              <a:buNone/>
            </a:pPr>
            <a:r>
              <a:rPr lang="zh-TW" sz="1300" b="1">
                <a:solidFill>
                  <a:schemeClr val="dk1"/>
                </a:solidFill>
                <a:latin typeface="Arial"/>
                <a:ea typeface="Arial"/>
                <a:cs typeface="Arial"/>
                <a:sym typeface="Arial"/>
              </a:rPr>
              <a:t>文章情緒視覺化</a:t>
            </a:r>
            <a:endParaRPr sz="1300" b="1">
              <a:solidFill>
                <a:schemeClr val="dk1"/>
              </a:solidFill>
              <a:latin typeface="Arial"/>
              <a:ea typeface="Arial"/>
              <a:cs typeface="Arial"/>
              <a:sym typeface="Arial"/>
            </a:endParaRPr>
          </a:p>
        </p:txBody>
      </p:sp>
      <p:cxnSp>
        <p:nvCxnSpPr>
          <p:cNvPr id="174" name="Google Shape;174;p7"/>
          <p:cNvCxnSpPr>
            <a:endCxn id="173" idx="0"/>
          </p:cNvCxnSpPr>
          <p:nvPr/>
        </p:nvCxnSpPr>
        <p:spPr>
          <a:xfrm>
            <a:off x="7579527" y="3424618"/>
            <a:ext cx="272700" cy="545100"/>
          </a:xfrm>
          <a:prstGeom prst="straightConnector1">
            <a:avLst/>
          </a:prstGeom>
          <a:noFill/>
          <a:ln w="9525" cap="flat" cmpd="sng">
            <a:solidFill>
              <a:schemeClr val="dk2"/>
            </a:solidFill>
            <a:prstDash val="dash"/>
            <a:round/>
            <a:headEnd type="none" w="sm" len="sm"/>
            <a:tailEnd type="triangle" w="med" len="med"/>
          </a:ln>
        </p:spPr>
      </p:cxnSp>
      <p:cxnSp>
        <p:nvCxnSpPr>
          <p:cNvPr id="175" name="Google Shape;175;p7"/>
          <p:cNvCxnSpPr/>
          <p:nvPr/>
        </p:nvCxnSpPr>
        <p:spPr>
          <a:xfrm>
            <a:off x="5946377" y="1787643"/>
            <a:ext cx="0" cy="814800"/>
          </a:xfrm>
          <a:prstGeom prst="straightConnector1">
            <a:avLst/>
          </a:prstGeom>
          <a:noFill/>
          <a:ln w="28575" cap="flat" cmpd="sng">
            <a:solidFill>
              <a:schemeClr val="dk2"/>
            </a:solidFill>
            <a:prstDash val="solid"/>
            <a:round/>
            <a:headEnd type="none" w="sm" len="sm"/>
            <a:tailEnd type="triangle" w="med" len="med"/>
          </a:ln>
        </p:spPr>
      </p:cxnSp>
      <p:sp>
        <p:nvSpPr>
          <p:cNvPr id="176" name="Google Shape;176;p7"/>
          <p:cNvSpPr txBox="1"/>
          <p:nvPr/>
        </p:nvSpPr>
        <p:spPr>
          <a:xfrm>
            <a:off x="797952" y="1341338"/>
            <a:ext cx="1936500" cy="314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3F3F3F"/>
              </a:buClr>
              <a:buSzPts val="1300"/>
              <a:buFont typeface="Arial"/>
              <a:buNone/>
            </a:pPr>
            <a:r>
              <a:rPr lang="zh-TW" sz="1300">
                <a:solidFill>
                  <a:srgbClr val="3F3F3F"/>
                </a:solidFill>
                <a:latin typeface="Arial"/>
                <a:ea typeface="Arial"/>
                <a:cs typeface="Arial"/>
                <a:sym typeface="Arial"/>
              </a:rPr>
              <a:t>外部url（新聞網）</a:t>
            </a:r>
            <a:endParaRPr sz="1300">
              <a:solidFill>
                <a:srgbClr val="3F3F3F"/>
              </a:solidFill>
              <a:latin typeface="Arial"/>
              <a:ea typeface="Arial"/>
              <a:cs typeface="Arial"/>
              <a:sym typeface="Arial"/>
            </a:endParaRPr>
          </a:p>
        </p:txBody>
      </p:sp>
      <p:sp>
        <p:nvSpPr>
          <p:cNvPr id="177" name="Google Shape;177;p7"/>
          <p:cNvSpPr txBox="1"/>
          <p:nvPr/>
        </p:nvSpPr>
        <p:spPr>
          <a:xfrm>
            <a:off x="4899952" y="1253668"/>
            <a:ext cx="2092800" cy="4848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3F3F3F"/>
              </a:buClr>
              <a:buSzPts val="1300"/>
              <a:buFont typeface="Arial"/>
              <a:buNone/>
            </a:pPr>
            <a:r>
              <a:rPr lang="zh-TW" sz="1300">
                <a:solidFill>
                  <a:srgbClr val="3F3F3F"/>
                </a:solidFill>
                <a:latin typeface="Arial"/>
                <a:ea typeface="Arial"/>
                <a:cs typeface="Arial"/>
                <a:sym typeface="Arial"/>
              </a:rPr>
              <a:t>情緒字匯</a:t>
            </a:r>
            <a:br>
              <a:rPr lang="zh-TW" sz="1300">
                <a:solidFill>
                  <a:srgbClr val="3F3F3F"/>
                </a:solidFill>
                <a:latin typeface="Arial"/>
                <a:ea typeface="Arial"/>
                <a:cs typeface="Arial"/>
                <a:sym typeface="Arial"/>
              </a:rPr>
            </a:br>
            <a:r>
              <a:rPr lang="zh-TW" sz="1300">
                <a:solidFill>
                  <a:srgbClr val="3F3F3F"/>
                </a:solidFill>
                <a:latin typeface="Arial"/>
                <a:ea typeface="Arial"/>
                <a:cs typeface="Arial"/>
                <a:sym typeface="Arial"/>
              </a:rPr>
              <a:t>（Loughran McDonald）</a:t>
            </a:r>
            <a:endParaRPr sz="1300">
              <a:solidFill>
                <a:srgbClr val="3F3F3F"/>
              </a:solidFill>
              <a:latin typeface="Arial"/>
              <a:ea typeface="Arial"/>
              <a:cs typeface="Arial"/>
              <a:sym typeface="Arial"/>
            </a:endParaRPr>
          </a:p>
        </p:txBody>
      </p:sp>
      <p:cxnSp>
        <p:nvCxnSpPr>
          <p:cNvPr id="178" name="Google Shape;178;p7"/>
          <p:cNvCxnSpPr/>
          <p:nvPr/>
        </p:nvCxnSpPr>
        <p:spPr>
          <a:xfrm>
            <a:off x="0" y="915566"/>
            <a:ext cx="9144000" cy="0"/>
          </a:xfrm>
          <a:prstGeom prst="straightConnector1">
            <a:avLst/>
          </a:prstGeom>
          <a:noFill/>
          <a:ln w="19050" cap="flat" cmpd="sng">
            <a:solidFill>
              <a:schemeClr val="dk1"/>
            </a:solidFill>
            <a:prstDash val="solid"/>
            <a:round/>
            <a:headEnd type="none" w="sm" len="sm"/>
            <a:tailEnd type="none" w="sm" len="sm"/>
          </a:ln>
        </p:spPr>
      </p:cxnSp>
      <p:sp>
        <p:nvSpPr>
          <p:cNvPr id="179" name="Google Shape;179;p7"/>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TW" sz="1400" b="1">
                <a:solidFill>
                  <a:srgbClr val="A5A5A5"/>
                </a:solidFill>
                <a:latin typeface="Arial"/>
                <a:ea typeface="Arial"/>
                <a:cs typeface="Arial"/>
                <a:sym typeface="Arial"/>
              </a:rPr>
              <a:t>實作流程  </a:t>
            </a:r>
            <a:endParaRPr sz="1400" b="1">
              <a:solidFill>
                <a:srgbClr val="A5A5A5"/>
              </a:solidFill>
              <a:latin typeface="Arial"/>
              <a:ea typeface="Arial"/>
              <a:cs typeface="Arial"/>
              <a:sym typeface="Arial"/>
            </a:endParaRPr>
          </a:p>
        </p:txBody>
      </p:sp>
      <p:sp>
        <p:nvSpPr>
          <p:cNvPr id="180" name="Google Shape;180;p7"/>
          <p:cNvSpPr/>
          <p:nvPr/>
        </p:nvSpPr>
        <p:spPr>
          <a:xfrm>
            <a:off x="0" y="1311402"/>
            <a:ext cx="10797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1" u="sng">
                <a:solidFill>
                  <a:schemeClr val="dk1"/>
                </a:solidFill>
                <a:latin typeface="Arial"/>
                <a:ea typeface="Arial"/>
                <a:cs typeface="Arial"/>
                <a:sym typeface="Arial"/>
              </a:rPr>
              <a:t>Input:</a:t>
            </a:r>
            <a:endParaRPr sz="1600" b="1" u="sng">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p:nvPr/>
        </p:nvSpPr>
        <p:spPr>
          <a:xfrm rot="5400000">
            <a:off x="323356" y="956344"/>
            <a:ext cx="898118" cy="1118448"/>
          </a:xfrm>
          <a:prstGeom prst="rtTriangle">
            <a:avLst/>
          </a:prstGeom>
          <a:solidFill>
            <a:srgbClr val="B515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6" name="Google Shape;186;p8"/>
          <p:cNvSpPr txBox="1">
            <a:spLocks noGrp="1"/>
          </p:cNvSpPr>
          <p:nvPr>
            <p:ph type="title"/>
          </p:nvPr>
        </p:nvSpPr>
        <p:spPr>
          <a:xfrm>
            <a:off x="179512" y="123478"/>
            <a:ext cx="8496944"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zh-TW" sz="3200" b="1">
                <a:solidFill>
                  <a:schemeClr val="dk1"/>
                </a:solidFill>
              </a:rPr>
              <a:t>將初始檔準備成完整資料</a:t>
            </a:r>
            <a:endParaRPr sz="3200" b="1">
              <a:solidFill>
                <a:schemeClr val="dk1"/>
              </a:solidFill>
            </a:endParaRPr>
          </a:p>
        </p:txBody>
      </p:sp>
      <p:cxnSp>
        <p:nvCxnSpPr>
          <p:cNvPr id="187" name="Google Shape;187;p8"/>
          <p:cNvCxnSpPr/>
          <p:nvPr/>
        </p:nvCxnSpPr>
        <p:spPr>
          <a:xfrm>
            <a:off x="0" y="915566"/>
            <a:ext cx="9144000" cy="0"/>
          </a:xfrm>
          <a:prstGeom prst="straightConnector1">
            <a:avLst/>
          </a:prstGeom>
          <a:noFill/>
          <a:ln w="19050" cap="flat" cmpd="sng">
            <a:solidFill>
              <a:schemeClr val="dk1"/>
            </a:solidFill>
            <a:prstDash val="solid"/>
            <a:round/>
            <a:headEnd type="none" w="sm" len="sm"/>
            <a:tailEnd type="none" w="sm" len="sm"/>
          </a:ln>
        </p:spPr>
      </p:cxnSp>
      <p:sp>
        <p:nvSpPr>
          <p:cNvPr id="188" name="Google Shape;188;p8"/>
          <p:cNvSpPr txBox="1"/>
          <p:nvPr/>
        </p:nvSpPr>
        <p:spPr>
          <a:xfrm>
            <a:off x="193887" y="965770"/>
            <a:ext cx="987341" cy="514709"/>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chemeClr val="lt1"/>
              </a:buClr>
              <a:buSzPts val="2000"/>
              <a:buFont typeface="Arial"/>
              <a:buNone/>
            </a:pPr>
            <a:r>
              <a:rPr lang="zh-TW" sz="2000" b="1">
                <a:solidFill>
                  <a:schemeClr val="lt1"/>
                </a:solidFill>
                <a:latin typeface="Arial"/>
                <a:ea typeface="Arial"/>
                <a:cs typeface="Arial"/>
                <a:sym typeface="Arial"/>
              </a:rPr>
              <a:t>爬取</a:t>
            </a:r>
            <a:endParaRPr sz="2000" b="1">
              <a:solidFill>
                <a:schemeClr val="lt1"/>
              </a:solidFill>
              <a:latin typeface="Arial"/>
              <a:ea typeface="Arial"/>
              <a:cs typeface="Arial"/>
              <a:sym typeface="Arial"/>
            </a:endParaRPr>
          </a:p>
        </p:txBody>
      </p:sp>
      <p:sp>
        <p:nvSpPr>
          <p:cNvPr id="189" name="Google Shape;189;p8"/>
          <p:cNvSpPr/>
          <p:nvPr/>
        </p:nvSpPr>
        <p:spPr>
          <a:xfrm rot="5400000">
            <a:off x="323356" y="2834149"/>
            <a:ext cx="898118" cy="1118448"/>
          </a:xfrm>
          <a:prstGeom prst="rtTriangle">
            <a:avLst/>
          </a:prstGeom>
          <a:solidFill>
            <a:srgbClr val="145D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8"/>
          <p:cNvSpPr txBox="1"/>
          <p:nvPr/>
        </p:nvSpPr>
        <p:spPr>
          <a:xfrm>
            <a:off x="179512" y="2892843"/>
            <a:ext cx="987341" cy="1001060"/>
          </a:xfrm>
          <a:prstGeom prst="rect">
            <a:avLst/>
          </a:prstGeom>
          <a:noFill/>
          <a:ln>
            <a:noFill/>
          </a:ln>
        </p:spPr>
        <p:txBody>
          <a:bodyPr spcFirstLastPara="1" wrap="square" lIns="91425" tIns="91425" rIns="91425" bIns="91425" anchor="t" anchorCtr="0">
            <a:noAutofit/>
          </a:bodyPr>
          <a:lstStyle/>
          <a:p>
            <a:pPr marL="0" marR="0" lvl="0" indent="0" algn="just" rtl="0">
              <a:spcBef>
                <a:spcPts val="0"/>
              </a:spcBef>
              <a:spcAft>
                <a:spcPts val="0"/>
              </a:spcAft>
              <a:buClr>
                <a:schemeClr val="lt1"/>
              </a:buClr>
              <a:buSzPts val="2000"/>
              <a:buFont typeface="Arial"/>
              <a:buNone/>
            </a:pPr>
            <a:r>
              <a:rPr lang="zh-TW" sz="2000" b="1">
                <a:solidFill>
                  <a:schemeClr val="lt1"/>
                </a:solidFill>
                <a:latin typeface="Arial"/>
                <a:ea typeface="Arial"/>
                <a:cs typeface="Arial"/>
                <a:sym typeface="Arial"/>
              </a:rPr>
              <a:t>斷詞</a:t>
            </a:r>
            <a:endParaRPr sz="2000" b="1">
              <a:solidFill>
                <a:schemeClr val="lt1"/>
              </a:solidFill>
              <a:latin typeface="Arial"/>
              <a:ea typeface="Arial"/>
              <a:cs typeface="Arial"/>
              <a:sym typeface="Arial"/>
            </a:endParaRPr>
          </a:p>
          <a:p>
            <a:pPr marL="0" marR="0" lvl="0" indent="0" algn="just" rtl="0">
              <a:spcBef>
                <a:spcPts val="0"/>
              </a:spcBef>
              <a:spcAft>
                <a:spcPts val="0"/>
              </a:spcAft>
              <a:buClr>
                <a:schemeClr val="lt1"/>
              </a:buClr>
              <a:buSzPts val="2000"/>
              <a:buFont typeface="Arial"/>
              <a:buNone/>
            </a:pPr>
            <a:r>
              <a:rPr lang="zh-TW" sz="2000" b="1">
                <a:solidFill>
                  <a:schemeClr val="lt1"/>
                </a:solidFill>
                <a:latin typeface="Arial"/>
                <a:ea typeface="Arial"/>
                <a:cs typeface="Arial"/>
                <a:sym typeface="Arial"/>
              </a:rPr>
              <a:t>句</a:t>
            </a:r>
            <a:endParaRPr sz="2000" b="1">
              <a:solidFill>
                <a:schemeClr val="lt1"/>
              </a:solidFill>
              <a:latin typeface="Arial"/>
              <a:ea typeface="Arial"/>
              <a:cs typeface="Arial"/>
              <a:sym typeface="Arial"/>
            </a:endParaRPr>
          </a:p>
        </p:txBody>
      </p:sp>
      <p:sp>
        <p:nvSpPr>
          <p:cNvPr id="191" name="Google Shape;191;p8"/>
          <p:cNvSpPr txBox="1"/>
          <p:nvPr/>
        </p:nvSpPr>
        <p:spPr>
          <a:xfrm>
            <a:off x="700233" y="1353936"/>
            <a:ext cx="8410200" cy="1251966"/>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50000"/>
              </a:lnSpc>
              <a:spcBef>
                <a:spcPts val="360"/>
              </a:spcBef>
              <a:spcAft>
                <a:spcPts val="0"/>
              </a:spcAft>
              <a:buClr>
                <a:schemeClr val="dk1"/>
              </a:buClr>
              <a:buSzPts val="1800"/>
              <a:buFont typeface="Arial"/>
              <a:buChar char="•"/>
            </a:pPr>
            <a:r>
              <a:rPr lang="zh-TW" sz="1800" dirty="0">
                <a:solidFill>
                  <a:schemeClr val="dk1"/>
                </a:solidFill>
                <a:latin typeface="Arial"/>
                <a:ea typeface="Arial"/>
                <a:cs typeface="Arial"/>
                <a:sym typeface="Arial"/>
              </a:rPr>
              <a:t>使用newspaper的Article套件直接將要爬取的網頁新聞按規格爬入 </a:t>
            </a:r>
            <a:endParaRPr dirty="0"/>
          </a:p>
          <a:p>
            <a:pPr marL="285750" marR="0" lvl="0" indent="-285750" algn="just" rtl="0">
              <a:lnSpc>
                <a:spcPct val="150000"/>
              </a:lnSpc>
              <a:spcBef>
                <a:spcPts val="360"/>
              </a:spcBef>
              <a:spcAft>
                <a:spcPts val="0"/>
              </a:spcAft>
              <a:buClr>
                <a:schemeClr val="dk1"/>
              </a:buClr>
              <a:buSzPts val="1800"/>
              <a:buFont typeface="Arial"/>
              <a:buChar char="•"/>
            </a:pPr>
            <a:r>
              <a:rPr lang="zh-TW" sz="1800" dirty="0">
                <a:solidFill>
                  <a:schemeClr val="dk1"/>
                </a:solidFill>
                <a:latin typeface="Arial"/>
                <a:ea typeface="Arial"/>
                <a:cs typeface="Arial"/>
                <a:sym typeface="Arial"/>
              </a:rPr>
              <a:t>可直接匯出新聞標題、作者、刊登時間、新聞全文 </a:t>
            </a:r>
            <a:endParaRPr dirty="0"/>
          </a:p>
        </p:txBody>
      </p:sp>
      <p:sp>
        <p:nvSpPr>
          <p:cNvPr id="192" name="Google Shape;192;p8"/>
          <p:cNvSpPr txBox="1"/>
          <p:nvPr/>
        </p:nvSpPr>
        <p:spPr>
          <a:xfrm>
            <a:off x="700233" y="3232832"/>
            <a:ext cx="8410200" cy="1219199"/>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50000"/>
              </a:lnSpc>
              <a:spcBef>
                <a:spcPts val="360"/>
              </a:spcBef>
              <a:spcAft>
                <a:spcPts val="0"/>
              </a:spcAft>
              <a:buClr>
                <a:schemeClr val="dk1"/>
              </a:buClr>
              <a:buSzPts val="1800"/>
              <a:buFont typeface="Arial"/>
              <a:buChar char="•"/>
            </a:pPr>
            <a:r>
              <a:rPr lang="zh-TW" sz="1800">
                <a:solidFill>
                  <a:schemeClr val="dk1"/>
                </a:solidFill>
                <a:latin typeface="Arial"/>
                <a:ea typeface="Arial"/>
                <a:cs typeface="Arial"/>
                <a:sym typeface="Arial"/>
              </a:rPr>
              <a:t>將全文特殊符號(比如註解符號)、空行排除,然後把文字以小寫呈現再斷詞 </a:t>
            </a:r>
            <a:endParaRPr/>
          </a:p>
          <a:p>
            <a:pPr marL="285750" marR="0" lvl="0" indent="-285750" algn="just" rtl="0">
              <a:lnSpc>
                <a:spcPct val="150000"/>
              </a:lnSpc>
              <a:spcBef>
                <a:spcPts val="360"/>
              </a:spcBef>
              <a:spcAft>
                <a:spcPts val="0"/>
              </a:spcAft>
              <a:buClr>
                <a:schemeClr val="dk1"/>
              </a:buClr>
              <a:buSzPts val="1800"/>
              <a:buFont typeface="Arial"/>
              <a:buChar char="•"/>
            </a:pPr>
            <a:r>
              <a:rPr lang="zh-TW" sz="1800">
                <a:solidFill>
                  <a:schemeClr val="dk1"/>
                </a:solidFill>
                <a:latin typeface="Arial"/>
                <a:ea typeface="Arial"/>
                <a:cs typeface="Arial"/>
                <a:sym typeface="Arial"/>
              </a:rPr>
              <a:t>同時也另外將新聞全文以nltk套件進行斷句</a:t>
            </a:r>
            <a:endParaRPr sz="1800">
              <a:solidFill>
                <a:schemeClr val="dk1"/>
              </a:solidFill>
              <a:latin typeface="Arial"/>
              <a:ea typeface="Arial"/>
              <a:cs typeface="Arial"/>
              <a:sym typeface="Arial"/>
            </a:endParaRPr>
          </a:p>
        </p:txBody>
      </p:sp>
      <p:sp>
        <p:nvSpPr>
          <p:cNvPr id="193" name="Google Shape;193;p8"/>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TW" sz="1400" b="1">
                <a:solidFill>
                  <a:srgbClr val="A5A5A5"/>
                </a:solidFill>
                <a:latin typeface="Arial"/>
                <a:ea typeface="Arial"/>
                <a:cs typeface="Arial"/>
                <a:sym typeface="Arial"/>
              </a:rPr>
              <a:t>實作流程  </a:t>
            </a:r>
            <a:endParaRPr sz="1400" b="1">
              <a:solidFill>
                <a:srgbClr val="A5A5A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9"/>
          <p:cNvSpPr/>
          <p:nvPr/>
        </p:nvSpPr>
        <p:spPr>
          <a:xfrm>
            <a:off x="4447004" y="1044754"/>
            <a:ext cx="4488646" cy="3476924"/>
          </a:xfrm>
          <a:prstGeom prst="roundRect">
            <a:avLst>
              <a:gd name="adj" fmla="val 4916"/>
            </a:avLst>
          </a:prstGeom>
          <a:solidFill>
            <a:srgbClr val="FBE4A8"/>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9" name="Google Shape;199;p9"/>
          <p:cNvSpPr txBox="1">
            <a:spLocks noGrp="1"/>
          </p:cNvSpPr>
          <p:nvPr>
            <p:ph type="title"/>
          </p:nvPr>
        </p:nvSpPr>
        <p:spPr>
          <a:xfrm>
            <a:off x="179512" y="123478"/>
            <a:ext cx="8496944"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zh-TW" sz="3200" b="1">
                <a:solidFill>
                  <a:schemeClr val="dk1"/>
                </a:solidFill>
              </a:rPr>
              <a:t>文章摘要靠詞彙出現次數</a:t>
            </a:r>
            <a:endParaRPr sz="3200" b="1">
              <a:solidFill>
                <a:schemeClr val="dk1"/>
              </a:solidFill>
            </a:endParaRPr>
          </a:p>
        </p:txBody>
      </p:sp>
      <p:cxnSp>
        <p:nvCxnSpPr>
          <p:cNvPr id="200" name="Google Shape;200;p9"/>
          <p:cNvCxnSpPr/>
          <p:nvPr/>
        </p:nvCxnSpPr>
        <p:spPr>
          <a:xfrm>
            <a:off x="0" y="915566"/>
            <a:ext cx="9144000" cy="0"/>
          </a:xfrm>
          <a:prstGeom prst="straightConnector1">
            <a:avLst/>
          </a:prstGeom>
          <a:noFill/>
          <a:ln w="19050" cap="flat" cmpd="sng">
            <a:solidFill>
              <a:schemeClr val="dk1"/>
            </a:solidFill>
            <a:prstDash val="solid"/>
            <a:round/>
            <a:headEnd type="none" w="sm" len="sm"/>
            <a:tailEnd type="none" w="sm" len="sm"/>
          </a:ln>
        </p:spPr>
      </p:cxnSp>
      <p:sp>
        <p:nvSpPr>
          <p:cNvPr id="201" name="Google Shape;201;p9"/>
          <p:cNvSpPr/>
          <p:nvPr/>
        </p:nvSpPr>
        <p:spPr>
          <a:xfrm>
            <a:off x="1475656" y="1038759"/>
            <a:ext cx="2406600" cy="6180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zh-TW" sz="1800">
                <a:solidFill>
                  <a:schemeClr val="dk1"/>
                </a:solidFill>
                <a:latin typeface="Arial"/>
                <a:ea typeface="Arial"/>
                <a:cs typeface="Arial"/>
                <a:sym typeface="Arial"/>
              </a:rPr>
              <a:t>將stopwords排除</a:t>
            </a:r>
            <a:endParaRPr sz="950">
              <a:solidFill>
                <a:srgbClr val="AF00DB"/>
              </a:solidFill>
              <a:highlight>
                <a:srgbClr val="FFFFFE"/>
              </a:highlight>
              <a:latin typeface="Courier New"/>
              <a:ea typeface="Courier New"/>
              <a:cs typeface="Courier New"/>
              <a:sym typeface="Courier New"/>
            </a:endParaRPr>
          </a:p>
        </p:txBody>
      </p:sp>
      <p:cxnSp>
        <p:nvCxnSpPr>
          <p:cNvPr id="202" name="Google Shape;202;p9"/>
          <p:cNvCxnSpPr>
            <a:stCxn id="201" idx="2"/>
          </p:cNvCxnSpPr>
          <p:nvPr/>
        </p:nvCxnSpPr>
        <p:spPr>
          <a:xfrm>
            <a:off x="2678956" y="1656759"/>
            <a:ext cx="0" cy="215400"/>
          </a:xfrm>
          <a:prstGeom prst="straightConnector1">
            <a:avLst/>
          </a:prstGeom>
          <a:noFill/>
          <a:ln w="19050" cap="flat" cmpd="sng">
            <a:solidFill>
              <a:schemeClr val="dk2"/>
            </a:solidFill>
            <a:prstDash val="solid"/>
            <a:round/>
            <a:headEnd type="none" w="sm" len="sm"/>
            <a:tailEnd type="triangle" w="med" len="med"/>
          </a:ln>
        </p:spPr>
      </p:cxnSp>
      <p:sp>
        <p:nvSpPr>
          <p:cNvPr id="203" name="Google Shape;203;p9"/>
          <p:cNvSpPr/>
          <p:nvPr/>
        </p:nvSpPr>
        <p:spPr>
          <a:xfrm>
            <a:off x="1475656" y="1872134"/>
            <a:ext cx="2406600" cy="6180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zh-TW" sz="1800">
                <a:solidFill>
                  <a:schemeClr val="dk1"/>
                </a:solidFill>
                <a:latin typeface="Arial"/>
                <a:ea typeface="Arial"/>
                <a:cs typeface="Arial"/>
                <a:sym typeface="Arial"/>
              </a:rPr>
              <a:t>計算各詞彙出現次數</a:t>
            </a:r>
            <a:endParaRPr sz="950">
              <a:solidFill>
                <a:srgbClr val="AF00DB"/>
              </a:solidFill>
              <a:highlight>
                <a:srgbClr val="FFFFFE"/>
              </a:highlight>
              <a:latin typeface="Courier New"/>
              <a:ea typeface="Courier New"/>
              <a:cs typeface="Courier New"/>
              <a:sym typeface="Courier New"/>
            </a:endParaRPr>
          </a:p>
        </p:txBody>
      </p:sp>
      <p:sp>
        <p:nvSpPr>
          <p:cNvPr id="204" name="Google Shape;204;p9"/>
          <p:cNvSpPr/>
          <p:nvPr/>
        </p:nvSpPr>
        <p:spPr>
          <a:xfrm>
            <a:off x="1475656" y="2705509"/>
            <a:ext cx="2406600" cy="6180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zh-TW" sz="1600">
                <a:solidFill>
                  <a:schemeClr val="dk1"/>
                </a:solidFill>
                <a:latin typeface="Arial"/>
                <a:ea typeface="Arial"/>
                <a:cs typeface="Arial"/>
                <a:sym typeface="Arial"/>
              </a:rPr>
              <a:t>以出現次數最多的詞彙,計算個別詞彙權重</a:t>
            </a:r>
            <a:endParaRPr sz="750">
              <a:solidFill>
                <a:srgbClr val="AF00DB"/>
              </a:solidFill>
              <a:highlight>
                <a:srgbClr val="FFFFFE"/>
              </a:highlight>
              <a:latin typeface="Courier New"/>
              <a:ea typeface="Courier New"/>
              <a:cs typeface="Courier New"/>
              <a:sym typeface="Courier New"/>
            </a:endParaRPr>
          </a:p>
        </p:txBody>
      </p:sp>
      <p:cxnSp>
        <p:nvCxnSpPr>
          <p:cNvPr id="205" name="Google Shape;205;p9"/>
          <p:cNvCxnSpPr/>
          <p:nvPr/>
        </p:nvCxnSpPr>
        <p:spPr>
          <a:xfrm>
            <a:off x="984806" y="1347759"/>
            <a:ext cx="433500" cy="0"/>
          </a:xfrm>
          <a:prstGeom prst="straightConnector1">
            <a:avLst/>
          </a:prstGeom>
          <a:noFill/>
          <a:ln w="19050" cap="flat" cmpd="sng">
            <a:solidFill>
              <a:schemeClr val="dk2"/>
            </a:solidFill>
            <a:prstDash val="solid"/>
            <a:round/>
            <a:headEnd type="none" w="sm" len="sm"/>
            <a:tailEnd type="triangle" w="med" len="med"/>
          </a:ln>
        </p:spPr>
      </p:cxnSp>
      <p:sp>
        <p:nvSpPr>
          <p:cNvPr id="206" name="Google Shape;206;p9"/>
          <p:cNvSpPr txBox="1"/>
          <p:nvPr/>
        </p:nvSpPr>
        <p:spPr>
          <a:xfrm>
            <a:off x="86956" y="1190409"/>
            <a:ext cx="1127700" cy="3147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3F3F3F"/>
              </a:buClr>
              <a:buSzPts val="1400"/>
              <a:buFont typeface="Arial"/>
              <a:buNone/>
            </a:pPr>
            <a:r>
              <a:rPr lang="zh-TW" sz="1400">
                <a:solidFill>
                  <a:srgbClr val="3F3F3F"/>
                </a:solidFill>
                <a:latin typeface="Arial"/>
                <a:ea typeface="Arial"/>
                <a:cs typeface="Arial"/>
                <a:sym typeface="Arial"/>
              </a:rPr>
              <a:t>斷詞</a:t>
            </a:r>
            <a:endParaRPr sz="1400">
              <a:solidFill>
                <a:srgbClr val="3F3F3F"/>
              </a:solidFill>
              <a:latin typeface="Arial"/>
              <a:ea typeface="Arial"/>
              <a:cs typeface="Arial"/>
              <a:sym typeface="Arial"/>
            </a:endParaRPr>
          </a:p>
        </p:txBody>
      </p:sp>
      <p:sp>
        <p:nvSpPr>
          <p:cNvPr id="207" name="Google Shape;207;p9"/>
          <p:cNvSpPr/>
          <p:nvPr/>
        </p:nvSpPr>
        <p:spPr>
          <a:xfrm>
            <a:off x="1475656" y="3538884"/>
            <a:ext cx="2406600" cy="6180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zh-TW" sz="1800">
                <a:solidFill>
                  <a:schemeClr val="dk1"/>
                </a:solidFill>
                <a:latin typeface="Arial"/>
                <a:ea typeface="Arial"/>
                <a:cs typeface="Arial"/>
                <a:sym typeface="Arial"/>
              </a:rPr>
              <a:t>檢視各斷句總權重</a:t>
            </a:r>
            <a:endParaRPr sz="950">
              <a:solidFill>
                <a:srgbClr val="AF00DB"/>
              </a:solidFill>
              <a:highlight>
                <a:srgbClr val="FFFFFE"/>
              </a:highlight>
              <a:latin typeface="Courier New"/>
              <a:ea typeface="Courier New"/>
              <a:cs typeface="Courier New"/>
              <a:sym typeface="Courier New"/>
            </a:endParaRPr>
          </a:p>
        </p:txBody>
      </p:sp>
      <p:cxnSp>
        <p:nvCxnSpPr>
          <p:cNvPr id="208" name="Google Shape;208;p9"/>
          <p:cNvCxnSpPr/>
          <p:nvPr/>
        </p:nvCxnSpPr>
        <p:spPr>
          <a:xfrm>
            <a:off x="2678956" y="2490122"/>
            <a:ext cx="0" cy="215400"/>
          </a:xfrm>
          <a:prstGeom prst="straightConnector1">
            <a:avLst/>
          </a:prstGeom>
          <a:noFill/>
          <a:ln w="19050" cap="flat" cmpd="sng">
            <a:solidFill>
              <a:schemeClr val="dk2"/>
            </a:solidFill>
            <a:prstDash val="solid"/>
            <a:round/>
            <a:headEnd type="none" w="sm" len="sm"/>
            <a:tailEnd type="triangle" w="med" len="med"/>
          </a:ln>
        </p:spPr>
      </p:cxnSp>
      <p:cxnSp>
        <p:nvCxnSpPr>
          <p:cNvPr id="209" name="Google Shape;209;p9"/>
          <p:cNvCxnSpPr/>
          <p:nvPr/>
        </p:nvCxnSpPr>
        <p:spPr>
          <a:xfrm>
            <a:off x="2678956" y="3323509"/>
            <a:ext cx="0" cy="215400"/>
          </a:xfrm>
          <a:prstGeom prst="straightConnector1">
            <a:avLst/>
          </a:prstGeom>
          <a:noFill/>
          <a:ln w="19050" cap="flat" cmpd="sng">
            <a:solidFill>
              <a:schemeClr val="dk2"/>
            </a:solidFill>
            <a:prstDash val="solid"/>
            <a:round/>
            <a:headEnd type="none" w="sm" len="sm"/>
            <a:tailEnd type="triangle" w="med" len="med"/>
          </a:ln>
        </p:spPr>
      </p:cxnSp>
      <p:cxnSp>
        <p:nvCxnSpPr>
          <p:cNvPr id="210" name="Google Shape;210;p9"/>
          <p:cNvCxnSpPr/>
          <p:nvPr/>
        </p:nvCxnSpPr>
        <p:spPr>
          <a:xfrm>
            <a:off x="984806" y="3847884"/>
            <a:ext cx="433500" cy="0"/>
          </a:xfrm>
          <a:prstGeom prst="straightConnector1">
            <a:avLst/>
          </a:prstGeom>
          <a:noFill/>
          <a:ln w="19050" cap="flat" cmpd="sng">
            <a:solidFill>
              <a:schemeClr val="dk2"/>
            </a:solidFill>
            <a:prstDash val="solid"/>
            <a:round/>
            <a:headEnd type="none" w="sm" len="sm"/>
            <a:tailEnd type="triangle" w="med" len="med"/>
          </a:ln>
        </p:spPr>
      </p:cxnSp>
      <p:sp>
        <p:nvSpPr>
          <p:cNvPr id="211" name="Google Shape;211;p9"/>
          <p:cNvSpPr txBox="1"/>
          <p:nvPr/>
        </p:nvSpPr>
        <p:spPr>
          <a:xfrm>
            <a:off x="86956" y="3690534"/>
            <a:ext cx="1127700" cy="3147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3F3F3F"/>
              </a:buClr>
              <a:buSzPts val="1400"/>
              <a:buFont typeface="Arial"/>
              <a:buNone/>
            </a:pPr>
            <a:r>
              <a:rPr lang="zh-TW" sz="1400">
                <a:solidFill>
                  <a:srgbClr val="3F3F3F"/>
                </a:solidFill>
                <a:latin typeface="Arial"/>
                <a:ea typeface="Arial"/>
                <a:cs typeface="Arial"/>
                <a:sym typeface="Arial"/>
              </a:rPr>
              <a:t>斷句</a:t>
            </a:r>
            <a:endParaRPr sz="1400">
              <a:solidFill>
                <a:srgbClr val="3F3F3F"/>
              </a:solidFill>
              <a:latin typeface="Arial"/>
              <a:ea typeface="Arial"/>
              <a:cs typeface="Arial"/>
              <a:sym typeface="Arial"/>
            </a:endParaRPr>
          </a:p>
        </p:txBody>
      </p:sp>
      <p:sp>
        <p:nvSpPr>
          <p:cNvPr id="212" name="Google Shape;212;p9"/>
          <p:cNvSpPr txBox="1"/>
          <p:nvPr/>
        </p:nvSpPr>
        <p:spPr>
          <a:xfrm>
            <a:off x="1828606" y="4403959"/>
            <a:ext cx="1700700" cy="3147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3F3F3F"/>
              </a:buClr>
              <a:buSzPts val="2300"/>
              <a:buFont typeface="Arial"/>
              <a:buNone/>
            </a:pPr>
            <a:r>
              <a:rPr lang="zh-TW" sz="2300" b="1">
                <a:solidFill>
                  <a:srgbClr val="3F3F3F"/>
                </a:solidFill>
                <a:latin typeface="Arial"/>
                <a:ea typeface="Arial"/>
                <a:cs typeface="Arial"/>
                <a:sym typeface="Arial"/>
              </a:rPr>
              <a:t>產出摘要</a:t>
            </a:r>
            <a:endParaRPr sz="2300" b="1">
              <a:solidFill>
                <a:srgbClr val="3F3F3F"/>
              </a:solidFill>
              <a:latin typeface="Arial"/>
              <a:ea typeface="Arial"/>
              <a:cs typeface="Arial"/>
              <a:sym typeface="Arial"/>
            </a:endParaRPr>
          </a:p>
        </p:txBody>
      </p:sp>
      <p:sp>
        <p:nvSpPr>
          <p:cNvPr id="213" name="Google Shape;213;p9"/>
          <p:cNvSpPr txBox="1"/>
          <p:nvPr/>
        </p:nvSpPr>
        <p:spPr>
          <a:xfrm>
            <a:off x="4447004" y="1129959"/>
            <a:ext cx="4488646" cy="435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r>
              <a:rPr lang="zh-TW" sz="1800" b="1">
                <a:solidFill>
                  <a:schemeClr val="dk1"/>
                </a:solidFill>
                <a:latin typeface="Arial"/>
                <a:ea typeface="Arial"/>
                <a:cs typeface="Arial"/>
                <a:sym typeface="Arial"/>
              </a:rPr>
              <a:t>Stopwords</a:t>
            </a:r>
            <a:r>
              <a:rPr lang="zh-TW" sz="1400">
                <a:solidFill>
                  <a:schemeClr val="dk1"/>
                </a:solidFill>
                <a:latin typeface="Arial"/>
                <a:ea typeface="Arial"/>
                <a:cs typeface="Arial"/>
                <a:sym typeface="Arial"/>
              </a:rPr>
              <a:t>(功能詞):  提升搜索效率、儲存儲存空間</a:t>
            </a:r>
            <a:endParaRPr sz="1400">
              <a:solidFill>
                <a:schemeClr val="dk1"/>
              </a:solidFill>
              <a:latin typeface="Arial"/>
              <a:ea typeface="Arial"/>
              <a:cs typeface="Arial"/>
              <a:sym typeface="Arial"/>
            </a:endParaRPr>
          </a:p>
        </p:txBody>
      </p:sp>
      <p:sp>
        <p:nvSpPr>
          <p:cNvPr id="214" name="Google Shape;214;p9"/>
          <p:cNvSpPr txBox="1"/>
          <p:nvPr/>
        </p:nvSpPr>
        <p:spPr>
          <a:xfrm>
            <a:off x="4447004" y="1565559"/>
            <a:ext cx="4488646" cy="289315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1600"/>
              </a:spcAft>
              <a:buClr>
                <a:schemeClr val="dk1"/>
              </a:buClr>
              <a:buSzPts val="1100"/>
              <a:buFont typeface="Arial"/>
              <a:buNone/>
            </a:pPr>
            <a:r>
              <a:rPr lang="zh-TW" sz="1100">
                <a:solidFill>
                  <a:schemeClr val="dk1"/>
                </a:solidFill>
                <a:latin typeface="Arial"/>
                <a:ea typeface="Arial"/>
                <a:cs typeface="Arial"/>
                <a:sym typeface="Arial"/>
              </a:rPr>
              <a:t>i, me, my, myself, we, our, ours, ourselves, you, you're, you've, you'll, you'd, your, yours, yourself, yourselves, he, him, his, himself, she, she's, her, hers, herself, it, it's, its, itself, they, them, their, theirs, themselves, what, which, who, whom, this, that, that'll, these, those, am, is, are, was, were, be, been, being, have, has, had, having, do, does, did, doing, a, an, the, and, but, if, or, because, as, until, while, of, at, by, for, with, about, against, between, into, through, during, before, after, above, below, to, from, up, down, in, out, on, off, over, under, again, further, then, once, here, there, when, where, why, how, all, any, both ,each, few, more, most, other, some, such, no, nor, not, only, own, same, so, than, too, very, s, t, can, will, just, don, don't, should, should've, now, d, ll, m, o, re, ve, y, ain, aren, aren't, couldn, couldn't, didn, didn't, doesn, doesn't, hadn, hadn't, hasn, hasn't, haven, haven't, isn, isn't, ma, mightn, mightn't, mustn, mustn't, needn, needn't, shan, shan't, shouldn, shouldn't, wasn, wasn't, weren, weren't, won, won't, wouldn, wouldn't</a:t>
            </a:r>
            <a:endParaRPr sz="1400">
              <a:solidFill>
                <a:schemeClr val="dk1"/>
              </a:solidFill>
              <a:latin typeface="Arial"/>
              <a:ea typeface="Arial"/>
              <a:cs typeface="Arial"/>
              <a:sym typeface="Arial"/>
            </a:endParaRPr>
          </a:p>
        </p:txBody>
      </p:sp>
      <p:cxnSp>
        <p:nvCxnSpPr>
          <p:cNvPr id="215" name="Google Shape;215;p9"/>
          <p:cNvCxnSpPr/>
          <p:nvPr/>
        </p:nvCxnSpPr>
        <p:spPr>
          <a:xfrm>
            <a:off x="2678956" y="4156884"/>
            <a:ext cx="0" cy="215400"/>
          </a:xfrm>
          <a:prstGeom prst="straightConnector1">
            <a:avLst/>
          </a:prstGeom>
          <a:noFill/>
          <a:ln w="19050" cap="flat" cmpd="sng">
            <a:solidFill>
              <a:schemeClr val="dk2"/>
            </a:solidFill>
            <a:prstDash val="solid"/>
            <a:round/>
            <a:headEnd type="none" w="sm" len="sm"/>
            <a:tailEnd type="triangle" w="med" len="med"/>
          </a:ln>
        </p:spPr>
      </p:cxnSp>
      <p:sp>
        <p:nvSpPr>
          <p:cNvPr id="216" name="Google Shape;216;p9"/>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TW" sz="1400" b="1">
                <a:solidFill>
                  <a:srgbClr val="A5A5A5"/>
                </a:solidFill>
                <a:latin typeface="Arial"/>
                <a:ea typeface="Arial"/>
                <a:cs typeface="Arial"/>
                <a:sym typeface="Arial"/>
              </a:rPr>
              <a:t>實作流程  </a:t>
            </a:r>
            <a:endParaRPr sz="1400" b="1">
              <a:solidFill>
                <a:srgbClr val="A5A5A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179512" y="123478"/>
            <a:ext cx="8496944"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zh-TW" sz="3200" b="1">
                <a:solidFill>
                  <a:schemeClr val="dk1"/>
                </a:solidFill>
              </a:rPr>
              <a:t>情緒分7種狀態</a:t>
            </a:r>
            <a:endParaRPr sz="3200" b="1">
              <a:solidFill>
                <a:schemeClr val="dk1"/>
              </a:solidFill>
            </a:endParaRPr>
          </a:p>
        </p:txBody>
      </p:sp>
      <p:cxnSp>
        <p:nvCxnSpPr>
          <p:cNvPr id="222" name="Google Shape;222;p10"/>
          <p:cNvCxnSpPr/>
          <p:nvPr/>
        </p:nvCxnSpPr>
        <p:spPr>
          <a:xfrm>
            <a:off x="0" y="915566"/>
            <a:ext cx="9144000" cy="0"/>
          </a:xfrm>
          <a:prstGeom prst="straightConnector1">
            <a:avLst/>
          </a:prstGeom>
          <a:noFill/>
          <a:ln w="19050" cap="flat" cmpd="sng">
            <a:solidFill>
              <a:schemeClr val="dk1"/>
            </a:solidFill>
            <a:prstDash val="solid"/>
            <a:round/>
            <a:headEnd type="none" w="sm" len="sm"/>
            <a:tailEnd type="none" w="sm" len="sm"/>
          </a:ln>
        </p:spPr>
      </p:cxnSp>
      <p:sp>
        <p:nvSpPr>
          <p:cNvPr id="223" name="Google Shape;223;p10"/>
          <p:cNvSpPr txBox="1"/>
          <p:nvPr/>
        </p:nvSpPr>
        <p:spPr>
          <a:xfrm>
            <a:off x="179512" y="1007944"/>
            <a:ext cx="8410200" cy="3566100"/>
          </a:xfrm>
          <a:prstGeom prst="rect">
            <a:avLst/>
          </a:prstGeom>
          <a:noFill/>
          <a:ln>
            <a:noFill/>
          </a:ln>
        </p:spPr>
        <p:txBody>
          <a:bodyPr spcFirstLastPara="1" wrap="square" lIns="91425" tIns="91425" rIns="91425" bIns="91425" anchor="t" anchorCtr="0">
            <a:noAutofit/>
          </a:bodyPr>
          <a:lstStyle/>
          <a:p>
            <a:pPr marL="0" marR="0" lvl="0" indent="0" algn="just" rtl="0">
              <a:spcBef>
                <a:spcPts val="0"/>
              </a:spcBef>
              <a:spcAft>
                <a:spcPts val="0"/>
              </a:spcAft>
              <a:buClr>
                <a:schemeClr val="dk1"/>
              </a:buClr>
              <a:buSzPts val="2000"/>
              <a:buFont typeface="Arial"/>
              <a:buNone/>
            </a:pPr>
            <a:r>
              <a:rPr lang="zh-TW" sz="2000" dirty="0">
                <a:solidFill>
                  <a:schemeClr val="dk1"/>
                </a:solidFill>
                <a:latin typeface="Arial"/>
                <a:ea typeface="Arial"/>
                <a:cs typeface="Arial"/>
                <a:sym typeface="Arial"/>
              </a:rPr>
              <a:t>目前情緒分析以Loughran-McDonald的情緒字典使用較為普遍 </a:t>
            </a:r>
            <a:endParaRPr dirty="0"/>
          </a:p>
          <a:p>
            <a:pPr marL="0" marR="0" lvl="0" indent="0" algn="just" rtl="0">
              <a:spcBef>
                <a:spcPts val="0"/>
              </a:spcBef>
              <a:spcAft>
                <a:spcPts val="0"/>
              </a:spcAft>
              <a:buClr>
                <a:schemeClr val="dk1"/>
              </a:buClr>
              <a:buSzPts val="2400"/>
              <a:buFont typeface="Arial"/>
              <a:buNone/>
            </a:pPr>
            <a:endParaRPr sz="2400"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2000"/>
              <a:buFont typeface="Arial"/>
              <a:buNone/>
            </a:pPr>
            <a:r>
              <a:rPr lang="zh-TW" sz="2000" dirty="0">
                <a:solidFill>
                  <a:schemeClr val="dk1"/>
                </a:solidFill>
                <a:latin typeface="Arial"/>
                <a:ea typeface="Arial"/>
                <a:cs typeface="Arial"/>
                <a:sym typeface="Arial"/>
              </a:rPr>
              <a:t>其中共分7種情緒狀態:</a:t>
            </a:r>
            <a:endParaRPr dirty="0"/>
          </a:p>
          <a:p>
            <a:pPr marL="457200" marR="0" lvl="0" indent="-457200" algn="just" rtl="0">
              <a:spcBef>
                <a:spcPts val="0"/>
              </a:spcBef>
              <a:spcAft>
                <a:spcPts val="0"/>
              </a:spcAft>
              <a:buClr>
                <a:schemeClr val="dk1"/>
              </a:buClr>
              <a:buSzPts val="1600"/>
              <a:buFont typeface="Arial"/>
              <a:buAutoNum type="arabicPeriod"/>
            </a:pPr>
            <a:r>
              <a:rPr lang="zh-TW" sz="1600" dirty="0">
                <a:solidFill>
                  <a:schemeClr val="dk1"/>
                </a:solidFill>
                <a:latin typeface="Arial"/>
                <a:ea typeface="Arial"/>
                <a:cs typeface="Arial"/>
                <a:sym typeface="Arial"/>
              </a:rPr>
              <a:t>Negative</a:t>
            </a:r>
            <a:endParaRPr sz="1600" dirty="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1600"/>
              <a:buFont typeface="Arial"/>
              <a:buAutoNum type="arabicPeriod"/>
            </a:pPr>
            <a:r>
              <a:rPr lang="zh-TW" sz="1600" dirty="0">
                <a:solidFill>
                  <a:schemeClr val="dk1"/>
                </a:solidFill>
                <a:latin typeface="Arial"/>
                <a:ea typeface="Arial"/>
                <a:cs typeface="Arial"/>
                <a:sym typeface="Arial"/>
              </a:rPr>
              <a:t>Positive</a:t>
            </a:r>
            <a:endParaRPr sz="1600" dirty="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1600"/>
              <a:buFont typeface="Arial"/>
              <a:buAutoNum type="arabicPeriod"/>
            </a:pPr>
            <a:r>
              <a:rPr lang="zh-TW" sz="1600" dirty="0">
                <a:solidFill>
                  <a:schemeClr val="dk1"/>
                </a:solidFill>
                <a:latin typeface="Arial"/>
                <a:ea typeface="Arial"/>
                <a:cs typeface="Arial"/>
                <a:sym typeface="Arial"/>
              </a:rPr>
              <a:t>Uncertainty</a:t>
            </a:r>
            <a:endParaRPr sz="1600" dirty="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1600"/>
              <a:buFont typeface="Arial"/>
              <a:buAutoNum type="arabicPeriod"/>
            </a:pPr>
            <a:r>
              <a:rPr lang="zh-TW" sz="1600" dirty="0">
                <a:solidFill>
                  <a:schemeClr val="dk1"/>
                </a:solidFill>
                <a:latin typeface="Arial"/>
                <a:ea typeface="Arial"/>
                <a:cs typeface="Arial"/>
                <a:sym typeface="Arial"/>
              </a:rPr>
              <a:t>Litigious</a:t>
            </a:r>
            <a:endParaRPr sz="1600" dirty="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1600"/>
              <a:buFont typeface="Arial"/>
              <a:buAutoNum type="arabicPeriod"/>
            </a:pPr>
            <a:r>
              <a:rPr lang="zh-TW" sz="1600" dirty="0">
                <a:solidFill>
                  <a:schemeClr val="dk1"/>
                </a:solidFill>
                <a:latin typeface="Arial"/>
                <a:ea typeface="Arial"/>
                <a:cs typeface="Arial"/>
                <a:sym typeface="Arial"/>
              </a:rPr>
              <a:t>Strong Modal</a:t>
            </a:r>
            <a:endParaRPr sz="1600" dirty="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1600"/>
              <a:buFont typeface="Arial"/>
              <a:buAutoNum type="arabicPeriod"/>
            </a:pPr>
            <a:r>
              <a:rPr lang="zh-TW" sz="1600" dirty="0">
                <a:solidFill>
                  <a:schemeClr val="dk1"/>
                </a:solidFill>
                <a:latin typeface="Arial"/>
                <a:ea typeface="Arial"/>
                <a:cs typeface="Arial"/>
                <a:sym typeface="Arial"/>
              </a:rPr>
              <a:t>Weak Modal</a:t>
            </a:r>
            <a:endParaRPr sz="1600" dirty="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1600"/>
              <a:buFont typeface="Arial"/>
              <a:buAutoNum type="arabicPeriod"/>
            </a:pPr>
            <a:r>
              <a:rPr lang="zh-TW" sz="1600" dirty="0">
                <a:solidFill>
                  <a:schemeClr val="dk1"/>
                </a:solidFill>
                <a:latin typeface="Arial"/>
                <a:ea typeface="Arial"/>
                <a:cs typeface="Arial"/>
                <a:sym typeface="Arial"/>
              </a:rPr>
              <a:t>Constraining</a:t>
            </a:r>
            <a:endParaRPr dirty="0"/>
          </a:p>
          <a:p>
            <a:pPr marL="0" marR="0" lvl="0" indent="0" algn="just" rtl="0">
              <a:spcBef>
                <a:spcPts val="0"/>
              </a:spcBef>
              <a:spcAft>
                <a:spcPts val="0"/>
              </a:spcAft>
              <a:buClr>
                <a:schemeClr val="dk1"/>
              </a:buClr>
              <a:buSzPts val="2400"/>
              <a:buFont typeface="Arial"/>
              <a:buNone/>
            </a:pPr>
            <a:endParaRPr sz="2400"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2000"/>
              <a:buFont typeface="Arial"/>
              <a:buNone/>
            </a:pPr>
            <a:r>
              <a:rPr lang="zh-TW" sz="2000" dirty="0">
                <a:solidFill>
                  <a:schemeClr val="dk1"/>
                </a:solidFill>
                <a:latin typeface="Arial"/>
                <a:ea typeface="Arial"/>
                <a:cs typeface="Arial"/>
                <a:sym typeface="Arial"/>
              </a:rPr>
              <a:t>根據斷詞所對應到的情緒狀態進行加總計算,反應整體文章傾向。</a:t>
            </a:r>
            <a:endParaRPr sz="2000" dirty="0">
              <a:solidFill>
                <a:schemeClr val="dk1"/>
              </a:solidFill>
              <a:latin typeface="Arial"/>
              <a:ea typeface="Arial"/>
              <a:cs typeface="Arial"/>
              <a:sym typeface="Arial"/>
            </a:endParaRPr>
          </a:p>
        </p:txBody>
      </p:sp>
      <p:sp>
        <p:nvSpPr>
          <p:cNvPr id="224" name="Google Shape;224;p10"/>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TW" sz="1400" b="1">
                <a:solidFill>
                  <a:srgbClr val="A5A5A5"/>
                </a:solidFill>
                <a:latin typeface="Arial"/>
                <a:ea typeface="Arial"/>
                <a:cs typeface="Arial"/>
                <a:sym typeface="Arial"/>
              </a:rPr>
              <a:t>實作流程  </a:t>
            </a:r>
            <a:endParaRPr sz="1400" b="1">
              <a:solidFill>
                <a:srgbClr val="A5A5A5"/>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1;p10">
            <a:extLst>
              <a:ext uri="{FF2B5EF4-FFF2-40B4-BE49-F238E27FC236}">
                <a16:creationId xmlns:a16="http://schemas.microsoft.com/office/drawing/2014/main" id="{3A060809-B578-4C80-871E-ACE46E940473}"/>
              </a:ext>
            </a:extLst>
          </p:cNvPr>
          <p:cNvSpPr txBox="1">
            <a:spLocks noGrp="1"/>
          </p:cNvSpPr>
          <p:nvPr>
            <p:ph type="title"/>
          </p:nvPr>
        </p:nvSpPr>
        <p:spPr>
          <a:xfrm>
            <a:off x="179512" y="123478"/>
            <a:ext cx="8496944"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zh-CN" altLang="en-US" sz="3200" b="1" dirty="0">
                <a:solidFill>
                  <a:schemeClr val="dk1"/>
                </a:solidFill>
              </a:rPr>
              <a:t>成品結果</a:t>
            </a:r>
            <a:endParaRPr sz="3200" b="1" dirty="0">
              <a:solidFill>
                <a:schemeClr val="dk1"/>
              </a:solidFill>
            </a:endParaRPr>
          </a:p>
        </p:txBody>
      </p:sp>
      <p:cxnSp>
        <p:nvCxnSpPr>
          <p:cNvPr id="4" name="Google Shape;222;p10">
            <a:extLst>
              <a:ext uri="{FF2B5EF4-FFF2-40B4-BE49-F238E27FC236}">
                <a16:creationId xmlns:a16="http://schemas.microsoft.com/office/drawing/2014/main" id="{06CEF456-273C-4ACA-9212-8B7ED8412F33}"/>
              </a:ext>
            </a:extLst>
          </p:cNvPr>
          <p:cNvCxnSpPr/>
          <p:nvPr/>
        </p:nvCxnSpPr>
        <p:spPr>
          <a:xfrm>
            <a:off x="0" y="915566"/>
            <a:ext cx="9144000" cy="0"/>
          </a:xfrm>
          <a:prstGeom prst="straightConnector1">
            <a:avLst/>
          </a:prstGeom>
          <a:noFill/>
          <a:ln w="19050" cap="flat" cmpd="sng">
            <a:solidFill>
              <a:schemeClr val="dk1"/>
            </a:solidFill>
            <a:prstDash val="solid"/>
            <a:round/>
            <a:headEnd type="none" w="sm" len="sm"/>
            <a:tailEnd type="none" w="sm" len="sm"/>
          </a:ln>
        </p:spPr>
      </p:cxnSp>
      <p:sp>
        <p:nvSpPr>
          <p:cNvPr id="6" name="Google Shape;234;p11">
            <a:extLst>
              <a:ext uri="{FF2B5EF4-FFF2-40B4-BE49-F238E27FC236}">
                <a16:creationId xmlns:a16="http://schemas.microsoft.com/office/drawing/2014/main" id="{02533232-4E29-439A-9D6A-03F433B6FAA4}"/>
              </a:ext>
            </a:extLst>
          </p:cNvPr>
          <p:cNvSpPr txBox="1"/>
          <p:nvPr/>
        </p:nvSpPr>
        <p:spPr>
          <a:xfrm>
            <a:off x="7384110" y="0"/>
            <a:ext cx="1763688" cy="307777"/>
          </a:xfrm>
          <a:prstGeom prst="rect">
            <a:avLst/>
          </a:prstGeom>
          <a:noFill/>
          <a:ln>
            <a:noFill/>
          </a:ln>
        </p:spPr>
        <p:txBody>
          <a:bodyPr spcFirstLastPara="1" wrap="square" lIns="91425" tIns="45700" rIns="91425" bIns="45700" anchor="t" anchorCtr="0">
            <a:spAutoFit/>
          </a:bodyPr>
          <a:lstStyle/>
          <a:p>
            <a:pPr marL="88900" marR="0" lvl="0" indent="0" algn="r" rtl="0">
              <a:spcBef>
                <a:spcPts val="0"/>
              </a:spcBef>
              <a:spcAft>
                <a:spcPts val="0"/>
              </a:spcAft>
              <a:buNone/>
            </a:pPr>
            <a:r>
              <a:rPr lang="zh-TW" sz="1400" b="1" dirty="0">
                <a:solidFill>
                  <a:srgbClr val="A5A5A5"/>
                </a:solidFill>
                <a:latin typeface="Arial"/>
                <a:ea typeface="Arial"/>
                <a:cs typeface="Arial"/>
                <a:sym typeface="Arial"/>
              </a:rPr>
              <a:t>結果呈現 </a:t>
            </a:r>
            <a:endParaRPr sz="1400" b="1" dirty="0">
              <a:solidFill>
                <a:srgbClr val="A5A5A5"/>
              </a:solidFill>
              <a:latin typeface="Arial"/>
              <a:ea typeface="Arial"/>
              <a:cs typeface="Arial"/>
              <a:sym typeface="Arial"/>
            </a:endParaRPr>
          </a:p>
        </p:txBody>
      </p:sp>
      <p:pic>
        <p:nvPicPr>
          <p:cNvPr id="7" name="Picture 6">
            <a:extLst>
              <a:ext uri="{FF2B5EF4-FFF2-40B4-BE49-F238E27FC236}">
                <a16:creationId xmlns:a16="http://schemas.microsoft.com/office/drawing/2014/main" id="{C3051334-657B-4BC1-851D-159BF4CC72A5}"/>
              </a:ext>
            </a:extLst>
          </p:cNvPr>
          <p:cNvPicPr>
            <a:picLocks noChangeAspect="1"/>
          </p:cNvPicPr>
          <p:nvPr/>
        </p:nvPicPr>
        <p:blipFill rotWithShape="1">
          <a:blip r:embed="rId2"/>
          <a:srcRect l="20339" t="12816" r="14496" b="28062"/>
          <a:stretch/>
        </p:blipFill>
        <p:spPr>
          <a:xfrm>
            <a:off x="1012392" y="1283822"/>
            <a:ext cx="6831183" cy="3486187"/>
          </a:xfrm>
          <a:prstGeom prst="rect">
            <a:avLst/>
          </a:prstGeom>
        </p:spPr>
      </p:pic>
      <p:sp>
        <p:nvSpPr>
          <p:cNvPr id="8" name="Google Shape;223;p10">
            <a:extLst>
              <a:ext uri="{FF2B5EF4-FFF2-40B4-BE49-F238E27FC236}">
                <a16:creationId xmlns:a16="http://schemas.microsoft.com/office/drawing/2014/main" id="{6412C09F-2EC8-4916-B03A-A4AD021AEB73}"/>
              </a:ext>
            </a:extLst>
          </p:cNvPr>
          <p:cNvSpPr txBox="1"/>
          <p:nvPr/>
        </p:nvSpPr>
        <p:spPr>
          <a:xfrm>
            <a:off x="964372" y="924125"/>
            <a:ext cx="4796348" cy="371276"/>
          </a:xfrm>
          <a:prstGeom prst="rect">
            <a:avLst/>
          </a:prstGeom>
          <a:noFill/>
          <a:ln>
            <a:noFill/>
          </a:ln>
        </p:spPr>
        <p:txBody>
          <a:bodyPr spcFirstLastPara="1" wrap="square" lIns="91425" tIns="91425" rIns="91425" bIns="91425" anchor="t" anchorCtr="0">
            <a:noAutofit/>
          </a:bodyPr>
          <a:lstStyle/>
          <a:p>
            <a:pPr marL="0" marR="0" lvl="0" indent="0" algn="just" rtl="0">
              <a:spcBef>
                <a:spcPts val="0"/>
              </a:spcBef>
              <a:spcAft>
                <a:spcPts val="0"/>
              </a:spcAft>
              <a:buClr>
                <a:schemeClr val="dk1"/>
              </a:buClr>
              <a:buSzPts val="2000"/>
              <a:buFont typeface="Arial"/>
              <a:buNone/>
            </a:pPr>
            <a:r>
              <a:rPr lang="zh-CN" altLang="en-US" sz="1600" dirty="0">
                <a:solidFill>
                  <a:schemeClr val="dk1"/>
                </a:solidFill>
                <a:latin typeface="Arial"/>
                <a:ea typeface="Arial"/>
                <a:cs typeface="Arial"/>
                <a:sym typeface="Arial"/>
              </a:rPr>
              <a:t>本使用者介面以</a:t>
            </a:r>
            <a:r>
              <a:rPr lang="en-US" altLang="zh-CN" sz="1600" dirty="0" err="1">
                <a:solidFill>
                  <a:schemeClr val="dk1"/>
                </a:solidFill>
                <a:latin typeface="Arial"/>
                <a:ea typeface="Arial"/>
                <a:cs typeface="Arial"/>
                <a:sym typeface="Arial"/>
              </a:rPr>
              <a:t>tkinter</a:t>
            </a:r>
            <a:r>
              <a:rPr lang="zh-CN" altLang="en-US" sz="1600" dirty="0">
                <a:solidFill>
                  <a:schemeClr val="dk1"/>
                </a:solidFill>
                <a:latin typeface="Arial"/>
                <a:ea typeface="Arial"/>
                <a:cs typeface="Arial"/>
                <a:sym typeface="Arial"/>
              </a:rPr>
              <a:t>編寫</a:t>
            </a:r>
            <a:endParaRPr sz="1100" dirty="0"/>
          </a:p>
        </p:txBody>
      </p:sp>
    </p:spTree>
    <p:extLst>
      <p:ext uri="{BB962C8B-B14F-4D97-AF65-F5344CB8AC3E}">
        <p14:creationId xmlns:p14="http://schemas.microsoft.com/office/powerpoint/2010/main" val="279121779"/>
      </p:ext>
    </p:extLst>
  </p:cSld>
  <p:clrMapOvr>
    <a:masterClrMapping/>
  </p:clrMapOvr>
</p:sld>
</file>

<file path=ppt/theme/theme1.xml><?xml version="1.0" encoding="utf-8"?>
<a:theme xmlns:a="http://schemas.openxmlformats.org/drawingml/2006/main" name="Cover and End Slide Master">
  <a:themeElements>
    <a:clrScheme name="ALLPPT-COLOR-A06">
      <a:dk1>
        <a:srgbClr val="000000"/>
      </a:dk1>
      <a:lt1>
        <a:srgbClr val="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rgbClr val="000000"/>
      </a:dk1>
      <a:lt1>
        <a:srgbClr val="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3189</Words>
  <Application>Microsoft Office PowerPoint</Application>
  <PresentationFormat>On-screen Show (16:9)</PresentationFormat>
  <Paragraphs>128</Paragraphs>
  <Slides>13</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Courier New</vt:lpstr>
      <vt:lpstr>Cover and End Slide Master</vt:lpstr>
      <vt:lpstr>Contents Slide Master</vt:lpstr>
      <vt:lpstr>PowerPoint Presentation</vt:lpstr>
      <vt:lpstr>目錄</vt:lpstr>
      <vt:lpstr>情緒(情感)分析已成為近年被熱烈討論議題</vt:lpstr>
      <vt:lpstr>新聞情緒分析充滿商業價值</vt:lpstr>
      <vt:lpstr>先爬、再斷、後分析</vt:lpstr>
      <vt:lpstr>將初始檔準備成完整資料</vt:lpstr>
      <vt:lpstr>文章摘要靠詞彙出現次數</vt:lpstr>
      <vt:lpstr>情緒分7種狀態</vt:lpstr>
      <vt:lpstr>成品結果</vt:lpstr>
      <vt:lpstr>PowerPoint Presentation</vt:lpstr>
      <vt:lpstr>PowerPoint Presentation</vt:lpstr>
      <vt:lpstr>加入其他相关链接提升情绪分析可信度</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Allan Ngo</cp:lastModifiedBy>
  <cp:revision>9</cp:revision>
  <dcterms:created xsi:type="dcterms:W3CDTF">2016-12-01T00:32:25Z</dcterms:created>
  <dcterms:modified xsi:type="dcterms:W3CDTF">2020-12-28T14:48:15Z</dcterms:modified>
</cp:coreProperties>
</file>