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8229600" cx="14630400"/>
  <p:notesSz cx="8229600" cy="146304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Barlow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-bold.fntdata"/><Relationship Id="rId11" Type="http://schemas.openxmlformats.org/officeDocument/2006/relationships/slide" Target="slides/slide7.xml"/><Relationship Id="rId22" Type="http://schemas.openxmlformats.org/officeDocument/2006/relationships/font" Target="fonts/Barlow-boldItalic.fntdata"/><Relationship Id="rId10" Type="http://schemas.openxmlformats.org/officeDocument/2006/relationships/slide" Target="slides/slide6.xml"/><Relationship Id="rId21" Type="http://schemas.openxmlformats.org/officeDocument/2006/relationships/font" Target="fonts/Barlow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10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5" Type="http://schemas.openxmlformats.org/officeDocument/2006/relationships/slide" Target="slides/slide1.xml"/><Relationship Id="rId19" Type="http://schemas.openxmlformats.org/officeDocument/2006/relationships/font" Target="fonts/Barlow-regular.fntdata"/><Relationship Id="rId6" Type="http://schemas.openxmlformats.org/officeDocument/2006/relationships/slide" Target="slides/slide2.xml"/><Relationship Id="rId18" Type="http://schemas.openxmlformats.org/officeDocument/2006/relationships/font" Target="fonts/Montserra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/>
              <a:t>‹#›</a:t>
            </a:fld>
            <a:endParaRPr b="0" i="0" sz="1200" u="none" cap="none" strike="noStrik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2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1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2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1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2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1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2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1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2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1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2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1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2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1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2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1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2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1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2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1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3" name="Google Shape;13;p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0 master">
  <p:cSld name="Slide 10 mast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7" name="Google Shape;47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B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9" name="Google Shape;49;p1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5" name="Google Shape;1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7" name="Google Shape;17;p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9" name="Google Shape;1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1" name="Google Shape;21;p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3" name="Google Shape;2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5" name="Google Shape;25;p5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 master">
  <p:cSld name="Slide 5 mast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7" name="Google Shape;2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9" name="Google Shape;29;p6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 master">
  <p:cSld name="Slide 6 mast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1" name="Google Shape;3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3" name="Google Shape;33;p7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7 master">
  <p:cSld name="Slide 7 mast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5" name="Google Shape;35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7" name="Google Shape;37;p8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8 master">
  <p:cSld name="Slide 8 mast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9" name="Google Shape;3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1" name="Google Shape;41;p9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9 master">
  <p:cSld name="Slide 9 mast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3" name="Google Shape;4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6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5" name="Google Shape;45;p1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6.png"/><Relationship Id="rId4" Type="http://schemas.openxmlformats.org/officeDocument/2006/relationships/image" Target="../media/image17.png"/><Relationship Id="rId5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19.png"/><Relationship Id="rId6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76072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6244709" y="2414707"/>
            <a:ext cx="7627382" cy="21381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42"/>
              </a:lnSpc>
              <a:spcBef>
                <a:spcPts val="0"/>
              </a:spcBef>
              <a:spcAft>
                <a:spcPts val="0"/>
              </a:spcAft>
              <a:buClr>
                <a:srgbClr val="2E3C4E"/>
              </a:buClr>
              <a:buSzPts val="4450"/>
              <a:buFont typeface="Barlow"/>
              <a:buNone/>
            </a:pPr>
            <a:r>
              <a:rPr b="1" i="0" lang="en-US" sz="4450" u="none" cap="none" strike="noStrike">
                <a:solidFill>
                  <a:srgbClr val="2E3C4E"/>
                </a:solidFill>
                <a:latin typeface="Barlow"/>
                <a:ea typeface="Barlow"/>
                <a:cs typeface="Barlow"/>
                <a:sym typeface="Barlow"/>
              </a:rPr>
              <a:t>On the Criteria To Be Used in Decomposing Systems into Modules</a:t>
            </a:r>
            <a:endParaRPr b="0" i="0" sz="4450" u="none" cap="none" strike="noStrike"/>
          </a:p>
        </p:txBody>
      </p:sp>
      <p:sp>
        <p:nvSpPr>
          <p:cNvPr id="58" name="Google Shape;58;p13"/>
          <p:cNvSpPr/>
          <p:nvPr/>
        </p:nvSpPr>
        <p:spPr>
          <a:xfrm>
            <a:off x="6244709" y="4877753"/>
            <a:ext cx="7627382" cy="346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700"/>
              <a:buFont typeface="Montserrat"/>
              <a:buNone/>
            </a:pPr>
            <a:r>
              <a:rPr b="0" i="0" lang="en-US" sz="1700" u="none" cap="none" strike="noStrike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Lições do artigo seminal de David L. Parnas (1972)</a:t>
            </a:r>
            <a:endParaRPr b="0" i="0" sz="1700" u="none" cap="none" strike="noStrike"/>
          </a:p>
        </p:txBody>
      </p:sp>
      <p:sp>
        <p:nvSpPr>
          <p:cNvPr id="59" name="Google Shape;59;p13"/>
          <p:cNvSpPr/>
          <p:nvPr/>
        </p:nvSpPr>
        <p:spPr>
          <a:xfrm>
            <a:off x="6244709" y="5468183"/>
            <a:ext cx="7627382" cy="346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None/>
            </a:pPr>
            <a:r>
              <a:t/>
            </a:r>
            <a:endParaRPr b="0" i="0" sz="1700" u="none" cap="none" strike="noStrik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"/>
          <p:cNvSpPr/>
          <p:nvPr/>
        </p:nvSpPr>
        <p:spPr>
          <a:xfrm>
            <a:off x="758309" y="1576268"/>
            <a:ext cx="7424618" cy="712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42"/>
              </a:lnSpc>
              <a:spcBef>
                <a:spcPts val="0"/>
              </a:spcBef>
              <a:spcAft>
                <a:spcPts val="0"/>
              </a:spcAft>
              <a:buClr>
                <a:srgbClr val="2E3C4E"/>
              </a:buClr>
              <a:buSzPts val="4450"/>
              <a:buFont typeface="Barlow"/>
              <a:buNone/>
            </a:pPr>
            <a:r>
              <a:rPr b="1" i="0" lang="en-US" sz="4450" u="none" cap="none" strike="noStrike">
                <a:solidFill>
                  <a:srgbClr val="2E3C4E"/>
                </a:solidFill>
                <a:latin typeface="Barlow"/>
                <a:ea typeface="Barlow"/>
                <a:cs typeface="Barlow"/>
                <a:sym typeface="Barlow"/>
              </a:rPr>
              <a:t>Perguntas e Próximos Passos</a:t>
            </a:r>
            <a:endParaRPr b="0" i="0" sz="4450" u="none" cap="none" strike="noStrike"/>
          </a:p>
        </p:txBody>
      </p:sp>
      <p:sp>
        <p:nvSpPr>
          <p:cNvPr id="228" name="Google Shape;228;p22"/>
          <p:cNvSpPr/>
          <p:nvPr/>
        </p:nvSpPr>
        <p:spPr>
          <a:xfrm>
            <a:off x="758309" y="2722245"/>
            <a:ext cx="13113782" cy="346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700"/>
              <a:buFont typeface="Montserrat"/>
              <a:buNone/>
            </a:pPr>
            <a:r>
              <a:rPr b="0" i="0" lang="en-US" sz="1700" u="none" cap="none" strike="noStrike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Esperamos que esta apresentação tenha fornecido uma nova perspectiva sobre modularização.</a:t>
            </a:r>
            <a:endParaRPr b="0" i="0" sz="1700" u="none" cap="none" strike="noStrike"/>
          </a:p>
        </p:txBody>
      </p:sp>
      <p:sp>
        <p:nvSpPr>
          <p:cNvPr id="229" name="Google Shape;229;p22"/>
          <p:cNvSpPr/>
          <p:nvPr/>
        </p:nvSpPr>
        <p:spPr>
          <a:xfrm>
            <a:off x="758309" y="3529251"/>
            <a:ext cx="2850713" cy="356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2E3C4E"/>
              </a:buClr>
              <a:buSzPts val="2200"/>
              <a:buFont typeface="Barlow"/>
              <a:buNone/>
            </a:pPr>
            <a:r>
              <a:rPr b="1" i="0" lang="en-US" sz="2200" u="none" cap="none" strike="noStrike">
                <a:solidFill>
                  <a:srgbClr val="2E3C4E"/>
                </a:solidFill>
                <a:latin typeface="Barlow"/>
                <a:ea typeface="Barlow"/>
                <a:cs typeface="Barlow"/>
                <a:sym typeface="Barlow"/>
              </a:rPr>
              <a:t>Perguntas?</a:t>
            </a:r>
            <a:endParaRPr b="0" i="0" sz="2200" u="none" cap="none" strike="noStrike"/>
          </a:p>
        </p:txBody>
      </p:sp>
      <p:sp>
        <p:nvSpPr>
          <p:cNvPr id="230" name="Google Shape;230;p22"/>
          <p:cNvSpPr/>
          <p:nvPr/>
        </p:nvSpPr>
        <p:spPr>
          <a:xfrm>
            <a:off x="758309" y="4102060"/>
            <a:ext cx="6292572" cy="346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700"/>
              <a:buFont typeface="Montserrat"/>
              <a:buNone/>
            </a:pPr>
            <a:r>
              <a:rPr b="0" i="0" lang="en-US" sz="1700" u="none" cap="none" strike="noStrike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Estamos abertos a discussões e dúvidas.</a:t>
            </a:r>
            <a:endParaRPr b="0" i="0" sz="1700" u="none" cap="none" strike="noStrike"/>
          </a:p>
        </p:txBody>
      </p:sp>
      <p:sp>
        <p:nvSpPr>
          <p:cNvPr id="231" name="Google Shape;231;p22"/>
          <p:cNvSpPr/>
          <p:nvPr/>
        </p:nvSpPr>
        <p:spPr>
          <a:xfrm>
            <a:off x="7587139" y="3529251"/>
            <a:ext cx="3563898" cy="356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2E3C4E"/>
              </a:buClr>
              <a:buSzPts val="2200"/>
              <a:buFont typeface="Barlow"/>
              <a:buNone/>
            </a:pPr>
            <a:r>
              <a:rPr b="1" i="0" lang="en-US" sz="2200" u="none" cap="none" strike="noStrike">
                <a:solidFill>
                  <a:srgbClr val="2E3C4E"/>
                </a:solidFill>
                <a:latin typeface="Barlow"/>
                <a:ea typeface="Barlow"/>
                <a:cs typeface="Barlow"/>
                <a:sym typeface="Barlow"/>
              </a:rPr>
              <a:t>Próximos Passos para Você:</a:t>
            </a:r>
            <a:endParaRPr b="0" i="0" sz="2200" u="none" cap="none" strike="noStrike"/>
          </a:p>
        </p:txBody>
      </p:sp>
      <p:sp>
        <p:nvSpPr>
          <p:cNvPr id="232" name="Google Shape;232;p22"/>
          <p:cNvSpPr/>
          <p:nvPr/>
        </p:nvSpPr>
        <p:spPr>
          <a:xfrm>
            <a:off x="7587139" y="4102060"/>
            <a:ext cx="6292572" cy="346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700"/>
              <a:buFont typeface="Montserrat"/>
              <a:buChar char="•"/>
            </a:pPr>
            <a:r>
              <a:rPr b="0" i="0" lang="en-US" sz="1700" u="none" cap="none" strike="noStrike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Leia o artigo original de Parnas (1972).</a:t>
            </a:r>
            <a:endParaRPr b="0" i="0" sz="1700" u="none" cap="none" strike="noStrike"/>
          </a:p>
        </p:txBody>
      </p:sp>
      <p:sp>
        <p:nvSpPr>
          <p:cNvPr id="233" name="Google Shape;233;p22"/>
          <p:cNvSpPr/>
          <p:nvPr/>
        </p:nvSpPr>
        <p:spPr>
          <a:xfrm>
            <a:off x="7587139" y="4524494"/>
            <a:ext cx="6292572" cy="693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700"/>
              <a:buFont typeface="Montserrat"/>
              <a:buChar char="•"/>
            </a:pPr>
            <a:r>
              <a:rPr b="0" i="0" lang="en-US" sz="1700" u="none" cap="none" strike="noStrike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Analise um módulo em seu código atual e identifique seus "segredos".</a:t>
            </a:r>
            <a:endParaRPr b="0" i="0" sz="1700" u="none" cap="none" strike="noStrike"/>
          </a:p>
        </p:txBody>
      </p:sp>
      <p:sp>
        <p:nvSpPr>
          <p:cNvPr id="234" name="Google Shape;234;p22"/>
          <p:cNvSpPr/>
          <p:nvPr/>
        </p:nvSpPr>
        <p:spPr>
          <a:xfrm>
            <a:off x="7587139" y="5293638"/>
            <a:ext cx="6292572" cy="693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700"/>
              <a:buFont typeface="Montserrat"/>
              <a:buChar char="•"/>
            </a:pPr>
            <a:r>
              <a:rPr b="0" i="0" lang="en-US" sz="1700" u="none" cap="none" strike="noStrike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Pense em como você pode melhorar a ocultação de informação.</a:t>
            </a:r>
            <a:endParaRPr b="0" i="0" sz="1700" u="none" cap="none" strike="noStrike"/>
          </a:p>
        </p:txBody>
      </p:sp>
      <p:sp>
        <p:nvSpPr>
          <p:cNvPr id="235" name="Google Shape;235;p22"/>
          <p:cNvSpPr/>
          <p:nvPr/>
        </p:nvSpPr>
        <p:spPr>
          <a:xfrm>
            <a:off x="758309" y="6306503"/>
            <a:ext cx="13113782" cy="346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700"/>
              <a:buFont typeface="Montserrat"/>
              <a:buNone/>
            </a:pPr>
            <a:r>
              <a:rPr b="0" i="0" lang="en-US" sz="1700" u="none" cap="none" strike="noStrike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Obrigado!</a:t>
            </a:r>
            <a:endParaRPr b="0" i="0" sz="1700" u="none" cap="none" strike="noStrik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667464" y="524351"/>
            <a:ext cx="9253180" cy="6272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050"/>
              </a:lnSpc>
              <a:spcBef>
                <a:spcPts val="0"/>
              </a:spcBef>
              <a:spcAft>
                <a:spcPts val="0"/>
              </a:spcAft>
              <a:buClr>
                <a:srgbClr val="2E3C4E"/>
              </a:buClr>
              <a:buSzPts val="3950"/>
              <a:buFont typeface="Barlow"/>
              <a:buNone/>
            </a:pPr>
            <a:r>
              <a:rPr b="1" i="0" lang="en-US" sz="3950" u="none" cap="none" strike="noStrike">
                <a:solidFill>
                  <a:srgbClr val="2E3C4E"/>
                </a:solidFill>
                <a:latin typeface="Barlow"/>
                <a:ea typeface="Barlow"/>
                <a:cs typeface="Barlow"/>
                <a:sym typeface="Barlow"/>
              </a:rPr>
              <a:t>A Premissa e o Problema da Modularidade</a:t>
            </a:r>
            <a:endParaRPr b="0" i="0" sz="3950" u="none" cap="none" strike="noStrike"/>
          </a:p>
        </p:txBody>
      </p:sp>
      <p:sp>
        <p:nvSpPr>
          <p:cNvPr id="66" name="Google Shape;66;p14"/>
          <p:cNvSpPr/>
          <p:nvPr/>
        </p:nvSpPr>
        <p:spPr>
          <a:xfrm>
            <a:off x="667464" y="1628180"/>
            <a:ext cx="4123492" cy="3137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641"/>
              </a:lnSpc>
              <a:spcBef>
                <a:spcPts val="0"/>
              </a:spcBef>
              <a:spcAft>
                <a:spcPts val="0"/>
              </a:spcAft>
              <a:buClr>
                <a:srgbClr val="2E3C4E"/>
              </a:buClr>
              <a:buSzPts val="1950"/>
              <a:buFont typeface="Barlow"/>
              <a:buNone/>
            </a:pPr>
            <a:r>
              <a:rPr b="1" i="0" lang="en-US" sz="1950" u="none" cap="none" strike="noStrike">
                <a:solidFill>
                  <a:srgbClr val="2E3C4E"/>
                </a:solidFill>
                <a:latin typeface="Barlow"/>
                <a:ea typeface="Barlow"/>
                <a:cs typeface="Barlow"/>
                <a:sym typeface="Barlow"/>
              </a:rPr>
              <a:t>A Premissa: Por que modularizamos?</a:t>
            </a:r>
            <a:endParaRPr b="0" i="0" sz="1950" u="none" cap="none" strike="noStrike"/>
          </a:p>
        </p:txBody>
      </p:sp>
      <p:pic>
        <p:nvPicPr>
          <p:cNvPr descr="preencoded.png" id="67" name="Google Shape;6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7464" y="2156341"/>
            <a:ext cx="476726" cy="476726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/>
          <p:nvPr/>
        </p:nvSpPr>
        <p:spPr>
          <a:xfrm>
            <a:off x="667464" y="2871430"/>
            <a:ext cx="2509242" cy="3137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641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950"/>
              <a:buFont typeface="Barlow"/>
              <a:buNone/>
            </a:pPr>
            <a:r>
              <a:rPr b="1" i="0" lang="en-US" sz="1950" u="none" cap="none" strike="noStrike">
                <a:solidFill>
                  <a:srgbClr val="384653"/>
                </a:solidFill>
                <a:latin typeface="Barlow"/>
                <a:ea typeface="Barlow"/>
                <a:cs typeface="Barlow"/>
                <a:sym typeface="Barlow"/>
              </a:rPr>
              <a:t>Reduzir Tempo</a:t>
            </a:r>
            <a:endParaRPr b="0" i="0" sz="1950" u="none" cap="none" strike="noStrike"/>
          </a:p>
        </p:txBody>
      </p:sp>
      <p:sp>
        <p:nvSpPr>
          <p:cNvPr id="69" name="Google Shape;69;p14"/>
          <p:cNvSpPr/>
          <p:nvPr/>
        </p:nvSpPr>
        <p:spPr>
          <a:xfrm>
            <a:off x="667464" y="3375779"/>
            <a:ext cx="6415088" cy="3051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500"/>
              <a:buFont typeface="Montserrat"/>
              <a:buNone/>
            </a:pPr>
            <a:r>
              <a:rPr b="0" i="0" lang="en-US" sz="1500" u="none" cap="none" strike="noStrike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Desenvolvimento paralelo</a:t>
            </a:r>
            <a:endParaRPr b="0" i="0" sz="1500" u="none" cap="none" strike="noStrike"/>
          </a:p>
        </p:txBody>
      </p:sp>
      <p:pic>
        <p:nvPicPr>
          <p:cNvPr descr="preencoded.png" id="70" name="Google Shape;70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7464" y="4062293"/>
            <a:ext cx="476726" cy="47672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/>
          <p:nvPr/>
        </p:nvSpPr>
        <p:spPr>
          <a:xfrm>
            <a:off x="667464" y="4777383"/>
            <a:ext cx="2578179" cy="3137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641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950"/>
              <a:buFont typeface="Barlow"/>
              <a:buNone/>
            </a:pPr>
            <a:r>
              <a:rPr b="1" i="0" lang="en-US" sz="1950" u="none" cap="none" strike="noStrike">
                <a:solidFill>
                  <a:srgbClr val="384653"/>
                </a:solidFill>
                <a:latin typeface="Barlow"/>
                <a:ea typeface="Barlow"/>
                <a:cs typeface="Barlow"/>
                <a:sym typeface="Barlow"/>
              </a:rPr>
              <a:t>Aumentar Flexibilidade</a:t>
            </a:r>
            <a:endParaRPr b="0" i="0" sz="1950" u="none" cap="none" strike="noStrike"/>
          </a:p>
        </p:txBody>
      </p:sp>
      <p:sp>
        <p:nvSpPr>
          <p:cNvPr id="72" name="Google Shape;72;p14"/>
          <p:cNvSpPr/>
          <p:nvPr/>
        </p:nvSpPr>
        <p:spPr>
          <a:xfrm>
            <a:off x="667464" y="5281732"/>
            <a:ext cx="6415088" cy="3051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500"/>
              <a:buFont typeface="Montserrat"/>
              <a:buNone/>
            </a:pPr>
            <a:r>
              <a:rPr b="0" i="0" lang="en-US" sz="1500" u="none" cap="none" strike="noStrike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Mudanças isoladas</a:t>
            </a:r>
            <a:endParaRPr b="0" i="0" sz="1500" u="none" cap="none" strike="noStrike"/>
          </a:p>
        </p:txBody>
      </p:sp>
      <p:pic>
        <p:nvPicPr>
          <p:cNvPr descr="preencoded.png" id="73" name="Google Shape;73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7464" y="5968246"/>
            <a:ext cx="476726" cy="476726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4"/>
          <p:cNvSpPr/>
          <p:nvPr/>
        </p:nvSpPr>
        <p:spPr>
          <a:xfrm>
            <a:off x="667464" y="6683335"/>
            <a:ext cx="2509242" cy="3137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641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950"/>
              <a:buFont typeface="Barlow"/>
              <a:buNone/>
            </a:pPr>
            <a:r>
              <a:rPr b="1" i="0" lang="en-US" sz="1950" u="none" cap="none" strike="noStrike">
                <a:solidFill>
                  <a:srgbClr val="384653"/>
                </a:solidFill>
                <a:latin typeface="Barlow"/>
                <a:ea typeface="Barlow"/>
                <a:cs typeface="Barlow"/>
                <a:sym typeface="Barlow"/>
              </a:rPr>
              <a:t>Facilitar Compreensão</a:t>
            </a:r>
            <a:endParaRPr b="0" i="0" sz="1950" u="none" cap="none" strike="noStrike"/>
          </a:p>
        </p:txBody>
      </p:sp>
      <p:sp>
        <p:nvSpPr>
          <p:cNvPr id="75" name="Google Shape;75;p14"/>
          <p:cNvSpPr/>
          <p:nvPr/>
        </p:nvSpPr>
        <p:spPr>
          <a:xfrm>
            <a:off x="667464" y="7187684"/>
            <a:ext cx="6415088" cy="3051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500"/>
              <a:buFont typeface="Montserrat"/>
              <a:buNone/>
            </a:pPr>
            <a:r>
              <a:rPr b="0" i="0" lang="en-US" sz="1500" u="none" cap="none" strike="noStrike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Estudo por partes</a:t>
            </a:r>
            <a:endParaRPr b="0" i="0" sz="1500" u="none" cap="none" strike="noStrike"/>
          </a:p>
        </p:txBody>
      </p:sp>
      <p:sp>
        <p:nvSpPr>
          <p:cNvPr id="76" name="Google Shape;76;p14"/>
          <p:cNvSpPr/>
          <p:nvPr/>
        </p:nvSpPr>
        <p:spPr>
          <a:xfrm>
            <a:off x="7555468" y="1628180"/>
            <a:ext cx="2509242" cy="3137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641"/>
              </a:lnSpc>
              <a:spcBef>
                <a:spcPts val="0"/>
              </a:spcBef>
              <a:spcAft>
                <a:spcPts val="0"/>
              </a:spcAft>
              <a:buClr>
                <a:srgbClr val="2E3C4E"/>
              </a:buClr>
              <a:buSzPts val="1950"/>
              <a:buFont typeface="Barlow"/>
              <a:buNone/>
            </a:pPr>
            <a:r>
              <a:rPr b="1" i="0" lang="en-US" sz="1950" u="none" cap="none" strike="noStrike">
                <a:solidFill>
                  <a:srgbClr val="2E3C4E"/>
                </a:solidFill>
                <a:latin typeface="Barlow"/>
                <a:ea typeface="Barlow"/>
                <a:cs typeface="Barlow"/>
                <a:sym typeface="Barlow"/>
              </a:rPr>
              <a:t>O Problema:</a:t>
            </a:r>
            <a:endParaRPr b="0" i="0" sz="1950" u="none" cap="none" strike="noStrike"/>
          </a:p>
        </p:txBody>
      </p:sp>
      <p:sp>
        <p:nvSpPr>
          <p:cNvPr id="77" name="Google Shape;77;p14"/>
          <p:cNvSpPr/>
          <p:nvPr/>
        </p:nvSpPr>
        <p:spPr>
          <a:xfrm>
            <a:off x="7841456" y="2156341"/>
            <a:ext cx="6129099" cy="6103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500"/>
              <a:buFont typeface="Montserrat"/>
              <a:buNone/>
            </a:pPr>
            <a:r>
              <a:rPr b="0" i="0" lang="en-US" sz="1500" u="none" cap="none" strike="noStrike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"Os critérios usados para dividir o sistema são mais importantes do que a simples divisão."</a:t>
            </a:r>
            <a:endParaRPr b="0" i="0" sz="1500" u="none" cap="none" strike="noStrike"/>
          </a:p>
        </p:txBody>
      </p:sp>
      <p:sp>
        <p:nvSpPr>
          <p:cNvPr id="78" name="Google Shape;78;p14"/>
          <p:cNvSpPr/>
          <p:nvPr/>
        </p:nvSpPr>
        <p:spPr>
          <a:xfrm>
            <a:off x="7555468" y="2156341"/>
            <a:ext cx="22860" cy="610314"/>
          </a:xfrm>
          <a:prstGeom prst="rect">
            <a:avLst/>
          </a:prstGeom>
          <a:solidFill>
            <a:srgbClr val="75BA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7555468" y="2981087"/>
            <a:ext cx="6415088" cy="6103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500"/>
              <a:buFont typeface="Montserrat"/>
              <a:buNone/>
            </a:pPr>
            <a:r>
              <a:rPr b="0" i="0" lang="en-US" sz="1500" u="none" cap="none" strike="noStrike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Uma má divisão não entrega os benefícios prometidos, levando a sistemas rígidos e difíceis de manter.</a:t>
            </a:r>
            <a:endParaRPr b="0" i="0" sz="1500" u="none" cap="none" strike="noStrik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/>
          <p:nvPr/>
        </p:nvSpPr>
        <p:spPr>
          <a:xfrm>
            <a:off x="758309" y="1092279"/>
            <a:ext cx="10993874" cy="712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42"/>
              </a:lnSpc>
              <a:spcBef>
                <a:spcPts val="0"/>
              </a:spcBef>
              <a:spcAft>
                <a:spcPts val="0"/>
              </a:spcAft>
              <a:buClr>
                <a:srgbClr val="2E3C4E"/>
              </a:buClr>
              <a:buSzPts val="4450"/>
              <a:buFont typeface="Barlow"/>
              <a:buNone/>
            </a:pPr>
            <a:r>
              <a:rPr b="1" i="0" lang="en-US" sz="4450" u="none" cap="none" strike="noStrike">
                <a:solidFill>
                  <a:srgbClr val="2E3C4E"/>
                </a:solidFill>
                <a:latin typeface="Barlow"/>
                <a:ea typeface="Barlow"/>
                <a:cs typeface="Barlow"/>
                <a:sym typeface="Barlow"/>
              </a:rPr>
              <a:t>O Campo de Batalha das Ideias: Índice KWIC</a:t>
            </a:r>
            <a:endParaRPr b="0" i="0" sz="4450" u="none" cap="none" strike="noStrike"/>
          </a:p>
        </p:txBody>
      </p:sp>
      <p:sp>
        <p:nvSpPr>
          <p:cNvPr id="86" name="Google Shape;86;p15"/>
          <p:cNvSpPr/>
          <p:nvPr/>
        </p:nvSpPr>
        <p:spPr>
          <a:xfrm>
            <a:off x="758309" y="2238256"/>
            <a:ext cx="13113782" cy="346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700"/>
              <a:buFont typeface="Montserrat"/>
              <a:buNone/>
            </a:pPr>
            <a:r>
              <a:rPr b="0" i="0" lang="en-US" sz="1700" u="none" cap="none" strike="noStrike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Parnas utiliza um exemplo simples para comparar duas abordagens de modularização.</a:t>
            </a:r>
            <a:endParaRPr b="0" i="0" sz="1700" u="none" cap="none" strike="noStrike"/>
          </a:p>
        </p:txBody>
      </p:sp>
      <p:sp>
        <p:nvSpPr>
          <p:cNvPr id="87" name="Google Shape;87;p15"/>
          <p:cNvSpPr/>
          <p:nvPr/>
        </p:nvSpPr>
        <p:spPr>
          <a:xfrm>
            <a:off x="758309" y="3045262"/>
            <a:ext cx="2850713" cy="356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2E3C4E"/>
              </a:buClr>
              <a:buSzPts val="2200"/>
              <a:buFont typeface="Barlow"/>
              <a:buNone/>
            </a:pPr>
            <a:r>
              <a:rPr b="1" i="0" lang="en-US" sz="2200" u="none" cap="none" strike="noStrike">
                <a:solidFill>
                  <a:srgbClr val="2E3C4E"/>
                </a:solidFill>
                <a:latin typeface="Barlow"/>
                <a:ea typeface="Barlow"/>
                <a:cs typeface="Barlow"/>
                <a:sym typeface="Barlow"/>
              </a:rPr>
              <a:t>O que é?</a:t>
            </a:r>
            <a:endParaRPr b="0" i="0" sz="2200" u="none" cap="none" strike="noStrike"/>
          </a:p>
        </p:txBody>
      </p:sp>
      <p:sp>
        <p:nvSpPr>
          <p:cNvPr id="88" name="Google Shape;88;p15"/>
          <p:cNvSpPr/>
          <p:nvPr/>
        </p:nvSpPr>
        <p:spPr>
          <a:xfrm>
            <a:off x="758309" y="3618071"/>
            <a:ext cx="6292572" cy="693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700"/>
              <a:buFont typeface="Montserrat"/>
              <a:buNone/>
            </a:pPr>
            <a:r>
              <a:rPr b="0" i="0" lang="en-US" sz="1700" u="none" cap="none" strike="noStrike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Um sistema que gera um índice de todas as palavras-chave em um texto dentro de seu contexto.</a:t>
            </a:r>
            <a:endParaRPr b="0" i="0" sz="1700" u="none" cap="none" strike="noStrike"/>
          </a:p>
        </p:txBody>
      </p:sp>
      <p:sp>
        <p:nvSpPr>
          <p:cNvPr id="89" name="Google Shape;89;p15"/>
          <p:cNvSpPr/>
          <p:nvPr/>
        </p:nvSpPr>
        <p:spPr>
          <a:xfrm>
            <a:off x="758309" y="4528066"/>
            <a:ext cx="3819525" cy="356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2E3C4E"/>
              </a:buClr>
              <a:buSzPts val="2200"/>
              <a:buFont typeface="Barlow"/>
              <a:buNone/>
            </a:pPr>
            <a:r>
              <a:rPr b="1" i="0" lang="en-US" sz="2200" u="none" cap="none" strike="noStrike">
                <a:solidFill>
                  <a:srgbClr val="2E3C4E"/>
                </a:solidFill>
                <a:latin typeface="Barlow"/>
                <a:ea typeface="Barlow"/>
                <a:cs typeface="Barlow"/>
                <a:sym typeface="Barlow"/>
              </a:rPr>
              <a:t>Como funciona (simplificado):</a:t>
            </a:r>
            <a:endParaRPr b="0" i="0" sz="2200" u="none" cap="none" strike="noStrike"/>
          </a:p>
        </p:txBody>
      </p:sp>
      <p:sp>
        <p:nvSpPr>
          <p:cNvPr id="90" name="Google Shape;90;p15"/>
          <p:cNvSpPr/>
          <p:nvPr/>
        </p:nvSpPr>
        <p:spPr>
          <a:xfrm>
            <a:off x="758309" y="5100876"/>
            <a:ext cx="6292572" cy="346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700"/>
              <a:buFont typeface="Montserrat"/>
              <a:buChar char="•"/>
            </a:pPr>
            <a:r>
              <a:rPr b="0" i="0" lang="en-US" sz="1700" u="none" cap="none" strike="noStrike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Recebe um conjunto de linhas de texto.</a:t>
            </a:r>
            <a:endParaRPr b="0" i="0" sz="1700" u="none" cap="none" strike="noStrike"/>
          </a:p>
        </p:txBody>
      </p:sp>
      <p:sp>
        <p:nvSpPr>
          <p:cNvPr id="91" name="Google Shape;91;p15"/>
          <p:cNvSpPr/>
          <p:nvPr/>
        </p:nvSpPr>
        <p:spPr>
          <a:xfrm>
            <a:off x="758309" y="5523309"/>
            <a:ext cx="6292572" cy="693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700"/>
              <a:buFont typeface="Montserrat"/>
              <a:buChar char="•"/>
            </a:pPr>
            <a:r>
              <a:rPr b="0" i="0" lang="en-US" sz="1700" u="none" cap="none" strike="noStrike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Cria "deslocamentos circulares" de cada linha (cada palavra começa a linha uma vez).</a:t>
            </a:r>
            <a:endParaRPr b="0" i="0" sz="1700" u="none" cap="none" strike="noStrike"/>
          </a:p>
        </p:txBody>
      </p:sp>
      <p:sp>
        <p:nvSpPr>
          <p:cNvPr id="92" name="Google Shape;92;p15"/>
          <p:cNvSpPr/>
          <p:nvPr/>
        </p:nvSpPr>
        <p:spPr>
          <a:xfrm>
            <a:off x="758309" y="6292453"/>
            <a:ext cx="6292572" cy="346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700"/>
              <a:buFont typeface="Montserrat"/>
              <a:buChar char="•"/>
            </a:pPr>
            <a:r>
              <a:rPr b="0" i="0" lang="en-US" sz="1700" u="none" cap="none" strike="noStrike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Ordena alfabeticamente todos esses deslocamentos.</a:t>
            </a:r>
            <a:endParaRPr b="0" i="0" sz="1700" u="none" cap="none" strike="noStrike"/>
          </a:p>
        </p:txBody>
      </p:sp>
      <p:sp>
        <p:nvSpPr>
          <p:cNvPr id="93" name="Google Shape;93;p15"/>
          <p:cNvSpPr/>
          <p:nvPr/>
        </p:nvSpPr>
        <p:spPr>
          <a:xfrm>
            <a:off x="758309" y="6714887"/>
            <a:ext cx="6292572" cy="346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700"/>
              <a:buFont typeface="Montserrat"/>
              <a:buChar char="•"/>
            </a:pPr>
            <a:r>
              <a:rPr b="0" i="0" lang="en-US" sz="1700" u="none" cap="none" strike="noStrike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Formata e exibe a saída.</a:t>
            </a:r>
            <a:endParaRPr b="0" i="0" sz="1700" u="none" cap="none" strike="noStrike"/>
          </a:p>
        </p:txBody>
      </p:sp>
      <p:sp>
        <p:nvSpPr>
          <p:cNvPr id="94" name="Google Shape;94;p15"/>
          <p:cNvSpPr/>
          <p:nvPr/>
        </p:nvSpPr>
        <p:spPr>
          <a:xfrm>
            <a:off x="7587139" y="3023592"/>
            <a:ext cx="6292572" cy="346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None/>
            </a:pPr>
            <a:r>
              <a:t/>
            </a:r>
            <a:endParaRPr b="0" i="0" sz="1700" u="none" cap="none" strike="noStrik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/>
          <p:nvPr/>
        </p:nvSpPr>
        <p:spPr>
          <a:xfrm>
            <a:off x="642938" y="552807"/>
            <a:ext cx="12097464" cy="6043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E3C4E"/>
              </a:buClr>
              <a:buSzPts val="3800"/>
              <a:buFont typeface="Barlow"/>
              <a:buNone/>
            </a:pPr>
            <a:r>
              <a:rPr b="1" i="0" lang="en-US" sz="3800" u="none" cap="none" strike="noStrike">
                <a:solidFill>
                  <a:srgbClr val="2E3C4E"/>
                </a:solidFill>
                <a:latin typeface="Barlow"/>
                <a:ea typeface="Barlow"/>
                <a:cs typeface="Barlow"/>
                <a:sym typeface="Barlow"/>
              </a:rPr>
              <a:t>Modularização 1: Decomposição por Passos de Execução</a:t>
            </a:r>
            <a:endParaRPr b="0" i="0" sz="3800" u="none" cap="none" strike="noStrike"/>
          </a:p>
        </p:txBody>
      </p:sp>
      <p:sp>
        <p:nvSpPr>
          <p:cNvPr id="101" name="Google Shape;101;p16"/>
          <p:cNvSpPr/>
          <p:nvPr/>
        </p:nvSpPr>
        <p:spPr>
          <a:xfrm>
            <a:off x="642938" y="1524595"/>
            <a:ext cx="13344525" cy="2938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400"/>
              <a:buFont typeface="Montserrat"/>
              <a:buNone/>
            </a:pPr>
            <a:r>
              <a:rPr b="0" i="0" lang="en-US" sz="1400" u="none" cap="none" strike="noStrike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A abordagem mais intuitiva e comum, onde o sistema é dividido em módulos que representam cada etapa do processo.</a:t>
            </a:r>
            <a:endParaRPr b="0" i="0" sz="1400" u="none" cap="none" strike="noStrike"/>
          </a:p>
        </p:txBody>
      </p:sp>
      <p:sp>
        <p:nvSpPr>
          <p:cNvPr id="102" name="Google Shape;102;p16"/>
          <p:cNvSpPr/>
          <p:nvPr/>
        </p:nvSpPr>
        <p:spPr>
          <a:xfrm>
            <a:off x="642938" y="2025015"/>
            <a:ext cx="183713" cy="2295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400"/>
              <a:buFont typeface="Barlow"/>
              <a:buNone/>
            </a:pPr>
            <a:r>
              <a:rPr b="0" i="0" lang="en-US" sz="1400" u="none" cap="none" strike="noStrike">
                <a:solidFill>
                  <a:srgbClr val="384653"/>
                </a:solidFill>
                <a:latin typeface="Barlow"/>
                <a:ea typeface="Barlow"/>
                <a:cs typeface="Barlow"/>
                <a:sym typeface="Barlow"/>
              </a:rPr>
              <a:t>01</a:t>
            </a:r>
            <a:endParaRPr b="0" i="0" sz="1400" u="none" cap="none" strike="noStrike"/>
          </a:p>
        </p:txBody>
      </p:sp>
      <p:pic>
        <p:nvPicPr>
          <p:cNvPr descr="preencoded.png" id="103" name="Google Shape;10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938" y="2314218"/>
            <a:ext cx="6580346" cy="2286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6"/>
          <p:cNvSpPr/>
          <p:nvPr/>
        </p:nvSpPr>
        <p:spPr>
          <a:xfrm>
            <a:off x="642938" y="2451735"/>
            <a:ext cx="2417445" cy="3020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684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900"/>
              <a:buFont typeface="Barlow"/>
              <a:buNone/>
            </a:pPr>
            <a:r>
              <a:rPr b="1" i="0" lang="en-US" sz="1900" u="none" cap="none" strike="noStrike">
                <a:solidFill>
                  <a:srgbClr val="384653"/>
                </a:solidFill>
                <a:latin typeface="Barlow"/>
                <a:ea typeface="Barlow"/>
                <a:cs typeface="Barlow"/>
                <a:sym typeface="Barlow"/>
              </a:rPr>
              <a:t>Módulo de Entrada</a:t>
            </a:r>
            <a:endParaRPr b="0" i="0" sz="1900" u="none" cap="none" strike="noStrike"/>
          </a:p>
        </p:txBody>
      </p:sp>
      <p:sp>
        <p:nvSpPr>
          <p:cNvPr id="105" name="Google Shape;105;p16"/>
          <p:cNvSpPr/>
          <p:nvPr/>
        </p:nvSpPr>
        <p:spPr>
          <a:xfrm>
            <a:off x="642938" y="2863929"/>
            <a:ext cx="6580346" cy="2938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400"/>
              <a:buFont typeface="Montserrat"/>
              <a:buNone/>
            </a:pPr>
            <a:r>
              <a:rPr b="0" i="0" lang="en-US" sz="1400" u="none" cap="none" strike="noStrike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Lê e armazena os dados brutos do texto.</a:t>
            </a:r>
            <a:endParaRPr b="0" i="0" sz="1400" u="none" cap="none" strike="noStrike"/>
          </a:p>
        </p:txBody>
      </p:sp>
      <p:sp>
        <p:nvSpPr>
          <p:cNvPr id="106" name="Google Shape;106;p16"/>
          <p:cNvSpPr/>
          <p:nvPr/>
        </p:nvSpPr>
        <p:spPr>
          <a:xfrm>
            <a:off x="7407005" y="2025025"/>
            <a:ext cx="4749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400"/>
              <a:buFont typeface="Barlow"/>
              <a:buNone/>
            </a:pPr>
            <a:r>
              <a:rPr b="0" i="0" lang="en-US" sz="1400" u="none" cap="none" strike="noStrike">
                <a:solidFill>
                  <a:srgbClr val="384653"/>
                </a:solidFill>
                <a:latin typeface="Barlow"/>
                <a:ea typeface="Barlow"/>
                <a:cs typeface="Barlow"/>
                <a:sym typeface="Barlow"/>
              </a:rPr>
              <a:t>02</a:t>
            </a:r>
            <a:endParaRPr b="0" i="0" sz="1400" u="none" cap="none" strike="noStrike"/>
          </a:p>
        </p:txBody>
      </p:sp>
      <p:pic>
        <p:nvPicPr>
          <p:cNvPr descr="preencoded.png" id="107" name="Google Shape;10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06997" y="2314218"/>
            <a:ext cx="6580465" cy="2286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/>
          <p:nvPr/>
        </p:nvSpPr>
        <p:spPr>
          <a:xfrm>
            <a:off x="7406997" y="2451735"/>
            <a:ext cx="2675215" cy="3020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684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900"/>
              <a:buFont typeface="Barlow"/>
              <a:buNone/>
            </a:pPr>
            <a:r>
              <a:rPr b="1" i="0" lang="en-US" sz="1900" u="none" cap="none" strike="noStrike">
                <a:solidFill>
                  <a:srgbClr val="384653"/>
                </a:solidFill>
                <a:latin typeface="Barlow"/>
                <a:ea typeface="Barlow"/>
                <a:cs typeface="Barlow"/>
                <a:sym typeface="Barlow"/>
              </a:rPr>
              <a:t>Módulo de Deslocamento</a:t>
            </a:r>
            <a:endParaRPr b="0" i="0" sz="1900" u="none" cap="none" strike="noStrike"/>
          </a:p>
        </p:txBody>
      </p:sp>
      <p:sp>
        <p:nvSpPr>
          <p:cNvPr id="109" name="Google Shape;109;p16"/>
          <p:cNvSpPr/>
          <p:nvPr/>
        </p:nvSpPr>
        <p:spPr>
          <a:xfrm>
            <a:off x="7406997" y="2863929"/>
            <a:ext cx="6580465" cy="2938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400"/>
              <a:buFont typeface="Montserrat"/>
              <a:buNone/>
            </a:pPr>
            <a:r>
              <a:rPr b="0" i="0" lang="en-US" sz="1400" u="none" cap="none" strike="noStrike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Gera os deslocamentos circulares das linhas.</a:t>
            </a:r>
            <a:endParaRPr b="0" i="0" sz="1400" u="none" cap="none" strike="noStrike"/>
          </a:p>
        </p:txBody>
      </p:sp>
      <p:sp>
        <p:nvSpPr>
          <p:cNvPr id="110" name="Google Shape;110;p16"/>
          <p:cNvSpPr/>
          <p:nvPr/>
        </p:nvSpPr>
        <p:spPr>
          <a:xfrm>
            <a:off x="642967" y="3479250"/>
            <a:ext cx="4386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400"/>
              <a:buFont typeface="Barlow"/>
              <a:buNone/>
            </a:pPr>
            <a:r>
              <a:rPr b="0" i="0" lang="en-US" sz="1400" u="none" cap="none" strike="noStrike">
                <a:solidFill>
                  <a:srgbClr val="384653"/>
                </a:solidFill>
                <a:latin typeface="Barlow"/>
                <a:ea typeface="Barlow"/>
                <a:cs typeface="Barlow"/>
                <a:sym typeface="Barlow"/>
              </a:rPr>
              <a:t>03</a:t>
            </a:r>
            <a:endParaRPr b="0" i="0" sz="1400" u="none" cap="none" strike="noStrike"/>
          </a:p>
        </p:txBody>
      </p:sp>
      <p:pic>
        <p:nvPicPr>
          <p:cNvPr descr="preencoded.png" id="111" name="Google Shape;11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938" y="3750112"/>
            <a:ext cx="6580346" cy="2286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6"/>
          <p:cNvSpPr/>
          <p:nvPr/>
        </p:nvSpPr>
        <p:spPr>
          <a:xfrm>
            <a:off x="642938" y="3905964"/>
            <a:ext cx="2622471" cy="3020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684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900"/>
              <a:buFont typeface="Barlow"/>
              <a:buNone/>
            </a:pPr>
            <a:r>
              <a:rPr b="1" i="0" lang="en-US" sz="1900" u="none" cap="none" strike="noStrike">
                <a:solidFill>
                  <a:srgbClr val="384653"/>
                </a:solidFill>
                <a:latin typeface="Barlow"/>
                <a:ea typeface="Barlow"/>
                <a:cs typeface="Barlow"/>
                <a:sym typeface="Barlow"/>
              </a:rPr>
              <a:t>Módulo de Alfabetização</a:t>
            </a:r>
            <a:endParaRPr b="0" i="0" sz="1900" u="none" cap="none" strike="noStrike"/>
          </a:p>
        </p:txBody>
      </p:sp>
      <p:sp>
        <p:nvSpPr>
          <p:cNvPr id="113" name="Google Shape;113;p16"/>
          <p:cNvSpPr/>
          <p:nvPr/>
        </p:nvSpPr>
        <p:spPr>
          <a:xfrm>
            <a:off x="642938" y="4318159"/>
            <a:ext cx="6580346" cy="2938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400"/>
              <a:buFont typeface="Montserrat"/>
              <a:buNone/>
            </a:pPr>
            <a:r>
              <a:rPr b="0" i="0" lang="en-US" sz="1400" u="none" cap="none" strike="noStrike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Ordena os deslocamentos gerados.</a:t>
            </a:r>
            <a:endParaRPr b="0" i="0" sz="1400" u="none" cap="none" strike="noStrike"/>
          </a:p>
        </p:txBody>
      </p:sp>
      <p:sp>
        <p:nvSpPr>
          <p:cNvPr id="114" name="Google Shape;114;p16"/>
          <p:cNvSpPr/>
          <p:nvPr/>
        </p:nvSpPr>
        <p:spPr>
          <a:xfrm>
            <a:off x="7407004" y="3479250"/>
            <a:ext cx="4140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400"/>
              <a:buFont typeface="Barlow"/>
              <a:buNone/>
            </a:pPr>
            <a:r>
              <a:rPr b="0" i="0" lang="en-US" sz="1400" u="none" cap="none" strike="noStrike">
                <a:solidFill>
                  <a:srgbClr val="384653"/>
                </a:solidFill>
                <a:latin typeface="Barlow"/>
                <a:ea typeface="Barlow"/>
                <a:cs typeface="Barlow"/>
                <a:sym typeface="Barlow"/>
              </a:rPr>
              <a:t>04</a:t>
            </a:r>
            <a:endParaRPr b="0" i="0" sz="1400" u="none" cap="none" strike="noStrike"/>
          </a:p>
        </p:txBody>
      </p:sp>
      <p:pic>
        <p:nvPicPr>
          <p:cNvPr descr="preencoded.png" id="115" name="Google Shape;11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06997" y="3750112"/>
            <a:ext cx="6580465" cy="2286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/>
          <p:nvPr/>
        </p:nvSpPr>
        <p:spPr>
          <a:xfrm>
            <a:off x="7406997" y="3905964"/>
            <a:ext cx="2417445" cy="3020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684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900"/>
              <a:buFont typeface="Barlow"/>
              <a:buNone/>
            </a:pPr>
            <a:r>
              <a:rPr b="1" i="0" lang="en-US" sz="1900" u="none" cap="none" strike="noStrike">
                <a:solidFill>
                  <a:srgbClr val="384653"/>
                </a:solidFill>
                <a:latin typeface="Barlow"/>
                <a:ea typeface="Barlow"/>
                <a:cs typeface="Barlow"/>
                <a:sym typeface="Barlow"/>
              </a:rPr>
              <a:t>Módulo de Saída</a:t>
            </a:r>
            <a:endParaRPr b="0" i="0" sz="1900" u="none" cap="none" strike="noStrike"/>
          </a:p>
        </p:txBody>
      </p:sp>
      <p:sp>
        <p:nvSpPr>
          <p:cNvPr id="117" name="Google Shape;117;p16"/>
          <p:cNvSpPr/>
          <p:nvPr/>
        </p:nvSpPr>
        <p:spPr>
          <a:xfrm>
            <a:off x="7406997" y="4318159"/>
            <a:ext cx="6580465" cy="2938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400"/>
              <a:buFont typeface="Montserrat"/>
              <a:buNone/>
            </a:pPr>
            <a:r>
              <a:rPr b="0" i="0" lang="en-US" sz="1400" u="none" cap="none" strike="noStrike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Formata e imprime o resultado final.</a:t>
            </a:r>
            <a:endParaRPr b="0" i="0" sz="1400" u="none" cap="none" strike="noStrike"/>
          </a:p>
        </p:txBody>
      </p:sp>
      <p:sp>
        <p:nvSpPr>
          <p:cNvPr id="118" name="Google Shape;118;p16"/>
          <p:cNvSpPr/>
          <p:nvPr/>
        </p:nvSpPr>
        <p:spPr>
          <a:xfrm>
            <a:off x="642963" y="4933475"/>
            <a:ext cx="3855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400"/>
              <a:buFont typeface="Barlow"/>
              <a:buNone/>
            </a:pPr>
            <a:r>
              <a:rPr b="0" i="0" lang="en-US" sz="1400" u="none" cap="none" strike="noStrike">
                <a:solidFill>
                  <a:srgbClr val="384653"/>
                </a:solidFill>
                <a:latin typeface="Barlow"/>
                <a:ea typeface="Barlow"/>
                <a:cs typeface="Barlow"/>
                <a:sym typeface="Barlow"/>
              </a:rPr>
              <a:t>05</a:t>
            </a:r>
            <a:endParaRPr b="0" i="0" sz="1400" u="none" cap="none" strike="noStrike"/>
          </a:p>
        </p:txBody>
      </p:sp>
      <p:pic>
        <p:nvPicPr>
          <p:cNvPr descr="preencoded.png" id="119" name="Google Shape;11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938" y="5186005"/>
            <a:ext cx="13344525" cy="2286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6"/>
          <p:cNvSpPr/>
          <p:nvPr/>
        </p:nvSpPr>
        <p:spPr>
          <a:xfrm>
            <a:off x="642938" y="5360194"/>
            <a:ext cx="2417445" cy="3020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684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900"/>
              <a:buFont typeface="Barlow"/>
              <a:buNone/>
            </a:pPr>
            <a:r>
              <a:rPr b="1" i="0" lang="en-US" sz="1900" u="none" cap="none" strike="noStrike">
                <a:solidFill>
                  <a:srgbClr val="384653"/>
                </a:solidFill>
                <a:latin typeface="Barlow"/>
                <a:ea typeface="Barlow"/>
                <a:cs typeface="Barlow"/>
                <a:sym typeface="Barlow"/>
              </a:rPr>
              <a:t>Módulo de Controle</a:t>
            </a:r>
            <a:endParaRPr b="0" i="0" sz="1900" u="none" cap="none" strike="noStrike"/>
          </a:p>
        </p:txBody>
      </p:sp>
      <p:sp>
        <p:nvSpPr>
          <p:cNvPr id="121" name="Google Shape;121;p16"/>
          <p:cNvSpPr/>
          <p:nvPr/>
        </p:nvSpPr>
        <p:spPr>
          <a:xfrm>
            <a:off x="642938" y="5772388"/>
            <a:ext cx="13344525" cy="2938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400"/>
              <a:buFont typeface="Montserrat"/>
              <a:buNone/>
            </a:pPr>
            <a:r>
              <a:rPr b="0" i="0" lang="en-US" sz="1400" u="none" cap="none" strike="noStrike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Orquestra os outros módulos</a:t>
            </a:r>
            <a:endParaRPr b="0" i="0" sz="1400" u="none" cap="none" strike="noStrike"/>
          </a:p>
        </p:txBody>
      </p:sp>
      <p:sp>
        <p:nvSpPr>
          <p:cNvPr id="122" name="Google Shape;122;p16"/>
          <p:cNvSpPr/>
          <p:nvPr/>
        </p:nvSpPr>
        <p:spPr>
          <a:xfrm>
            <a:off x="642938" y="6355556"/>
            <a:ext cx="13344525" cy="1266230"/>
          </a:xfrm>
          <a:prstGeom prst="roundRect">
            <a:avLst>
              <a:gd fmla="val 21765" name="adj"/>
            </a:avLst>
          </a:prstGeom>
          <a:solidFill>
            <a:srgbClr val="B6D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23" name="Google Shape;123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26651" y="6617375"/>
            <a:ext cx="302181" cy="241697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6"/>
          <p:cNvSpPr/>
          <p:nvPr/>
        </p:nvSpPr>
        <p:spPr>
          <a:xfrm>
            <a:off x="1312545" y="6640116"/>
            <a:ext cx="2417445" cy="3020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368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Barlow"/>
              <a:buNone/>
            </a:pPr>
            <a:r>
              <a:rPr b="1" i="0" lang="en-US" sz="19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Ponto Crítico:</a:t>
            </a:r>
            <a:endParaRPr b="0" i="0" sz="1900" u="none" cap="none" strike="noStrike"/>
          </a:p>
        </p:txBody>
      </p:sp>
      <p:sp>
        <p:nvSpPr>
          <p:cNvPr id="125" name="Google Shape;125;p16"/>
          <p:cNvSpPr/>
          <p:nvPr/>
        </p:nvSpPr>
        <p:spPr>
          <a:xfrm>
            <a:off x="1312545" y="7125891"/>
            <a:ext cx="12491204" cy="2938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As interfaces são as estruturas de dados. Todos os módulos dependem e conhecem os detalhes internos uns dos outros.</a:t>
            </a:r>
            <a:endParaRPr b="0" i="0" sz="1400" u="none" cap="none" strike="noStrik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/>
          <p:nvPr/>
        </p:nvSpPr>
        <p:spPr>
          <a:xfrm>
            <a:off x="758309" y="1044059"/>
            <a:ext cx="12062222" cy="712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42"/>
              </a:lnSpc>
              <a:spcBef>
                <a:spcPts val="0"/>
              </a:spcBef>
              <a:spcAft>
                <a:spcPts val="0"/>
              </a:spcAft>
              <a:buClr>
                <a:srgbClr val="2E3C4E"/>
              </a:buClr>
              <a:buSzPts val="4450"/>
              <a:buFont typeface="Barlow"/>
              <a:buNone/>
            </a:pPr>
            <a:r>
              <a:rPr b="1" i="0" lang="en-US" sz="4450" u="none" cap="none" strike="noStrike">
                <a:solidFill>
                  <a:srgbClr val="2E3C4E"/>
                </a:solidFill>
                <a:latin typeface="Barlow"/>
                <a:ea typeface="Barlow"/>
                <a:cs typeface="Barlow"/>
                <a:sym typeface="Barlow"/>
              </a:rPr>
              <a:t>Modularização 2: Decomposição por "Segredos"</a:t>
            </a:r>
            <a:endParaRPr b="0" i="0" sz="4450" u="none" cap="none" strike="noStrike"/>
          </a:p>
        </p:txBody>
      </p:sp>
      <p:sp>
        <p:nvSpPr>
          <p:cNvPr id="132" name="Google Shape;132;p17"/>
          <p:cNvSpPr/>
          <p:nvPr/>
        </p:nvSpPr>
        <p:spPr>
          <a:xfrm>
            <a:off x="758309" y="2190036"/>
            <a:ext cx="13113782" cy="346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700"/>
              <a:buFont typeface="Montserrat"/>
              <a:buNone/>
            </a:pPr>
            <a:r>
              <a:rPr b="0" i="0" lang="en-US" sz="1700" u="none" cap="none" strike="noStrike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A proposta radical de Parnas: módulos como "guardiões" de decisões de design difíceis ou que podem mudar no futuro.</a:t>
            </a:r>
            <a:endParaRPr b="0" i="0" sz="1700" u="none" cap="none" strike="noStrike"/>
          </a:p>
        </p:txBody>
      </p:sp>
      <p:sp>
        <p:nvSpPr>
          <p:cNvPr id="133" name="Google Shape;133;p17"/>
          <p:cNvSpPr/>
          <p:nvPr/>
        </p:nvSpPr>
        <p:spPr>
          <a:xfrm>
            <a:off x="758309" y="2780467"/>
            <a:ext cx="4226838" cy="2321362"/>
          </a:xfrm>
          <a:prstGeom prst="roundRect">
            <a:avLst>
              <a:gd fmla="val 22400" name="adj"/>
            </a:avLst>
          </a:prstGeom>
          <a:solidFill>
            <a:srgbClr val="D4E9F7"/>
          </a:solidFill>
          <a:ln cap="flat" cmpd="sng" w="9525">
            <a:solidFill>
              <a:srgbClr val="BACF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7"/>
          <p:cNvSpPr/>
          <p:nvPr/>
        </p:nvSpPr>
        <p:spPr>
          <a:xfrm>
            <a:off x="982504" y="3004661"/>
            <a:ext cx="3367802" cy="356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2200"/>
              <a:buFont typeface="Barlow"/>
              <a:buNone/>
            </a:pPr>
            <a:r>
              <a:rPr b="1" i="0" lang="en-US" sz="2200" u="none" cap="none" strike="noStrike">
                <a:solidFill>
                  <a:srgbClr val="384653"/>
                </a:solidFill>
                <a:latin typeface="Barlow"/>
                <a:ea typeface="Barlow"/>
                <a:cs typeface="Barlow"/>
                <a:sym typeface="Barlow"/>
              </a:rPr>
              <a:t>Armazenamento de Linhas</a:t>
            </a:r>
            <a:endParaRPr b="0" i="0" sz="2200" u="none" cap="none" strike="noStrike"/>
          </a:p>
        </p:txBody>
      </p:sp>
      <p:sp>
        <p:nvSpPr>
          <p:cNvPr id="135" name="Google Shape;135;p17"/>
          <p:cNvSpPr/>
          <p:nvPr/>
        </p:nvSpPr>
        <p:spPr>
          <a:xfrm>
            <a:off x="982504" y="3490793"/>
            <a:ext cx="3778448" cy="138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700"/>
              <a:buFont typeface="Montserrat"/>
              <a:buNone/>
            </a:pPr>
            <a:r>
              <a:rPr b="0" i="0" lang="en-US" sz="1700" u="none" cap="none" strike="noStrike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"Esconde" como as linhas são armazenadas (e.g., em memória, arquivo, compactado). Oferece funções abstratas.</a:t>
            </a:r>
            <a:endParaRPr b="0" i="0" sz="1700" u="none" cap="none" strike="noStrike"/>
          </a:p>
        </p:txBody>
      </p:sp>
      <p:sp>
        <p:nvSpPr>
          <p:cNvPr id="136" name="Google Shape;136;p17"/>
          <p:cNvSpPr/>
          <p:nvPr/>
        </p:nvSpPr>
        <p:spPr>
          <a:xfrm>
            <a:off x="5201722" y="2780467"/>
            <a:ext cx="4226838" cy="2321362"/>
          </a:xfrm>
          <a:prstGeom prst="roundRect">
            <a:avLst>
              <a:gd fmla="val 22400" name="adj"/>
            </a:avLst>
          </a:prstGeom>
          <a:solidFill>
            <a:srgbClr val="D4E9F7"/>
          </a:solidFill>
          <a:ln cap="flat" cmpd="sng" w="9525">
            <a:solidFill>
              <a:srgbClr val="BACF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5425916" y="3004661"/>
            <a:ext cx="2864644" cy="356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2200"/>
              <a:buFont typeface="Barlow"/>
              <a:buNone/>
            </a:pPr>
            <a:r>
              <a:rPr b="1" i="0" lang="en-US" sz="2200" u="none" cap="none" strike="noStrike">
                <a:solidFill>
                  <a:srgbClr val="384653"/>
                </a:solidFill>
                <a:latin typeface="Barlow"/>
                <a:ea typeface="Barlow"/>
                <a:cs typeface="Barlow"/>
                <a:sym typeface="Barlow"/>
              </a:rPr>
              <a:t>Deslocamento Circular</a:t>
            </a:r>
            <a:endParaRPr b="0" i="0" sz="2200" u="none" cap="none" strike="noStrike"/>
          </a:p>
        </p:txBody>
      </p:sp>
      <p:sp>
        <p:nvSpPr>
          <p:cNvPr id="138" name="Google Shape;138;p17"/>
          <p:cNvSpPr/>
          <p:nvPr/>
        </p:nvSpPr>
        <p:spPr>
          <a:xfrm>
            <a:off x="5425916" y="3490793"/>
            <a:ext cx="3778448" cy="10401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700"/>
              <a:buFont typeface="Montserrat"/>
              <a:buNone/>
            </a:pPr>
            <a:r>
              <a:rPr b="0" i="0" lang="en-US" sz="1700" u="none" cap="none" strike="noStrike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"Esconde" como os deslocamentos são calculados ou representados internamente.</a:t>
            </a:r>
            <a:endParaRPr b="0" i="0" sz="1700" u="none" cap="none" strike="noStrike"/>
          </a:p>
        </p:txBody>
      </p:sp>
      <p:sp>
        <p:nvSpPr>
          <p:cNvPr id="139" name="Google Shape;139;p17"/>
          <p:cNvSpPr/>
          <p:nvPr/>
        </p:nvSpPr>
        <p:spPr>
          <a:xfrm>
            <a:off x="9645134" y="2780467"/>
            <a:ext cx="4226957" cy="2321362"/>
          </a:xfrm>
          <a:prstGeom prst="roundRect">
            <a:avLst>
              <a:gd fmla="val 22400" name="adj"/>
            </a:avLst>
          </a:prstGeom>
          <a:solidFill>
            <a:srgbClr val="D4E9F7"/>
          </a:solidFill>
          <a:ln cap="flat" cmpd="sng" w="9525">
            <a:solidFill>
              <a:srgbClr val="BACF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7"/>
          <p:cNvSpPr/>
          <p:nvPr/>
        </p:nvSpPr>
        <p:spPr>
          <a:xfrm>
            <a:off x="9869329" y="3004661"/>
            <a:ext cx="2850713" cy="356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2200"/>
              <a:buFont typeface="Barlow"/>
              <a:buNone/>
            </a:pPr>
            <a:r>
              <a:rPr b="1" i="0" lang="en-US" sz="2200" u="none" cap="none" strike="noStrike">
                <a:solidFill>
                  <a:srgbClr val="384653"/>
                </a:solidFill>
                <a:latin typeface="Barlow"/>
                <a:ea typeface="Barlow"/>
                <a:cs typeface="Barlow"/>
                <a:sym typeface="Barlow"/>
              </a:rPr>
              <a:t>Alfabetizador</a:t>
            </a:r>
            <a:endParaRPr b="0" i="0" sz="2200" u="none" cap="none" strike="noStrike"/>
          </a:p>
        </p:txBody>
      </p:sp>
      <p:sp>
        <p:nvSpPr>
          <p:cNvPr id="141" name="Google Shape;141;p17"/>
          <p:cNvSpPr/>
          <p:nvPr/>
        </p:nvSpPr>
        <p:spPr>
          <a:xfrm>
            <a:off x="9869329" y="3490793"/>
            <a:ext cx="3778568" cy="693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700"/>
              <a:buFont typeface="Montserrat"/>
              <a:buNone/>
            </a:pPr>
            <a:r>
              <a:rPr b="0" i="0" lang="en-US" sz="1700" u="none" cap="none" strike="noStrike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"Esconde" o algoritmo de ordenação e sua implementação.</a:t>
            </a:r>
            <a:endParaRPr b="0" i="0" sz="1700" u="none" cap="none" strike="noStrike"/>
          </a:p>
        </p:txBody>
      </p:sp>
      <p:sp>
        <p:nvSpPr>
          <p:cNvPr id="142" name="Google Shape;142;p17"/>
          <p:cNvSpPr/>
          <p:nvPr/>
        </p:nvSpPr>
        <p:spPr>
          <a:xfrm>
            <a:off x="758309" y="5345549"/>
            <a:ext cx="13113782" cy="1839992"/>
          </a:xfrm>
          <a:prstGeom prst="roundRect">
            <a:avLst>
              <a:gd fmla="val 17663" name="adj"/>
            </a:avLst>
          </a:prstGeom>
          <a:solidFill>
            <a:srgbClr val="B6FCB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43" name="Google Shape;14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4884" y="5656302"/>
            <a:ext cx="356235" cy="285036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7"/>
          <p:cNvSpPr/>
          <p:nvPr/>
        </p:nvSpPr>
        <p:spPr>
          <a:xfrm>
            <a:off x="1547693" y="5616178"/>
            <a:ext cx="2850713" cy="356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Barlow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Ponto Crítico:</a:t>
            </a:r>
            <a:endParaRPr b="0" i="0" sz="2200" u="none" cap="none" strike="noStrike"/>
          </a:p>
        </p:txBody>
      </p:sp>
      <p:sp>
        <p:nvSpPr>
          <p:cNvPr id="145" name="Google Shape;145;p17"/>
          <p:cNvSpPr/>
          <p:nvPr/>
        </p:nvSpPr>
        <p:spPr>
          <a:xfrm>
            <a:off x="1547693" y="6188988"/>
            <a:ext cx="12107823" cy="693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"/>
              <a:buNone/>
            </a:pPr>
            <a:r>
              <a:rPr b="0" i="0" lang="en-US" sz="17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As interfaces são abstratas (chamadas de função). Ninguém, exceto o módulo de armazenamento, sabe os detalhes de implementação.</a:t>
            </a:r>
            <a:endParaRPr b="0" i="0" sz="1700" u="none" cap="none" strike="noStrik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/>
          <p:nvPr/>
        </p:nvSpPr>
        <p:spPr>
          <a:xfrm>
            <a:off x="758309" y="1283256"/>
            <a:ext cx="11221879" cy="712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42"/>
              </a:lnSpc>
              <a:spcBef>
                <a:spcPts val="0"/>
              </a:spcBef>
              <a:spcAft>
                <a:spcPts val="0"/>
              </a:spcAft>
              <a:buClr>
                <a:srgbClr val="2E3C4E"/>
              </a:buClr>
              <a:buSzPts val="4450"/>
              <a:buFont typeface="Barlow"/>
              <a:buNone/>
            </a:pPr>
            <a:r>
              <a:rPr b="1" i="0" lang="en-US" sz="4450" u="none" cap="none" strike="noStrike">
                <a:solidFill>
                  <a:srgbClr val="2E3C4E"/>
                </a:solidFill>
                <a:latin typeface="Barlow"/>
                <a:ea typeface="Barlow"/>
                <a:cs typeface="Barlow"/>
                <a:sym typeface="Barlow"/>
              </a:rPr>
              <a:t>Qual Abordagem Vence? O Teste da Mudança</a:t>
            </a:r>
            <a:endParaRPr b="0" i="0" sz="4450" u="none" cap="none" strike="noStrike"/>
          </a:p>
        </p:txBody>
      </p:sp>
      <p:sp>
        <p:nvSpPr>
          <p:cNvPr id="152" name="Google Shape;152;p18"/>
          <p:cNvSpPr/>
          <p:nvPr/>
        </p:nvSpPr>
        <p:spPr>
          <a:xfrm>
            <a:off x="758309" y="2429232"/>
            <a:ext cx="13113782" cy="346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700"/>
              <a:buFont typeface="Montserrat"/>
              <a:buNone/>
            </a:pPr>
            <a:r>
              <a:rPr b="0" i="0" lang="en-US" sz="1700" u="none" cap="none" strike="noStrike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Analisemos o impacto de uma mudança de design em cada abordagem.</a:t>
            </a:r>
            <a:endParaRPr b="0" i="0" sz="1700" u="none" cap="none" strike="noStrike"/>
          </a:p>
        </p:txBody>
      </p:sp>
      <p:sp>
        <p:nvSpPr>
          <p:cNvPr id="153" name="Google Shape;153;p18"/>
          <p:cNvSpPr/>
          <p:nvPr/>
        </p:nvSpPr>
        <p:spPr>
          <a:xfrm>
            <a:off x="758309" y="3100864"/>
            <a:ext cx="9271397" cy="356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2E3C4E"/>
              </a:buClr>
              <a:buSzPts val="2200"/>
              <a:buFont typeface="Barlow"/>
              <a:buNone/>
            </a:pPr>
            <a:r>
              <a:rPr b="1" i="0" lang="en-US" sz="2200" u="none" cap="none" strike="noStrike">
                <a:solidFill>
                  <a:srgbClr val="2E3C4E"/>
                </a:solidFill>
                <a:latin typeface="Barlow"/>
                <a:ea typeface="Barlow"/>
                <a:cs typeface="Barlow"/>
                <a:sym typeface="Barlow"/>
              </a:rPr>
              <a:t>Cenário: "E se mudarmos a forma como os caracteres são armazenados?"</a:t>
            </a:r>
            <a:endParaRPr b="0" i="0" sz="2200" u="none" cap="none" strike="noStrike"/>
          </a:p>
        </p:txBody>
      </p:sp>
      <p:sp>
        <p:nvSpPr>
          <p:cNvPr id="154" name="Google Shape;154;p18"/>
          <p:cNvSpPr/>
          <p:nvPr/>
        </p:nvSpPr>
        <p:spPr>
          <a:xfrm>
            <a:off x="758309" y="3782020"/>
            <a:ext cx="13113782" cy="2573893"/>
          </a:xfrm>
          <a:prstGeom prst="roundRect">
            <a:avLst>
              <a:gd fmla="val 12627" name="adj"/>
            </a:avLst>
          </a:prstGeom>
          <a:noFill/>
          <a:ln cap="flat" cmpd="sng" w="9525">
            <a:solidFill>
              <a:srgbClr val="000000">
                <a:alpha val="7843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765929" y="3789640"/>
            <a:ext cx="13098542" cy="621744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/>
          <p:nvPr/>
        </p:nvSpPr>
        <p:spPr>
          <a:xfrm>
            <a:off x="982742" y="3927157"/>
            <a:ext cx="3930015" cy="346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700"/>
              <a:buFont typeface="Montserrat"/>
              <a:buNone/>
            </a:pPr>
            <a:r>
              <a:rPr b="0" i="0" lang="en-US" sz="1700" u="none" cap="none" strike="noStrike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Ação</a:t>
            </a:r>
            <a:endParaRPr b="0" i="0" sz="1700" u="none" cap="none" strike="noStrike"/>
          </a:p>
        </p:txBody>
      </p:sp>
      <p:sp>
        <p:nvSpPr>
          <p:cNvPr id="157" name="Google Shape;157;p18"/>
          <p:cNvSpPr/>
          <p:nvPr/>
        </p:nvSpPr>
        <p:spPr>
          <a:xfrm>
            <a:off x="5353526" y="3927157"/>
            <a:ext cx="3924895" cy="346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700"/>
              <a:buFont typeface="Montserrat"/>
              <a:buNone/>
            </a:pPr>
            <a:r>
              <a:rPr lang="en-US" sz="1700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Impácto no m</a:t>
            </a:r>
            <a:r>
              <a:rPr b="0" i="0" lang="en-US" sz="1700" u="none" cap="none" strike="noStrike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étodo 1</a:t>
            </a:r>
            <a:endParaRPr b="0" i="0" sz="1700" u="none" cap="none" strike="noStrike"/>
          </a:p>
        </p:txBody>
      </p:sp>
      <p:sp>
        <p:nvSpPr>
          <p:cNvPr id="158" name="Google Shape;158;p18"/>
          <p:cNvSpPr/>
          <p:nvPr/>
        </p:nvSpPr>
        <p:spPr>
          <a:xfrm>
            <a:off x="9719191" y="3927157"/>
            <a:ext cx="3928705" cy="346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700"/>
              <a:buFont typeface="Montserrat"/>
              <a:buNone/>
            </a:pPr>
            <a:r>
              <a:rPr lang="en-US" sz="1700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Impácto no m</a:t>
            </a:r>
            <a:r>
              <a:rPr b="0" i="0" lang="en-US" sz="1700" u="none" cap="none" strike="noStrike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étodo 2</a:t>
            </a:r>
            <a:endParaRPr b="0" i="0" sz="1700" u="none" cap="none" strike="noStrike"/>
          </a:p>
        </p:txBody>
      </p:sp>
      <p:sp>
        <p:nvSpPr>
          <p:cNvPr id="159" name="Google Shape;159;p18"/>
          <p:cNvSpPr/>
          <p:nvPr/>
        </p:nvSpPr>
        <p:spPr>
          <a:xfrm>
            <a:off x="765929" y="4411385"/>
            <a:ext cx="13098542" cy="968454"/>
          </a:xfrm>
          <a:prstGeom prst="rect">
            <a:avLst/>
          </a:prstGeom>
          <a:solidFill>
            <a:srgbClr val="000000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982742" y="4548902"/>
            <a:ext cx="3930015" cy="693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700"/>
              <a:buFont typeface="Montserrat"/>
              <a:buNone/>
            </a:pPr>
            <a:r>
              <a:rPr b="0" i="0" lang="en-US" sz="1700" u="none" cap="none" strike="noStrike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Mudar formato de dados (ex: 4 para 1 char por palavra)</a:t>
            </a:r>
            <a:endParaRPr b="0" i="0" sz="1700" u="none" cap="none" strike="noStrike"/>
          </a:p>
        </p:txBody>
      </p:sp>
      <p:sp>
        <p:nvSpPr>
          <p:cNvPr id="161" name="Google Shape;161;p18"/>
          <p:cNvSpPr/>
          <p:nvPr/>
        </p:nvSpPr>
        <p:spPr>
          <a:xfrm>
            <a:off x="5353526" y="4548902"/>
            <a:ext cx="3924895" cy="693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700"/>
              <a:buFont typeface="Montserrat"/>
              <a:buNone/>
            </a:pPr>
            <a:r>
              <a:rPr b="0" i="0" lang="en-US" sz="1700" u="none" cap="none" strike="noStrike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Alto (Todos os módulos precisam ser reescritos)</a:t>
            </a:r>
            <a:endParaRPr b="0" i="0" sz="1700" u="none" cap="none" strike="noStrike"/>
          </a:p>
        </p:txBody>
      </p:sp>
      <p:sp>
        <p:nvSpPr>
          <p:cNvPr id="162" name="Google Shape;162;p18"/>
          <p:cNvSpPr/>
          <p:nvPr/>
        </p:nvSpPr>
        <p:spPr>
          <a:xfrm>
            <a:off x="9719191" y="4548902"/>
            <a:ext cx="3928705" cy="693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700"/>
              <a:buFont typeface="Montserrat"/>
              <a:buNone/>
            </a:pPr>
            <a:r>
              <a:rPr b="0" i="0" lang="en-US" sz="1700" u="none" cap="none" strike="noStrike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Baixo (Apenas o Módulo de Armazenamento)</a:t>
            </a:r>
            <a:endParaRPr b="0" i="0" sz="1700" u="none" cap="none" strike="noStrike"/>
          </a:p>
        </p:txBody>
      </p:sp>
      <p:sp>
        <p:nvSpPr>
          <p:cNvPr id="163" name="Google Shape;163;p18"/>
          <p:cNvSpPr/>
          <p:nvPr/>
        </p:nvSpPr>
        <p:spPr>
          <a:xfrm>
            <a:off x="765929" y="5379839"/>
            <a:ext cx="13098542" cy="968454"/>
          </a:xfrm>
          <a:prstGeom prst="rect">
            <a:avLst/>
          </a:prstGeom>
          <a:solidFill>
            <a:srgbClr val="FFFFFF">
              <a:alpha val="392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982742" y="5517356"/>
            <a:ext cx="3930015" cy="693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700"/>
              <a:buFont typeface="Montserrat"/>
              <a:buNone/>
            </a:pPr>
            <a:r>
              <a:rPr b="0" i="0" lang="en-US" sz="1700" u="none" cap="none" strike="noStrike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Mudar algoritmo de ordenação (ex: Quicksort para Mergesort)</a:t>
            </a:r>
            <a:endParaRPr b="0" i="0" sz="1700" u="none" cap="none" strike="noStrike"/>
          </a:p>
        </p:txBody>
      </p:sp>
      <p:sp>
        <p:nvSpPr>
          <p:cNvPr id="165" name="Google Shape;165;p18"/>
          <p:cNvSpPr/>
          <p:nvPr/>
        </p:nvSpPr>
        <p:spPr>
          <a:xfrm>
            <a:off x="5353526" y="5517356"/>
            <a:ext cx="3924895" cy="693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700"/>
              <a:buFont typeface="Montserrat"/>
              <a:buNone/>
            </a:pPr>
            <a:r>
              <a:rPr b="0" i="0" lang="en-US" sz="1700" u="none" cap="none" strike="noStrike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Médio (Módulos de Alfabetização e Saída)</a:t>
            </a:r>
            <a:endParaRPr b="0" i="0" sz="1700" u="none" cap="none" strike="noStrike"/>
          </a:p>
        </p:txBody>
      </p:sp>
      <p:sp>
        <p:nvSpPr>
          <p:cNvPr id="166" name="Google Shape;166;p18"/>
          <p:cNvSpPr/>
          <p:nvPr/>
        </p:nvSpPr>
        <p:spPr>
          <a:xfrm>
            <a:off x="9719191" y="5517356"/>
            <a:ext cx="3928705" cy="693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700"/>
              <a:buFont typeface="Montserrat"/>
              <a:buNone/>
            </a:pPr>
            <a:r>
              <a:rPr b="0" i="0" lang="en-US" sz="1700" u="none" cap="none" strike="noStrike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Baixo (Apenas o Módulo Alfabetizador)</a:t>
            </a:r>
            <a:endParaRPr b="0" i="0" sz="1700" u="none" cap="none" strike="noStrike"/>
          </a:p>
        </p:txBody>
      </p:sp>
      <p:sp>
        <p:nvSpPr>
          <p:cNvPr id="167" name="Google Shape;167;p18"/>
          <p:cNvSpPr/>
          <p:nvPr/>
        </p:nvSpPr>
        <p:spPr>
          <a:xfrm>
            <a:off x="758309" y="6599634"/>
            <a:ext cx="13113782" cy="346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700"/>
              <a:buFont typeface="Montserrat"/>
              <a:buNone/>
            </a:pPr>
            <a:r>
              <a:rPr b="0" i="0" lang="en-US" sz="1700" u="none" cap="none" strike="noStrike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A abordagem de ocultação de informação demonstra </a:t>
            </a:r>
            <a:r>
              <a:rPr b="0" i="0" lang="en-US" sz="1700" u="none" cap="none" strike="noStrike">
                <a:solidFill>
                  <a:srgbClr val="2589C9"/>
                </a:solidFill>
                <a:latin typeface="Montserrat"/>
                <a:ea typeface="Montserrat"/>
                <a:cs typeface="Montserrat"/>
                <a:sym typeface="Montserrat"/>
              </a:rPr>
              <a:t>maior flexibilidade</a:t>
            </a:r>
            <a:r>
              <a:rPr b="0" i="0" lang="en-US" sz="1700" u="none" cap="none" strike="noStrike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 e resiliência a mudanças.</a:t>
            </a:r>
            <a:endParaRPr b="0" i="0" sz="1700" u="none" cap="none" strike="noStrik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/>
          <p:nvPr/>
        </p:nvSpPr>
        <p:spPr>
          <a:xfrm>
            <a:off x="725329" y="571381"/>
            <a:ext cx="10105073" cy="6817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82"/>
              </a:lnSpc>
              <a:spcBef>
                <a:spcPts val="0"/>
              </a:spcBef>
              <a:spcAft>
                <a:spcPts val="0"/>
              </a:spcAft>
              <a:buClr>
                <a:srgbClr val="2E3C4E"/>
              </a:buClr>
              <a:buSzPts val="4250"/>
              <a:buFont typeface="Barlow"/>
              <a:buNone/>
            </a:pPr>
            <a:r>
              <a:rPr b="1" i="0" lang="en-US" sz="4250" u="none" cap="none" strike="noStrike">
                <a:solidFill>
                  <a:srgbClr val="2E3C4E"/>
                </a:solidFill>
                <a:latin typeface="Barlow"/>
                <a:ea typeface="Barlow"/>
                <a:cs typeface="Barlow"/>
                <a:sym typeface="Barlow"/>
              </a:rPr>
              <a:t>O Princípio Guia: Ocultação de Informação</a:t>
            </a:r>
            <a:endParaRPr b="0" i="0" sz="4250" u="none" cap="none" strike="noStrike"/>
          </a:p>
        </p:txBody>
      </p:sp>
      <p:sp>
        <p:nvSpPr>
          <p:cNvPr id="174" name="Google Shape;174;p19"/>
          <p:cNvSpPr/>
          <p:nvPr/>
        </p:nvSpPr>
        <p:spPr>
          <a:xfrm>
            <a:off x="1036201" y="1900714"/>
            <a:ext cx="12868870" cy="331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600"/>
              <a:buFont typeface="Montserrat"/>
              <a:buNone/>
            </a:pPr>
            <a:r>
              <a:rPr b="0" i="0" lang="en-US" sz="1600" u="none" cap="none" strike="noStrike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"Cada módulo é caracterizado pelo conhecimento de uma decisão de design que ele oculta de todos os outros."</a:t>
            </a:r>
            <a:endParaRPr b="0" i="0" sz="1600" u="none" cap="none" strike="noStrike"/>
          </a:p>
        </p:txBody>
      </p:sp>
      <p:sp>
        <p:nvSpPr>
          <p:cNvPr id="175" name="Google Shape;175;p19"/>
          <p:cNvSpPr/>
          <p:nvPr/>
        </p:nvSpPr>
        <p:spPr>
          <a:xfrm>
            <a:off x="725329" y="1667589"/>
            <a:ext cx="22860" cy="797838"/>
          </a:xfrm>
          <a:prstGeom prst="rect">
            <a:avLst/>
          </a:prstGeom>
          <a:solidFill>
            <a:srgbClr val="75BA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9"/>
          <p:cNvSpPr/>
          <p:nvPr/>
        </p:nvSpPr>
        <p:spPr>
          <a:xfrm>
            <a:off x="725329" y="2905720"/>
            <a:ext cx="2727008" cy="3407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190"/>
              </a:lnSpc>
              <a:spcBef>
                <a:spcPts val="0"/>
              </a:spcBef>
              <a:spcAft>
                <a:spcPts val="0"/>
              </a:spcAft>
              <a:buClr>
                <a:srgbClr val="2E3C4E"/>
              </a:buClr>
              <a:buSzPts val="2100"/>
              <a:buFont typeface="Barlow"/>
              <a:buNone/>
            </a:pPr>
            <a:r>
              <a:rPr b="1" i="0" lang="en-US" sz="2100" u="none" cap="none" strike="noStrike">
                <a:solidFill>
                  <a:srgbClr val="2E3C4E"/>
                </a:solidFill>
                <a:latin typeface="Barlow"/>
                <a:ea typeface="Barlow"/>
                <a:cs typeface="Barlow"/>
                <a:sym typeface="Barlow"/>
              </a:rPr>
              <a:t>O que "esconder"?</a:t>
            </a:r>
            <a:endParaRPr b="0" i="0" sz="2100" u="none" cap="none" strike="noStrike"/>
          </a:p>
        </p:txBody>
      </p:sp>
      <p:sp>
        <p:nvSpPr>
          <p:cNvPr id="177" name="Google Shape;177;p19"/>
          <p:cNvSpPr/>
          <p:nvPr/>
        </p:nvSpPr>
        <p:spPr>
          <a:xfrm>
            <a:off x="725329" y="3453646"/>
            <a:ext cx="6337102" cy="331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600"/>
              <a:buFont typeface="Montserrat"/>
              <a:buChar char="•"/>
            </a:pPr>
            <a:r>
              <a:rPr b="0" i="0" lang="en-US" sz="1600" u="none" cap="none" strike="noStrike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Estruturas de dados complexas.</a:t>
            </a:r>
            <a:endParaRPr b="0" i="0" sz="1600" u="none" cap="none" strike="noStrike"/>
          </a:p>
        </p:txBody>
      </p:sp>
      <p:sp>
        <p:nvSpPr>
          <p:cNvPr id="178" name="Google Shape;178;p19"/>
          <p:cNvSpPr/>
          <p:nvPr/>
        </p:nvSpPr>
        <p:spPr>
          <a:xfrm>
            <a:off x="725329" y="3857744"/>
            <a:ext cx="6337102" cy="331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600"/>
              <a:buFont typeface="Montserrat"/>
              <a:buChar char="•"/>
            </a:pPr>
            <a:r>
              <a:rPr b="0" i="0" lang="en-US" sz="1600" u="none" cap="none" strike="noStrike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Algoritmos que podem ser substituídos.</a:t>
            </a:r>
            <a:endParaRPr b="0" i="0" sz="1600" u="none" cap="none" strike="noStrike"/>
          </a:p>
        </p:txBody>
      </p:sp>
      <p:sp>
        <p:nvSpPr>
          <p:cNvPr id="179" name="Google Shape;179;p19"/>
          <p:cNvSpPr/>
          <p:nvPr/>
        </p:nvSpPr>
        <p:spPr>
          <a:xfrm>
            <a:off x="725329" y="4261842"/>
            <a:ext cx="6337102" cy="331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600"/>
              <a:buFont typeface="Montserrat"/>
              <a:buChar char="•"/>
            </a:pPr>
            <a:r>
              <a:rPr b="0" i="0" lang="en-US" sz="1600" u="none" cap="none" strike="noStrike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Formato de arquivos de entrada/saída.</a:t>
            </a:r>
            <a:endParaRPr b="0" i="0" sz="1600" u="none" cap="none" strike="noStrike"/>
          </a:p>
        </p:txBody>
      </p:sp>
      <p:sp>
        <p:nvSpPr>
          <p:cNvPr id="180" name="Google Shape;180;p19"/>
          <p:cNvSpPr/>
          <p:nvPr/>
        </p:nvSpPr>
        <p:spPr>
          <a:xfrm>
            <a:off x="725329" y="4665940"/>
            <a:ext cx="6337102" cy="331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600"/>
              <a:buFont typeface="Montserrat"/>
              <a:buChar char="•"/>
            </a:pPr>
            <a:r>
              <a:rPr b="0" i="0" lang="en-US" sz="1600" u="none" cap="none" strike="noStrike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Dependências de hardware ou sistema operacional.</a:t>
            </a:r>
            <a:endParaRPr b="0" i="0" sz="1600" u="none" cap="none" strike="noStrike"/>
          </a:p>
        </p:txBody>
      </p:sp>
      <p:sp>
        <p:nvSpPr>
          <p:cNvPr id="181" name="Google Shape;181;p19"/>
          <p:cNvSpPr/>
          <p:nvPr/>
        </p:nvSpPr>
        <p:spPr>
          <a:xfrm>
            <a:off x="725329" y="5183981"/>
            <a:ext cx="6337102" cy="9947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600"/>
              <a:buFont typeface="Montserrat"/>
              <a:buNone/>
            </a:pPr>
            <a:r>
              <a:rPr b="0" i="0" lang="en-US" sz="1600" u="none" cap="none" strike="noStrike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O objetivo é que a </a:t>
            </a:r>
            <a:r>
              <a:rPr b="0" i="0" lang="en-US" sz="1600" u="none" cap="none" strike="noStrike">
                <a:solidFill>
                  <a:srgbClr val="063E5F"/>
                </a:solidFill>
                <a:latin typeface="Montserrat"/>
                <a:ea typeface="Montserrat"/>
                <a:cs typeface="Montserrat"/>
                <a:sym typeface="Montserrat"/>
              </a:rPr>
              <a:t>interface</a:t>
            </a:r>
            <a:r>
              <a:rPr b="0" i="0" lang="en-US" sz="1600" u="none" cap="none" strike="noStrike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 de um módulo seja estável, mesmo que sua implementação interna mude drasticamente.</a:t>
            </a:r>
            <a:endParaRPr b="0" i="0" sz="1600" u="none" cap="none" strike="noStrike"/>
          </a:p>
        </p:txBody>
      </p:sp>
      <p:sp>
        <p:nvSpPr>
          <p:cNvPr id="182" name="Google Shape;182;p19"/>
          <p:cNvSpPr/>
          <p:nvPr/>
        </p:nvSpPr>
        <p:spPr>
          <a:xfrm>
            <a:off x="7575590" y="2885003"/>
            <a:ext cx="6337102" cy="3315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  <p:pic>
        <p:nvPicPr>
          <p:cNvPr descr="preencoded.png" id="183" name="Google Shape;18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37313" y="3449717"/>
            <a:ext cx="3975378" cy="3975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/>
          <p:nvPr/>
        </p:nvSpPr>
        <p:spPr>
          <a:xfrm>
            <a:off x="758309" y="2075736"/>
            <a:ext cx="11986974" cy="712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42"/>
              </a:lnSpc>
              <a:spcBef>
                <a:spcPts val="0"/>
              </a:spcBef>
              <a:spcAft>
                <a:spcPts val="0"/>
              </a:spcAft>
              <a:buClr>
                <a:srgbClr val="2E3C4E"/>
              </a:buClr>
              <a:buSzPts val="4450"/>
              <a:buFont typeface="Barlow"/>
              <a:buNone/>
            </a:pPr>
            <a:r>
              <a:rPr b="1" i="0" lang="en-US" sz="4450" u="none" cap="none" strike="noStrike">
                <a:solidFill>
                  <a:srgbClr val="2E3C4E"/>
                </a:solidFill>
                <a:latin typeface="Barlow"/>
                <a:ea typeface="Barlow"/>
                <a:cs typeface="Barlow"/>
                <a:sym typeface="Barlow"/>
              </a:rPr>
              <a:t>Como Projetar Software Melhor, a Partir de Hoje</a:t>
            </a:r>
            <a:endParaRPr b="0" i="0" sz="4450" u="none" cap="none" strike="noStrike"/>
          </a:p>
        </p:txBody>
      </p:sp>
      <p:sp>
        <p:nvSpPr>
          <p:cNvPr id="190" name="Google Shape;190;p20"/>
          <p:cNvSpPr/>
          <p:nvPr/>
        </p:nvSpPr>
        <p:spPr>
          <a:xfrm>
            <a:off x="1462326" y="3221712"/>
            <a:ext cx="3486745" cy="10687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2200"/>
              <a:buFont typeface="Barlow"/>
              <a:buNone/>
            </a:pPr>
            <a:r>
              <a:rPr b="1" i="0" lang="en-US" sz="2200" u="none" cap="none" strike="noStrike">
                <a:solidFill>
                  <a:srgbClr val="384653"/>
                </a:solidFill>
                <a:latin typeface="Barlow"/>
                <a:ea typeface="Barlow"/>
                <a:cs typeface="Barlow"/>
                <a:sym typeface="Barlow"/>
              </a:rPr>
              <a:t>Pare de pensar em fluxogramas para modularizar.</a:t>
            </a:r>
            <a:endParaRPr b="0" i="0" sz="2200" u="none" cap="none" strike="noStrike"/>
          </a:p>
        </p:txBody>
      </p:sp>
      <p:sp>
        <p:nvSpPr>
          <p:cNvPr id="191" name="Google Shape;191;p20"/>
          <p:cNvSpPr/>
          <p:nvPr/>
        </p:nvSpPr>
        <p:spPr>
          <a:xfrm>
            <a:off x="1462326" y="4420314"/>
            <a:ext cx="3486745" cy="10401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700"/>
              <a:buFont typeface="Montserrat"/>
              <a:buNone/>
            </a:pPr>
            <a:r>
              <a:rPr b="0" i="0" lang="en-US" sz="1700" u="none" cap="none" strike="noStrike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A ordem temporal dos eventos é um mau critério para a decomposição do software.</a:t>
            </a:r>
            <a:endParaRPr b="0" i="0" sz="1700" u="none" cap="none" strike="noStrike"/>
          </a:p>
        </p:txBody>
      </p:sp>
      <p:sp>
        <p:nvSpPr>
          <p:cNvPr id="192" name="Google Shape;192;p20"/>
          <p:cNvSpPr/>
          <p:nvPr/>
        </p:nvSpPr>
        <p:spPr>
          <a:xfrm>
            <a:off x="5923836" y="3221712"/>
            <a:ext cx="3486745" cy="7124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2200"/>
              <a:buFont typeface="Barlow"/>
              <a:buNone/>
            </a:pPr>
            <a:r>
              <a:rPr b="1" i="0" lang="en-US" sz="2200" u="none" cap="none" strike="noStrike">
                <a:solidFill>
                  <a:srgbClr val="384653"/>
                </a:solidFill>
                <a:latin typeface="Barlow"/>
                <a:ea typeface="Barlow"/>
                <a:cs typeface="Barlow"/>
                <a:sym typeface="Barlow"/>
              </a:rPr>
              <a:t>Comece com uma lista de "segredos":</a:t>
            </a:r>
            <a:endParaRPr b="0" i="0" sz="2200" u="none" cap="none" strike="noStrike"/>
          </a:p>
        </p:txBody>
      </p:sp>
      <p:sp>
        <p:nvSpPr>
          <p:cNvPr id="193" name="Google Shape;193;p20"/>
          <p:cNvSpPr/>
          <p:nvPr/>
        </p:nvSpPr>
        <p:spPr>
          <a:xfrm>
            <a:off x="5923836" y="4064079"/>
            <a:ext cx="3486745" cy="138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700"/>
              <a:buFont typeface="Montserrat"/>
              <a:buNone/>
            </a:pPr>
            <a:r>
              <a:rPr b="0" i="0" lang="en-US" sz="1700" u="none" cap="none" strike="noStrike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Identifique as decisões de design mais difíceis e as que têm maior probabilidade de mudar no futuro.</a:t>
            </a:r>
            <a:endParaRPr b="0" i="0" sz="1700" u="none" cap="none" strike="noStrike"/>
          </a:p>
        </p:txBody>
      </p:sp>
      <p:sp>
        <p:nvSpPr>
          <p:cNvPr id="194" name="Google Shape;194;p20"/>
          <p:cNvSpPr/>
          <p:nvPr/>
        </p:nvSpPr>
        <p:spPr>
          <a:xfrm>
            <a:off x="10385346" y="3221712"/>
            <a:ext cx="3486745" cy="10687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2200"/>
              <a:buFont typeface="Barlow"/>
              <a:buNone/>
            </a:pPr>
            <a:r>
              <a:rPr b="1" i="0" lang="en-US" sz="2200" u="none" cap="none" strike="noStrike">
                <a:solidFill>
                  <a:srgbClr val="384653"/>
                </a:solidFill>
                <a:latin typeface="Barlow"/>
                <a:ea typeface="Barlow"/>
                <a:cs typeface="Barlow"/>
                <a:sym typeface="Barlow"/>
              </a:rPr>
              <a:t>Crie módulos para esconder cada um desses segredos.</a:t>
            </a:r>
            <a:endParaRPr b="0" i="0" sz="2200" u="none" cap="none" strike="noStrike"/>
          </a:p>
        </p:txBody>
      </p:sp>
      <p:sp>
        <p:nvSpPr>
          <p:cNvPr id="195" name="Google Shape;195;p20"/>
          <p:cNvSpPr/>
          <p:nvPr/>
        </p:nvSpPr>
        <p:spPr>
          <a:xfrm>
            <a:off x="10385346" y="4420314"/>
            <a:ext cx="3486745" cy="17335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700"/>
              <a:buFont typeface="Montserrat"/>
              <a:buNone/>
            </a:pPr>
            <a:r>
              <a:rPr b="0" i="0" lang="en-US" sz="1700" u="none" cap="none" strike="noStrike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Este princípio de 1972 é a base para conceitos modernos como </a:t>
            </a:r>
            <a:r>
              <a:rPr b="0" i="0" lang="en-US" sz="1700" u="none" cap="none" strike="noStrike">
                <a:solidFill>
                  <a:srgbClr val="75BAE6"/>
                </a:solidFill>
                <a:latin typeface="Montserrat"/>
                <a:ea typeface="Montserrat"/>
                <a:cs typeface="Montserrat"/>
                <a:sym typeface="Montserrat"/>
              </a:rPr>
              <a:t>Encapsulamento em POO</a:t>
            </a:r>
            <a:r>
              <a:rPr b="0" i="0" lang="en-US" sz="1700" u="none" cap="none" strike="noStrike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0" i="0" lang="en-US" sz="1700" u="none" cap="none" strike="noStrike">
                <a:solidFill>
                  <a:srgbClr val="75BAE6"/>
                </a:solidFill>
                <a:latin typeface="Montserrat"/>
                <a:ea typeface="Montserrat"/>
                <a:cs typeface="Montserrat"/>
                <a:sym typeface="Montserrat"/>
              </a:rPr>
              <a:t>Microsserviços</a:t>
            </a:r>
            <a:r>
              <a:rPr b="0" i="0" lang="en-US" sz="1700" u="none" cap="none" strike="noStrike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 e bom design de </a:t>
            </a:r>
            <a:r>
              <a:rPr b="0" i="0" lang="en-US" sz="1700" u="none" cap="none" strike="noStrike">
                <a:solidFill>
                  <a:srgbClr val="75BAE6"/>
                </a:solidFill>
                <a:latin typeface="Montserrat"/>
                <a:ea typeface="Montserrat"/>
                <a:cs typeface="Montserrat"/>
                <a:sym typeface="Montserrat"/>
              </a:rPr>
              <a:t>APIs</a:t>
            </a:r>
            <a:r>
              <a:rPr b="0" i="0" lang="en-US" sz="1700" u="none" cap="none" strike="noStrike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b="0" i="0" sz="1700" u="none" cap="none" strike="noStrik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"/>
          <p:cNvSpPr/>
          <p:nvPr/>
        </p:nvSpPr>
        <p:spPr>
          <a:xfrm>
            <a:off x="758309" y="939046"/>
            <a:ext cx="5701546" cy="712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42"/>
              </a:lnSpc>
              <a:spcBef>
                <a:spcPts val="0"/>
              </a:spcBef>
              <a:spcAft>
                <a:spcPts val="0"/>
              </a:spcAft>
              <a:buClr>
                <a:srgbClr val="2E3C4E"/>
              </a:buClr>
              <a:buSzPts val="4450"/>
              <a:buFont typeface="Barlow"/>
              <a:buNone/>
            </a:pPr>
            <a:r>
              <a:rPr b="1" i="0" lang="en-US" sz="4450" u="none" cap="none" strike="noStrike">
                <a:solidFill>
                  <a:srgbClr val="2E3C4E"/>
                </a:solidFill>
                <a:latin typeface="Barlow"/>
                <a:ea typeface="Barlow"/>
                <a:cs typeface="Barlow"/>
                <a:sym typeface="Barlow"/>
              </a:rPr>
              <a:t>Principais Conclusões</a:t>
            </a:r>
            <a:endParaRPr b="0" i="0" sz="4450" u="none" cap="none" strike="noStrike"/>
          </a:p>
        </p:txBody>
      </p:sp>
      <p:sp>
        <p:nvSpPr>
          <p:cNvPr id="202" name="Google Shape;202;p21"/>
          <p:cNvSpPr/>
          <p:nvPr/>
        </p:nvSpPr>
        <p:spPr>
          <a:xfrm>
            <a:off x="758309" y="2085023"/>
            <a:ext cx="6448544" cy="2494478"/>
          </a:xfrm>
          <a:prstGeom prst="roundRect">
            <a:avLst>
              <a:gd fmla="val 13029" name="adj"/>
            </a:avLst>
          </a:prstGeom>
          <a:solidFill>
            <a:srgbClr val="D4E9F7"/>
          </a:solidFill>
          <a:ln cap="flat" cmpd="sng" w="9525">
            <a:solidFill>
              <a:srgbClr val="2589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1"/>
          <p:cNvSpPr/>
          <p:nvPr/>
        </p:nvSpPr>
        <p:spPr>
          <a:xfrm>
            <a:off x="982504" y="2309217"/>
            <a:ext cx="649962" cy="649962"/>
          </a:xfrm>
          <a:prstGeom prst="roundRect">
            <a:avLst>
              <a:gd fmla="val 14067108" name="adj"/>
            </a:avLst>
          </a:prstGeom>
          <a:solidFill>
            <a:srgbClr val="2589C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04" name="Google Shape;20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61217" y="2451378"/>
            <a:ext cx="292418" cy="365522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1"/>
          <p:cNvSpPr/>
          <p:nvPr/>
        </p:nvSpPr>
        <p:spPr>
          <a:xfrm>
            <a:off x="982504" y="3175754"/>
            <a:ext cx="2850713" cy="356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2200"/>
              <a:buFont typeface="Barlow"/>
              <a:buNone/>
            </a:pPr>
            <a:r>
              <a:rPr b="1" i="0" lang="en-US" sz="2200" u="none" cap="none" strike="noStrike">
                <a:solidFill>
                  <a:srgbClr val="384653"/>
                </a:solidFill>
                <a:latin typeface="Barlow"/>
                <a:ea typeface="Barlow"/>
                <a:cs typeface="Barlow"/>
                <a:sym typeface="Barlow"/>
              </a:rPr>
              <a:t>Critérios Importam</a:t>
            </a:r>
            <a:endParaRPr b="0" i="0" sz="2200" u="none" cap="none" strike="noStrike"/>
          </a:p>
        </p:txBody>
      </p:sp>
      <p:sp>
        <p:nvSpPr>
          <p:cNvPr id="206" name="Google Shape;206;p21"/>
          <p:cNvSpPr/>
          <p:nvPr/>
        </p:nvSpPr>
        <p:spPr>
          <a:xfrm>
            <a:off x="982504" y="3661886"/>
            <a:ext cx="6000155" cy="693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700"/>
              <a:buFont typeface="Montserrat"/>
              <a:buNone/>
            </a:pPr>
            <a:r>
              <a:rPr b="0" i="0" lang="en-US" sz="1700" u="none" cap="none" strike="noStrike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A forma como dividimos é tão importante quanto a própria divisão.</a:t>
            </a:r>
            <a:endParaRPr b="0" i="0" sz="1700" u="none" cap="none" strike="noStrike"/>
          </a:p>
        </p:txBody>
      </p:sp>
      <p:sp>
        <p:nvSpPr>
          <p:cNvPr id="207" name="Google Shape;207;p21"/>
          <p:cNvSpPr/>
          <p:nvPr/>
        </p:nvSpPr>
        <p:spPr>
          <a:xfrm>
            <a:off x="7423428" y="2085023"/>
            <a:ext cx="6448663" cy="2494478"/>
          </a:xfrm>
          <a:prstGeom prst="roundRect">
            <a:avLst>
              <a:gd fmla="val 13029" name="adj"/>
            </a:avLst>
          </a:prstGeom>
          <a:solidFill>
            <a:srgbClr val="D4E9F7"/>
          </a:solidFill>
          <a:ln cap="flat" cmpd="sng" w="9525">
            <a:solidFill>
              <a:srgbClr val="063E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1"/>
          <p:cNvSpPr/>
          <p:nvPr/>
        </p:nvSpPr>
        <p:spPr>
          <a:xfrm>
            <a:off x="7647623" y="2309217"/>
            <a:ext cx="649962" cy="649962"/>
          </a:xfrm>
          <a:prstGeom prst="roundRect">
            <a:avLst>
              <a:gd fmla="val 14067108" name="adj"/>
            </a:avLst>
          </a:prstGeom>
          <a:solidFill>
            <a:srgbClr val="063E5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09" name="Google Shape;209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26335" y="2451378"/>
            <a:ext cx="292418" cy="365522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1"/>
          <p:cNvSpPr/>
          <p:nvPr/>
        </p:nvSpPr>
        <p:spPr>
          <a:xfrm>
            <a:off x="7647623" y="3175754"/>
            <a:ext cx="2850713" cy="356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2200"/>
              <a:buFont typeface="Barlow"/>
              <a:buNone/>
            </a:pPr>
            <a:r>
              <a:rPr b="1" i="0" lang="en-US" sz="2200" u="none" cap="none" strike="noStrike">
                <a:solidFill>
                  <a:srgbClr val="384653"/>
                </a:solidFill>
                <a:latin typeface="Barlow"/>
                <a:ea typeface="Barlow"/>
                <a:cs typeface="Barlow"/>
                <a:sym typeface="Barlow"/>
              </a:rPr>
              <a:t>Oculte "Segredos"</a:t>
            </a:r>
            <a:endParaRPr b="0" i="0" sz="2200" u="none" cap="none" strike="noStrike"/>
          </a:p>
        </p:txBody>
      </p:sp>
      <p:sp>
        <p:nvSpPr>
          <p:cNvPr id="211" name="Google Shape;211;p21"/>
          <p:cNvSpPr/>
          <p:nvPr/>
        </p:nvSpPr>
        <p:spPr>
          <a:xfrm>
            <a:off x="7647623" y="3661886"/>
            <a:ext cx="6000274" cy="693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700"/>
              <a:buFont typeface="Montserrat"/>
              <a:buNone/>
            </a:pPr>
            <a:r>
              <a:rPr b="0" i="0" lang="en-US" sz="1700" u="none" cap="none" strike="noStrike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Proteja decisões de design que podem mudar no futuro.</a:t>
            </a:r>
            <a:endParaRPr b="0" i="0" sz="1700" u="none" cap="none" strike="noStrike"/>
          </a:p>
        </p:txBody>
      </p:sp>
      <p:sp>
        <p:nvSpPr>
          <p:cNvPr id="212" name="Google Shape;212;p21"/>
          <p:cNvSpPr/>
          <p:nvPr/>
        </p:nvSpPr>
        <p:spPr>
          <a:xfrm>
            <a:off x="758309" y="4796076"/>
            <a:ext cx="6448544" cy="2494478"/>
          </a:xfrm>
          <a:prstGeom prst="roundRect">
            <a:avLst>
              <a:gd fmla="val 13029" name="adj"/>
            </a:avLst>
          </a:prstGeom>
          <a:solidFill>
            <a:srgbClr val="D4E9F7"/>
          </a:solidFill>
          <a:ln cap="flat" cmpd="sng" w="9525">
            <a:solidFill>
              <a:srgbClr val="1E2C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1"/>
          <p:cNvSpPr/>
          <p:nvPr/>
        </p:nvSpPr>
        <p:spPr>
          <a:xfrm>
            <a:off x="982504" y="5020270"/>
            <a:ext cx="649962" cy="649962"/>
          </a:xfrm>
          <a:prstGeom prst="roundRect">
            <a:avLst>
              <a:gd fmla="val 14067108" name="adj"/>
            </a:avLst>
          </a:prstGeom>
          <a:solidFill>
            <a:srgbClr val="1E2C3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14" name="Google Shape;214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61217" y="5162431"/>
            <a:ext cx="292418" cy="365522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1"/>
          <p:cNvSpPr/>
          <p:nvPr/>
        </p:nvSpPr>
        <p:spPr>
          <a:xfrm>
            <a:off x="982504" y="5886807"/>
            <a:ext cx="4204930" cy="356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2200"/>
              <a:buFont typeface="Barlow"/>
              <a:buNone/>
            </a:pPr>
            <a:r>
              <a:rPr b="1" i="0" lang="en-US" sz="2200" u="none" cap="none" strike="noStrike">
                <a:solidFill>
                  <a:srgbClr val="384653"/>
                </a:solidFill>
                <a:latin typeface="Barlow"/>
                <a:ea typeface="Barlow"/>
                <a:cs typeface="Barlow"/>
                <a:sym typeface="Barlow"/>
              </a:rPr>
              <a:t>Priorize Estabilidade da Interface</a:t>
            </a:r>
            <a:endParaRPr b="0" i="0" sz="2200" u="none" cap="none" strike="noStrike"/>
          </a:p>
        </p:txBody>
      </p:sp>
      <p:sp>
        <p:nvSpPr>
          <p:cNvPr id="216" name="Google Shape;216;p21"/>
          <p:cNvSpPr/>
          <p:nvPr/>
        </p:nvSpPr>
        <p:spPr>
          <a:xfrm>
            <a:off x="982504" y="6372939"/>
            <a:ext cx="6000155" cy="346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700"/>
              <a:buFont typeface="Montserrat"/>
              <a:buNone/>
            </a:pPr>
            <a:r>
              <a:rPr b="0" i="0" lang="en-US" sz="1700" u="none" cap="none" strike="noStrike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Mude a implementação, não a forma de uso.</a:t>
            </a:r>
            <a:endParaRPr b="0" i="0" sz="1700" u="none" cap="none" strike="noStrike"/>
          </a:p>
        </p:txBody>
      </p:sp>
      <p:sp>
        <p:nvSpPr>
          <p:cNvPr id="217" name="Google Shape;217;p21"/>
          <p:cNvSpPr/>
          <p:nvPr/>
        </p:nvSpPr>
        <p:spPr>
          <a:xfrm>
            <a:off x="7423428" y="4796076"/>
            <a:ext cx="6448663" cy="2494478"/>
          </a:xfrm>
          <a:prstGeom prst="roundRect">
            <a:avLst>
              <a:gd fmla="val 13029" name="adj"/>
            </a:avLst>
          </a:prstGeom>
          <a:solidFill>
            <a:srgbClr val="D4E9F7"/>
          </a:solidFill>
          <a:ln cap="flat" cmpd="sng" w="9525">
            <a:solidFill>
              <a:srgbClr val="75BAE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1"/>
          <p:cNvSpPr/>
          <p:nvPr/>
        </p:nvSpPr>
        <p:spPr>
          <a:xfrm>
            <a:off x="7647623" y="5020270"/>
            <a:ext cx="649962" cy="649962"/>
          </a:xfrm>
          <a:prstGeom prst="roundRect">
            <a:avLst>
              <a:gd fmla="val 14067108" name="adj"/>
            </a:avLst>
          </a:prstGeom>
          <a:solidFill>
            <a:srgbClr val="75BAE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19" name="Google Shape;219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26335" y="5162431"/>
            <a:ext cx="292418" cy="365522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1"/>
          <p:cNvSpPr/>
          <p:nvPr/>
        </p:nvSpPr>
        <p:spPr>
          <a:xfrm>
            <a:off x="7647623" y="5886807"/>
            <a:ext cx="3974544" cy="3562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2200"/>
              <a:buFont typeface="Barlow"/>
              <a:buNone/>
            </a:pPr>
            <a:r>
              <a:rPr b="1" i="0" lang="en-US" sz="2200" u="none" cap="none" strike="noStrike">
                <a:solidFill>
                  <a:srgbClr val="384653"/>
                </a:solidFill>
                <a:latin typeface="Barlow"/>
                <a:ea typeface="Barlow"/>
                <a:cs typeface="Barlow"/>
                <a:sym typeface="Barlow"/>
              </a:rPr>
              <a:t>Software Flexível e Manutenível</a:t>
            </a:r>
            <a:endParaRPr b="0" i="0" sz="2200" u="none" cap="none" strike="noStrike"/>
          </a:p>
        </p:txBody>
      </p:sp>
      <p:sp>
        <p:nvSpPr>
          <p:cNvPr id="221" name="Google Shape;221;p21"/>
          <p:cNvSpPr/>
          <p:nvPr/>
        </p:nvSpPr>
        <p:spPr>
          <a:xfrm>
            <a:off x="7647623" y="6372939"/>
            <a:ext cx="6000274" cy="6934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384653"/>
              </a:buClr>
              <a:buSzPts val="1700"/>
              <a:buFont typeface="Montserrat"/>
              <a:buNone/>
            </a:pPr>
            <a:r>
              <a:rPr b="0" i="0" lang="en-US" sz="1700" u="none" cap="none" strike="noStrike">
                <a:solidFill>
                  <a:srgbClr val="384653"/>
                </a:solidFill>
                <a:latin typeface="Montserrat"/>
                <a:ea typeface="Montserrat"/>
                <a:cs typeface="Montserrat"/>
                <a:sym typeface="Montserrat"/>
              </a:rPr>
              <a:t>Construa sistemas que resistem ao teste do tempo e da mudança.</a:t>
            </a:r>
            <a:endParaRPr b="0" i="0" sz="1700" u="none" cap="none" strike="noStrik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