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8"/>
  </p:notesMasterIdLst>
  <p:handoutMasterIdLst>
    <p:handoutMasterId r:id="rId89"/>
  </p:handoutMasterIdLst>
  <p:sldIdLst>
    <p:sldId id="280" r:id="rId3"/>
    <p:sldId id="26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427" r:id="rId17"/>
    <p:sldId id="347" r:id="rId18"/>
    <p:sldId id="348" r:id="rId19"/>
    <p:sldId id="349" r:id="rId20"/>
    <p:sldId id="350" r:id="rId21"/>
    <p:sldId id="414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415" r:id="rId34"/>
    <p:sldId id="364" r:id="rId35"/>
    <p:sldId id="417" r:id="rId36"/>
    <p:sldId id="416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4" r:id="rId45"/>
    <p:sldId id="375" r:id="rId46"/>
    <p:sldId id="376" r:id="rId47"/>
    <p:sldId id="377" r:id="rId48"/>
    <p:sldId id="422" r:id="rId49"/>
    <p:sldId id="378" r:id="rId50"/>
    <p:sldId id="379" r:id="rId51"/>
    <p:sldId id="380" r:id="rId52"/>
    <p:sldId id="418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7" r:id="rId68"/>
    <p:sldId id="398" r:id="rId69"/>
    <p:sldId id="399" r:id="rId70"/>
    <p:sldId id="400" r:id="rId71"/>
    <p:sldId id="401" r:id="rId72"/>
    <p:sldId id="402" r:id="rId73"/>
    <p:sldId id="419" r:id="rId74"/>
    <p:sldId id="404" r:id="rId75"/>
    <p:sldId id="405" r:id="rId76"/>
    <p:sldId id="406" r:id="rId77"/>
    <p:sldId id="407" r:id="rId78"/>
    <p:sldId id="420" r:id="rId79"/>
    <p:sldId id="408" r:id="rId80"/>
    <p:sldId id="409" r:id="rId81"/>
    <p:sldId id="410" r:id="rId82"/>
    <p:sldId id="411" r:id="rId83"/>
    <p:sldId id="421" r:id="rId84"/>
    <p:sldId id="412" r:id="rId85"/>
    <p:sldId id="413" r:id="rId86"/>
    <p:sldId id="334" r:id="rId8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427"/>
            <p14:sldId id="347"/>
            <p14:sldId id="348"/>
            <p14:sldId id="349"/>
            <p14:sldId id="350"/>
            <p14:sldId id="414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415"/>
            <p14:sldId id="364"/>
            <p14:sldId id="417"/>
            <p14:sldId id="416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  <p14:sldId id="422"/>
            <p14:sldId id="378"/>
            <p14:sldId id="379"/>
            <p14:sldId id="380"/>
            <p14:sldId id="41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7"/>
            <p14:sldId id="398"/>
            <p14:sldId id="399"/>
            <p14:sldId id="400"/>
            <p14:sldId id="401"/>
            <p14:sldId id="402"/>
            <p14:sldId id="419"/>
            <p14:sldId id="404"/>
            <p14:sldId id="405"/>
            <p14:sldId id="406"/>
            <p14:sldId id="407"/>
            <p14:sldId id="420"/>
            <p14:sldId id="408"/>
            <p14:sldId id="409"/>
            <p14:sldId id="410"/>
            <p14:sldId id="411"/>
            <p14:sldId id="421"/>
            <p14:sldId id="412"/>
            <p14:sldId id="4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51" autoAdjust="0"/>
  </p:normalViewPr>
  <p:slideViewPr>
    <p:cSldViewPr snapToGrid="0">
      <p:cViewPr varScale="1">
        <p:scale>
          <a:sx n="75" d="100"/>
          <a:sy n="75" d="100"/>
        </p:scale>
        <p:origin x="77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42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625" custLinFactNeighborY="-333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814E70-BFCC-42F1-A60D-3CECB41F9103}" type="presOf" srcId="{32621472-9ECF-4EFC-AD7C-3AFA59A6F19D}" destId="{21EF234B-7B40-47BF-98FB-F90506970B14}" srcOrd="0" destOrd="0" presId="urn:microsoft.com/office/officeart/2005/8/layout/arrow2"/>
    <dgm:cxn modelId="{6741A985-A3D1-4AD6-850C-65D06B9CF974}" type="presOf" srcId="{5F56625A-1364-4B0C-BC45-52E11F662961}" destId="{32AAA1F1-26C3-4A87-82DE-42DEE8E52930}" srcOrd="0" destOrd="0" presId="urn:microsoft.com/office/officeart/2005/8/layout/arrow2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B0A3BA19-091D-44F7-815C-52C267479EE1}" type="presOf" srcId="{9DEA2600-17CF-486E-8E3B-167B4C5E7265}" destId="{9A5B3EDB-6AAA-42D9-813A-DA157AA7A4FE}" srcOrd="0" destOrd="0" presId="urn:microsoft.com/office/officeart/2005/8/layout/arrow2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633BA214-B55A-43B7-8DD6-2AA8748B68FC}" type="presOf" srcId="{668BB200-E558-4916-87F1-9D4F59ECE679}" destId="{EA32E27F-2223-4926-AAAD-184A21841333}" srcOrd="0" destOrd="0" presId="urn:microsoft.com/office/officeart/2005/8/layout/arrow2"/>
    <dgm:cxn modelId="{E45E6FC3-9FB1-4F53-85A7-36423C75A181}" type="presParOf" srcId="{32AAA1F1-26C3-4A87-82DE-42DEE8E52930}" destId="{314B32C0-BF1B-43DD-A5C5-F683029DBE7E}" srcOrd="0" destOrd="0" presId="urn:microsoft.com/office/officeart/2005/8/layout/arrow2"/>
    <dgm:cxn modelId="{F291EC51-0888-4474-B36F-DF6FA553D8D0}" type="presParOf" srcId="{32AAA1F1-26C3-4A87-82DE-42DEE8E52930}" destId="{D7AFCE42-98CB-4CB8-95E5-B71210A4B272}" srcOrd="1" destOrd="0" presId="urn:microsoft.com/office/officeart/2005/8/layout/arrow2"/>
    <dgm:cxn modelId="{FE816D92-9914-48D3-B8EF-F1A0FBD0A564}" type="presParOf" srcId="{D7AFCE42-98CB-4CB8-95E5-B71210A4B272}" destId="{45295285-F86F-4E33-9453-7359B418B70B}" srcOrd="0" destOrd="0" presId="urn:microsoft.com/office/officeart/2005/8/layout/arrow2"/>
    <dgm:cxn modelId="{0EC47E09-9F4D-42A1-B63B-18DF0897E6B7}" type="presParOf" srcId="{D7AFCE42-98CB-4CB8-95E5-B71210A4B272}" destId="{EA32E27F-2223-4926-AAAD-184A21841333}" srcOrd="1" destOrd="0" presId="urn:microsoft.com/office/officeart/2005/8/layout/arrow2"/>
    <dgm:cxn modelId="{0855EF10-99D1-4978-8904-02FC9FCE09E8}" type="presParOf" srcId="{D7AFCE42-98CB-4CB8-95E5-B71210A4B272}" destId="{D966BC61-5EC1-470B-AA68-AB96D91026D3}" srcOrd="2" destOrd="0" presId="urn:microsoft.com/office/officeart/2005/8/layout/arrow2"/>
    <dgm:cxn modelId="{99E936B5-69E8-417D-B1EF-D4CCB68D8482}" type="presParOf" srcId="{D7AFCE42-98CB-4CB8-95E5-B71210A4B272}" destId="{21EF234B-7B40-47BF-98FB-F90506970B14}" srcOrd="3" destOrd="0" presId="urn:microsoft.com/office/officeart/2005/8/layout/arrow2"/>
    <dgm:cxn modelId="{1314F34C-9CEF-4261-A58E-831B04113839}" type="presParOf" srcId="{D7AFCE42-98CB-4CB8-95E5-B71210A4B272}" destId="{C39BCCC8-7870-4A1B-91C4-96DD5EC0CD51}" srcOrd="4" destOrd="0" presId="urn:microsoft.com/office/officeart/2005/8/layout/arrow2"/>
    <dgm:cxn modelId="{73873D7B-DBF7-4473-86EF-9000B2B4A4E7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2A1EE472-9E63-4CF6-A368-CF1B0A387B87}" type="presOf" srcId="{36179EFD-2CC7-4BED-9385-B47C9270BD09}" destId="{12F77265-5F94-4FD4-827E-A086AEAF5CD5}" srcOrd="0" destOrd="0" presId="urn:microsoft.com/office/officeart/2005/8/layout/cycle2"/>
    <dgm:cxn modelId="{69C61991-8D24-43A9-9A92-95936C29ECA2}" type="presOf" srcId="{46D7BD3E-C32C-4923-9BD6-931CFD6AAAA4}" destId="{5F53B3C8-5FAF-4C3E-89C4-0895C4F389EC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28E61202-E315-4CED-924A-F8FE48102DAC}" type="presOf" srcId="{46D7BD3E-C32C-4923-9BD6-931CFD6AAAA4}" destId="{427A443C-0A4F-4B0B-B23C-B7523D55D31D}" srcOrd="1" destOrd="0" presId="urn:microsoft.com/office/officeart/2005/8/layout/cycle2"/>
    <dgm:cxn modelId="{308EBE4E-65D3-4593-8219-993BE33B996C}" type="presOf" srcId="{34D7DE22-AAA3-4D4E-8690-7CC6D62591C9}" destId="{13CE376B-FDDC-4C08-9332-EF55C96421D0}" srcOrd="0" destOrd="0" presId="urn:microsoft.com/office/officeart/2005/8/layout/cycle2"/>
    <dgm:cxn modelId="{0EC99DC6-44BD-4A78-BE9E-BBCEC27BAA49}" type="presOf" srcId="{AD4FE35E-C673-4932-B416-1343594D26AA}" destId="{DA5CB2E4-52DF-46DF-BECA-1C11D99D94DB}" srcOrd="0" destOrd="0" presId="urn:microsoft.com/office/officeart/2005/8/layout/cycle2"/>
    <dgm:cxn modelId="{4EDA0C37-DEC7-490F-9FEF-F3AE76C127EA}" type="presOf" srcId="{36179EFD-2CC7-4BED-9385-B47C9270BD09}" destId="{E6C3D133-9F7B-46DC-B098-FF66F8B21231}" srcOrd="1" destOrd="0" presId="urn:microsoft.com/office/officeart/2005/8/layout/cycle2"/>
    <dgm:cxn modelId="{ABAF40AC-BA74-4DEB-811F-4A7CE5D372E9}" type="presOf" srcId="{417FABC6-5F4B-413D-B347-8FFA21F10C5D}" destId="{1ACA9203-18E6-45C2-8D59-4B84DEC551D9}" srcOrd="0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6527FFFA-00BB-4613-9BE6-B56F4BDA81D9}" type="presOf" srcId="{983B0EB6-2A79-49DC-B093-26307FB29D2F}" destId="{98D7CBD3-620B-421F-BC6C-8C3DD2D014B7}" srcOrd="0" destOrd="0" presId="urn:microsoft.com/office/officeart/2005/8/layout/cycle2"/>
    <dgm:cxn modelId="{2AFC4A21-B216-490A-8486-BFADEC6FB9B0}" type="presOf" srcId="{1306C847-C91B-49F0-ACF6-92637DEBF01B}" destId="{90EA04BF-E521-40EA-A6D0-6FF31F4D7FC4}" srcOrd="0" destOrd="0" presId="urn:microsoft.com/office/officeart/2005/8/layout/cycle2"/>
    <dgm:cxn modelId="{7EE2A960-0E76-4913-841E-8B85B0DFDE3F}" type="presOf" srcId="{AD4FE35E-C673-4932-B416-1343594D26AA}" destId="{45BDAE9A-5913-4233-BE67-9219C68BFA85}" srcOrd="1" destOrd="0" presId="urn:microsoft.com/office/officeart/2005/8/layout/cycle2"/>
    <dgm:cxn modelId="{E448516D-A9B4-4A75-B216-59675268C241}" type="presParOf" srcId="{90EA04BF-E521-40EA-A6D0-6FF31F4D7FC4}" destId="{13CE376B-FDDC-4C08-9332-EF55C96421D0}" srcOrd="0" destOrd="0" presId="urn:microsoft.com/office/officeart/2005/8/layout/cycle2"/>
    <dgm:cxn modelId="{952543A8-68F8-4718-B559-5501D19CBF15}" type="presParOf" srcId="{90EA04BF-E521-40EA-A6D0-6FF31F4D7FC4}" destId="{5F53B3C8-5FAF-4C3E-89C4-0895C4F389EC}" srcOrd="1" destOrd="0" presId="urn:microsoft.com/office/officeart/2005/8/layout/cycle2"/>
    <dgm:cxn modelId="{587BC737-0A1E-478F-9598-2130BD53D5EA}" type="presParOf" srcId="{5F53B3C8-5FAF-4C3E-89C4-0895C4F389EC}" destId="{427A443C-0A4F-4B0B-B23C-B7523D55D31D}" srcOrd="0" destOrd="0" presId="urn:microsoft.com/office/officeart/2005/8/layout/cycle2"/>
    <dgm:cxn modelId="{190F4DB6-5A28-4229-A442-6E903784CC3D}" type="presParOf" srcId="{90EA04BF-E521-40EA-A6D0-6FF31F4D7FC4}" destId="{1ACA9203-18E6-45C2-8D59-4B84DEC551D9}" srcOrd="2" destOrd="0" presId="urn:microsoft.com/office/officeart/2005/8/layout/cycle2"/>
    <dgm:cxn modelId="{A1322A2B-E635-40A8-BC2C-34F71EC51006}" type="presParOf" srcId="{90EA04BF-E521-40EA-A6D0-6FF31F4D7FC4}" destId="{DA5CB2E4-52DF-46DF-BECA-1C11D99D94DB}" srcOrd="3" destOrd="0" presId="urn:microsoft.com/office/officeart/2005/8/layout/cycle2"/>
    <dgm:cxn modelId="{B5DE93FF-9DA8-4F6E-AD54-74455C7BA94B}" type="presParOf" srcId="{DA5CB2E4-52DF-46DF-BECA-1C11D99D94DB}" destId="{45BDAE9A-5913-4233-BE67-9219C68BFA85}" srcOrd="0" destOrd="0" presId="urn:microsoft.com/office/officeart/2005/8/layout/cycle2"/>
    <dgm:cxn modelId="{EA552B2E-26F4-4FF9-97B8-159A3E85F936}" type="presParOf" srcId="{90EA04BF-E521-40EA-A6D0-6FF31F4D7FC4}" destId="{98D7CBD3-620B-421F-BC6C-8C3DD2D014B7}" srcOrd="4" destOrd="0" presId="urn:microsoft.com/office/officeart/2005/8/layout/cycle2"/>
    <dgm:cxn modelId="{74B17EBE-1EA0-4232-BC7F-9DA484D72AC9}" type="presParOf" srcId="{90EA04BF-E521-40EA-A6D0-6FF31F4D7FC4}" destId="{12F77265-5F94-4FD4-827E-A086AEAF5CD5}" srcOrd="5" destOrd="0" presId="urn:microsoft.com/office/officeart/2005/8/layout/cycle2"/>
    <dgm:cxn modelId="{F5AA40DA-58A9-465C-B572-92A23965D0E3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14/11/2015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8FB29-07DC-4479-9FF4-22CF16CECCA3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670E0-E2A3-48D4-B870-BCF3A78E3E99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3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09D20-1ADC-4ACE-9A9E-85227E4FEA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4E03-325A-4437-B488-4A23AA8D2A4E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5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4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8411B-2A32-42B1-AC1A-5D69D686168C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4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76B95-03C7-487E-AD97-5A6B338D1E33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90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CB201-5270-4CEE-9705-632E1D38B10A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21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AF388-3F46-4CC4-9C62-EA80B04767A0}" type="slidenum">
              <a:rPr lang="pt-BR"/>
              <a:pPr eaLnBrk="1" hangingPunct="1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3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508EF0-509F-444A-927E-520439FE8B60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60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B101F5-9EA0-4F4C-8D2D-375E66290869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64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D8B90-AB0A-4105-B688-2DCC70BF973B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4F32D-7147-4458-9626-07025F2AC142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99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68F4B2-8B17-4101-B8DF-0B3F074940A6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55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3BF480-7509-4B4D-A4F3-5EFAC3DB7B9F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55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94999-4290-4B1B-ABC1-57FF972569A8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82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3C4641-F84E-4D46-8D12-5E259C486E6A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98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F0E99-57F9-4A59-BE0B-E5714C3AD11C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7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C47421-16C6-436B-9873-0EE56F7E6766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2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8A421A-A02A-4589-AA64-2D0BC87EBE07}" type="slidenum">
              <a:rPr lang="pt-BR"/>
              <a:pPr eaLnBrk="1" hangingPunct="1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32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77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92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86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0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47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11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2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34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88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47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45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366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21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11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0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562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09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7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37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277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445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7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4398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696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494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375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87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69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528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01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453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89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259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622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67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712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63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494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4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26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124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386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307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101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80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913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036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84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5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279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5394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093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69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173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0241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D37A2-27E2-464A-B41D-3D95A79C9DD0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14/11/2015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50706.asp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brown-are-you-a-software-architec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channel9.msdn.com/Blogs/luconde/ArqPod-Brasil-Diviso-de-camada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concurrencyControl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mazon.com/exec/obidos/ASIN/0131016490/ambysoftinc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thinkddd.com/assets/2/Domain_Driven_Design_-_Step_by_Step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838200" y="2071397"/>
            <a:ext cx="10515600" cy="2387600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13" y="1803400"/>
            <a:ext cx="8229600" cy="2214562"/>
          </a:xfrm>
        </p:spPr>
        <p:txBody>
          <a:bodyPr>
            <a:noAutofit/>
          </a:bodyPr>
          <a:lstStyle/>
          <a:p>
            <a:r>
              <a:rPr lang="pt-BR" sz="2800" dirty="0"/>
              <a:t>                		            </a:t>
            </a:r>
            <a:r>
              <a:rPr lang="pt-BR" sz="2800" b="1" dirty="0" smtClean="0"/>
              <a:t> </a:t>
            </a:r>
            <a:endParaRPr lang="pt-BR" sz="2800" b="1" dirty="0"/>
          </a:p>
          <a:p>
            <a:r>
              <a:rPr lang="pt-BR" sz="2800" b="1" dirty="0" smtClean="0"/>
              <a:t>	</a:t>
            </a:r>
            <a:r>
              <a:rPr lang="pt-BR" sz="2800" b="1" dirty="0"/>
              <a:t>			 Camada de apresentação</a:t>
            </a:r>
          </a:p>
          <a:p>
            <a:pPr algn="just"/>
            <a:r>
              <a:rPr lang="pt-BR" sz="2800" b="1" dirty="0"/>
              <a:t>				 Camada de negócio </a:t>
            </a:r>
          </a:p>
          <a:p>
            <a:pPr algn="just"/>
            <a:r>
              <a:rPr lang="pt-BR" sz="2800" b="1" dirty="0"/>
              <a:t>				 Camada de persistência</a:t>
            </a:r>
          </a:p>
        </p:txBody>
      </p:sp>
      <p:pic>
        <p:nvPicPr>
          <p:cNvPr id="143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6" y="1555750"/>
            <a:ext cx="5089836" cy="4826000"/>
          </a:xfrm>
          <a:prstGeom prst="rect">
            <a:avLst/>
          </a:prstGeom>
          <a:ln>
            <a:noFill/>
          </a:ln>
          <a:effectLst>
            <a:glow>
              <a:schemeClr val="bg1">
                <a:alpha val="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2595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42282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apresentação:</a:t>
            </a:r>
            <a:r>
              <a:rPr lang="pt-BR" sz="2800" dirty="0" smtClean="0"/>
              <a:t> Responsável pela interação entre o usuário e o sistema. 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Linha de comando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Página WEB(HTML, </a:t>
            </a:r>
            <a:r>
              <a:rPr lang="pt-BR" sz="2800" dirty="0" err="1" smtClean="0"/>
              <a:t>WAP,etc</a:t>
            </a:r>
            <a:r>
              <a:rPr lang="pt-BR" sz="2800" dirty="0" smtClean="0"/>
              <a:t>..)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Telas de uma aplicação </a:t>
            </a:r>
            <a:r>
              <a:rPr lang="pt-BR" sz="2800" dirty="0" err="1" smtClean="0"/>
              <a:t>windows</a:t>
            </a: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53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" descr="http://img2.mlstatic.com/s_MLB_v_O_f_170209823_51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862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40376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Camada de negócios:</a:t>
            </a:r>
            <a:r>
              <a:rPr lang="pt-BR" sz="2800" dirty="0" smtClean="0"/>
              <a:t> Contém a lógica de negócio do sistema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Cálculos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Processos de negócio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Validações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Lógica de chamada de serviços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63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" descr="https://encrypted-tbn0.google.com/images?q=tbn:ANd9GcQ3h66tmkUl2UWSd_J_PkgIg7I0HrvtuC7F0Oicu3tfjns97Cc7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09" y="4148918"/>
            <a:ext cx="2707091" cy="27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847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749367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persistência:</a:t>
            </a:r>
            <a:r>
              <a:rPr lang="pt-BR" sz="2800" dirty="0" smtClean="0"/>
              <a:t> Articulação das atividades para persistência de dados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Transações de banco de dados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Comunicação com outros Banco de dados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74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" descr="https://encrypted-tbn0.google.com/images?q=tbn:ANd9GcRui38NpKNvSyxkcWh-5-4slofw7F4v9lDHYwabAvs86Nw4fk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30" y="4697412"/>
            <a:ext cx="215832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1337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0664"/>
            <a:ext cx="6005512" cy="514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9" name="Picture 5" descr="Ff650706.bookaag2(en-us,PandP.1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884630"/>
            <a:ext cx="2391391" cy="29079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WEB</a:t>
            </a:r>
          </a:p>
        </p:txBody>
      </p:sp>
    </p:spTree>
    <p:extLst>
      <p:ext uri="{BB962C8B-B14F-4D97-AF65-F5344CB8AC3E}">
        <p14:creationId xmlns:p14="http://schemas.microsoft.com/office/powerpoint/2010/main" val="2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</a:t>
            </a: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1026" name="Picture 2" descr="http://ayende.com/blog/Images/Windows-Live-Writer/Review-Microsoft-N-Layer-App-Sample-Part_8086/image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50" y="1445406"/>
            <a:ext cx="4001140" cy="516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5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39888"/>
            <a:ext cx="10749367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/>
              <a:t>Camada Lógica(</a:t>
            </a:r>
            <a:r>
              <a:rPr lang="pt-BR" sz="2800" b="1" dirty="0" err="1" smtClean="0"/>
              <a:t>Layer</a:t>
            </a:r>
            <a:r>
              <a:rPr lang="pt-BR" sz="2800" b="1" dirty="0" smtClean="0"/>
              <a:t>): </a:t>
            </a:r>
            <a:r>
              <a:rPr lang="pt-BR" sz="2800" dirty="0"/>
              <a:t>Trata-se da distribuição lógica dos componentes do sistema ou aplicação.</a:t>
            </a:r>
          </a:p>
          <a:p>
            <a:pPr>
              <a:defRPr/>
            </a:pPr>
            <a:r>
              <a:rPr lang="pt-BR" sz="2800" b="1" dirty="0" smtClean="0"/>
              <a:t>Camada Física(</a:t>
            </a:r>
            <a:r>
              <a:rPr lang="pt-BR" sz="2800" b="1" dirty="0" err="1" smtClean="0"/>
              <a:t>Tier</a:t>
            </a:r>
            <a:r>
              <a:rPr lang="pt-BR" sz="2800" b="1" dirty="0" smtClean="0"/>
              <a:t>): </a:t>
            </a:r>
            <a:r>
              <a:rPr lang="pt-BR" sz="2800" dirty="0"/>
              <a:t>Distribuição física dos componentes e suas responsabilidades, no que tange os recursos físicos(Servidores, PCs, Rede, etc..)</a:t>
            </a:r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94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lógicas e físicas</a:t>
            </a:r>
          </a:p>
        </p:txBody>
      </p:sp>
    </p:spTree>
    <p:extLst>
      <p:ext uri="{BB962C8B-B14F-4D97-AF65-F5344CB8AC3E}">
        <p14:creationId xmlns:p14="http://schemas.microsoft.com/office/powerpoint/2010/main" val="3612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04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4" name="Picture 2" descr="http://i.technet.microsoft.com/dynimg/IC3849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430" y="1544639"/>
            <a:ext cx="7473140" cy="4957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Camada Física</a:t>
            </a:r>
          </a:p>
        </p:txBody>
      </p:sp>
    </p:spTree>
    <p:extLst>
      <p:ext uri="{BB962C8B-B14F-4D97-AF65-F5344CB8AC3E}">
        <p14:creationId xmlns:p14="http://schemas.microsoft.com/office/powerpoint/2010/main" val="1082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4488"/>
            <a:ext cx="108509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Microsoft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Architecture</a:t>
            </a:r>
            <a:r>
              <a:rPr lang="pt-BR" sz="2800" dirty="0" smtClean="0"/>
              <a:t> </a:t>
            </a:r>
            <a:r>
              <a:rPr lang="pt-BR" sz="2800" dirty="0" err="1" smtClean="0"/>
              <a:t>Guide</a:t>
            </a: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Desenvolvimento em camadas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150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3573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1788"/>
            <a:ext cx="10749367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Divisão em camadas </a:t>
            </a:r>
            <a:endParaRPr lang="pt-BR" sz="2800" dirty="0" smtClean="0">
              <a:hlinkClick r:id="rId3"/>
            </a:endParaRPr>
          </a:p>
          <a:p>
            <a:pPr>
              <a:defRPr/>
            </a:pPr>
            <a:r>
              <a:rPr lang="pt-BR" sz="2800" dirty="0">
                <a:hlinkClick r:id="rId4"/>
              </a:rPr>
              <a:t>http://</a:t>
            </a:r>
            <a:r>
              <a:rPr lang="pt-BR" sz="2800" dirty="0" smtClean="0">
                <a:hlinkClick r:id="rId4"/>
              </a:rPr>
              <a:t>channel9.msdn.com/Blogs/luconde/ArqPod-Brasil-Diviso-de-camadas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25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Podcast</a:t>
            </a:r>
            <a:endParaRPr lang="pt-BR" dirty="0"/>
          </a:p>
        </p:txBody>
      </p:sp>
      <p:pic>
        <p:nvPicPr>
          <p:cNvPr id="12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r>
              <a:rPr lang="pt-BR" sz="2400" dirty="0" smtClean="0">
                <a:solidFill>
                  <a:srgbClr val="FFFFFF"/>
                </a:solidFill>
              </a:rPr>
              <a:t> </a:t>
            </a:r>
            <a:r>
              <a:rPr lang="pt-BR" sz="2400" dirty="0" err="1" smtClean="0">
                <a:solidFill>
                  <a:srgbClr val="FFFFFF"/>
                </a:solidFill>
              </a:rPr>
              <a:t>Of</a:t>
            </a:r>
            <a:r>
              <a:rPr lang="pt-BR" sz="2400" dirty="0" smtClean="0">
                <a:solidFill>
                  <a:srgbClr val="FFFFFF"/>
                </a:solidFill>
              </a:rPr>
              <a:t> Enterprise </a:t>
            </a:r>
            <a:r>
              <a:rPr lang="pt-BR" sz="2400" dirty="0" err="1" smtClean="0">
                <a:solidFill>
                  <a:srgbClr val="FFFFFF"/>
                </a:solidFill>
              </a:rPr>
              <a:t>Applications</a:t>
            </a:r>
            <a:r>
              <a:rPr lang="pt-BR" sz="2400" dirty="0" smtClean="0">
                <a:solidFill>
                  <a:srgbClr val="FFFFFF"/>
                </a:solidFill>
              </a:rPr>
              <a:t>(POEA)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Desenvolvendo Aplicações com POEA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CONCORRÊNCIA</a:t>
            </a:r>
          </a:p>
        </p:txBody>
      </p:sp>
    </p:spTree>
    <p:extLst>
      <p:ext uri="{BB962C8B-B14F-4D97-AF65-F5344CB8AC3E}">
        <p14:creationId xmlns:p14="http://schemas.microsoft.com/office/powerpoint/2010/main" val="11862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1176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Concorrência</a:t>
            </a:r>
            <a:r>
              <a:rPr lang="pt-BR" sz="2800" dirty="0"/>
              <a:t> é a utilização de um mesmo recurso por duas entidades distintas.</a:t>
            </a:r>
          </a:p>
          <a:p>
            <a:pPr>
              <a:defRPr/>
            </a:pPr>
            <a:r>
              <a:rPr lang="pt-BR" sz="2800" dirty="0" smtClean="0"/>
              <a:t>Exemplo</a:t>
            </a:r>
            <a:r>
              <a:rPr lang="pt-BR" sz="2800" dirty="0"/>
              <a:t>: “Diversos usuários tentando alterar uma </a:t>
            </a:r>
          </a:p>
          <a:p>
            <a:pPr>
              <a:defRPr/>
            </a:pPr>
            <a:r>
              <a:rPr lang="pt-BR" sz="2800" dirty="0"/>
              <a:t>mesma informação.”</a:t>
            </a:r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45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 descr="https://encrypted-tbn2.google.com/images?q=tbn:ANd9GcTKFxgZ0R0ftx231rL5yk029nhWeKVzY94u3_UwovWmpFHh-w9-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2533381"/>
            <a:ext cx="2695574" cy="43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333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56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264953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cima 1"/>
          <p:cNvSpPr/>
          <p:nvPr/>
        </p:nvSpPr>
        <p:spPr>
          <a:xfrm rot="2785160">
            <a:off x="4370388" y="2513013"/>
            <a:ext cx="503238" cy="24876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4" y="3859213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760914" y="4581526"/>
            <a:ext cx="198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Novo Endereço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0764" y="2174876"/>
            <a:ext cx="134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5622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3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4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11986" name="Picture 18" descr="https://encrypted-tbn3.google.com/images?q=tbn:ANd9GcQKeK_OcrzdDiM92RrSynPZCWGp9njJ2dzLcBgoKXn7ruKUc0PQJ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8" y="3013076"/>
            <a:ext cx="5397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Leitura Suja</a:t>
            </a:r>
          </a:p>
        </p:txBody>
      </p:sp>
    </p:spTree>
    <p:extLst>
      <p:ext uri="{BB962C8B-B14F-4D97-AF65-F5344CB8AC3E}">
        <p14:creationId xmlns:p14="http://schemas.microsoft.com/office/powerpoint/2010/main" val="11725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4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66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4" y="256698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3939" y="2090738"/>
            <a:ext cx="134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6643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4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5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" name="Seta para cima 25"/>
          <p:cNvSpPr/>
          <p:nvPr/>
        </p:nvSpPr>
        <p:spPr>
          <a:xfrm rot="18953889">
            <a:off x="7532689" y="2533650"/>
            <a:ext cx="504825" cy="248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092575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6672264" y="3617914"/>
            <a:ext cx="85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 b="1"/>
              <a:t>Exclusão</a:t>
            </a:r>
          </a:p>
          <a:p>
            <a:pPr eaLnBrk="1" hangingPunct="1"/>
            <a:r>
              <a:rPr lang="pt-BR" sz="1200" b="1"/>
              <a:t>Registro</a:t>
            </a:r>
          </a:p>
        </p:txBody>
      </p:sp>
      <p:sp>
        <p:nvSpPr>
          <p:cNvPr id="9" name="Texto explicativo em seta para a direita 8"/>
          <p:cNvSpPr/>
          <p:nvPr/>
        </p:nvSpPr>
        <p:spPr>
          <a:xfrm flipH="1">
            <a:off x="3719513" y="4581525"/>
            <a:ext cx="2089150" cy="7191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Usuário ficou com um registro que não existe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Exclusão</a:t>
            </a:r>
          </a:p>
        </p:txBody>
      </p:sp>
    </p:spTree>
    <p:extLst>
      <p:ext uri="{BB962C8B-B14F-4D97-AF65-F5344CB8AC3E}">
        <p14:creationId xmlns:p14="http://schemas.microsoft.com/office/powerpoint/2010/main" val="3490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  <p:bldP spid="23" grpId="0"/>
      <p:bldP spid="26" grpId="0" animBg="1"/>
      <p:bldP spid="2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2574"/>
            <a:ext cx="109779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Para resolver os problemas de concorrência, podemos utilizar estratégias de </a:t>
            </a:r>
            <a:r>
              <a:rPr lang="pt-BR" sz="2800" dirty="0" smtClean="0"/>
              <a:t>bloqueio </a:t>
            </a:r>
            <a:r>
              <a:rPr lang="pt-BR" sz="2800" dirty="0"/>
              <a:t>mais conhecidas como </a:t>
            </a:r>
            <a:r>
              <a:rPr lang="pt-BR" sz="2800" i="1" dirty="0" err="1" smtClean="0"/>
              <a:t>locking</a:t>
            </a:r>
            <a:r>
              <a:rPr lang="pt-BR" sz="2800" i="1" dirty="0" smtClean="0"/>
              <a:t>:</a:t>
            </a:r>
            <a:endParaRPr lang="pt-BR" sz="2800" i="1" dirty="0"/>
          </a:p>
          <a:p>
            <a:pPr>
              <a:defRPr/>
            </a:pPr>
            <a:r>
              <a:rPr lang="pt-BR" sz="2800" dirty="0" smtClean="0"/>
              <a:t>Bloqueio </a:t>
            </a:r>
            <a:r>
              <a:rPr lang="pt-BR" sz="2800" dirty="0"/>
              <a:t>pessimista(</a:t>
            </a:r>
            <a:r>
              <a:rPr lang="pt-BR" sz="2800" dirty="0" err="1"/>
              <a:t>Pessimistic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Bloqueio otimista(</a:t>
            </a:r>
            <a:r>
              <a:rPr lang="pt-BR" sz="2800" dirty="0" err="1"/>
              <a:t>Optimistic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 excessivamente otimista(</a:t>
            </a:r>
            <a:r>
              <a:rPr lang="pt-BR" sz="2800" dirty="0" err="1"/>
              <a:t>Overly</a:t>
            </a:r>
            <a:r>
              <a:rPr lang="pt-BR" sz="2800" dirty="0"/>
              <a:t> </a:t>
            </a:r>
            <a:r>
              <a:rPr lang="pt-BR" sz="2800" dirty="0" err="1" smtClean="0"/>
              <a:t>Optimistic</a:t>
            </a:r>
            <a:r>
              <a:rPr lang="pt-BR" sz="2800" dirty="0" smtClean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76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7662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035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465263"/>
            <a:ext cx="10584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Bloqueia a informação até que a tarefa seja executada pelo cliente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Fácil de implementar</a:t>
            </a:r>
          </a:p>
          <a:p>
            <a:pPr algn="just">
              <a:defRPr/>
            </a:pPr>
            <a:r>
              <a:rPr lang="pt-BR" sz="2800" i="1" dirty="0"/>
              <a:t>	Garante as mudanças na entidade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Solução não escalável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86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5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49400"/>
            <a:ext cx="11219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que colisões aconteçam. Em vez de bloquear, verifica se houve a colisão, se houver, a mesma precisará ser resolvida.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Maior esforço para </a:t>
            </a:r>
            <a:r>
              <a:rPr lang="pt-BR" sz="2800" i="1" dirty="0" err="1"/>
              <a:t>implemenar</a:t>
            </a:r>
            <a:endParaRPr lang="pt-BR" sz="2800" i="1" dirty="0"/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97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7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8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9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307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1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2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3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0734" name="Picture 2" descr="http://www.agiledata.org/images/concurrencyControlOptimisticLoc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481138"/>
            <a:ext cx="4459286" cy="50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</p:spTree>
    <p:extLst>
      <p:ext uri="{BB962C8B-B14F-4D97-AF65-F5344CB8AC3E}">
        <p14:creationId xmlns:p14="http://schemas.microsoft.com/office/powerpoint/2010/main" val="2076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2093"/>
            <a:ext cx="10901766" cy="452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/>
              <a:t>Desistir</a:t>
            </a:r>
          </a:p>
          <a:p>
            <a:pPr eaLnBrk="1" hangingPunct="1">
              <a:defRPr/>
            </a:pPr>
            <a:r>
              <a:rPr lang="pt-BR" sz="2800" dirty="0"/>
              <a:t>Exibir o problema e deixar o usuário decidir o que fazer</a:t>
            </a:r>
          </a:p>
          <a:p>
            <a:pPr eaLnBrk="1" hangingPunct="1">
              <a:defRPr/>
            </a:pPr>
            <a:r>
              <a:rPr lang="pt-BR" sz="2800" dirty="0"/>
              <a:t>Realizar o </a:t>
            </a:r>
            <a:r>
              <a:rPr lang="pt-BR" sz="2800" i="1" dirty="0"/>
              <a:t>merge</a:t>
            </a:r>
          </a:p>
          <a:p>
            <a:pPr eaLnBrk="1" hangingPunct="1">
              <a:defRPr/>
            </a:pPr>
            <a:r>
              <a:rPr lang="pt-BR" sz="2800" dirty="0"/>
              <a:t>Gravar o problema e resolver depois</a:t>
            </a:r>
          </a:p>
          <a:p>
            <a:pPr eaLnBrk="1" hangingPunct="1">
              <a:defRPr/>
            </a:pPr>
            <a:r>
              <a:rPr lang="pt-BR" sz="2800" dirty="0"/>
              <a:t>Ignorar o conflito e sobrescrever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17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5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6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7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de colisões</a:t>
            </a:r>
          </a:p>
        </p:txBody>
      </p:sp>
    </p:spTree>
    <p:extLst>
      <p:ext uri="{BB962C8B-B14F-4D97-AF65-F5344CB8AC3E}">
        <p14:creationId xmlns:p14="http://schemas.microsoft.com/office/powerpoint/2010/main" val="1048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16063"/>
            <a:ext cx="10642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todas as colisões, e não tenta resolvê-las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Funciona somente com </a:t>
            </a:r>
            <a:r>
              <a:rPr lang="pt-BR" sz="2800" i="1" dirty="0" smtClean="0"/>
              <a:t>sistemas de </a:t>
            </a:r>
            <a:r>
              <a:rPr lang="pt-BR" sz="2800" i="1" dirty="0"/>
              <a:t>apenas um usuário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27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7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Extremamente Otimista</a:t>
            </a:r>
          </a:p>
        </p:txBody>
      </p:sp>
    </p:spTree>
    <p:extLst>
      <p:ext uri="{BB962C8B-B14F-4D97-AF65-F5344CB8AC3E}">
        <p14:creationId xmlns:p14="http://schemas.microsoft.com/office/powerpoint/2010/main" val="1581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/>
              <a:t>						        Scott W. </a:t>
            </a:r>
            <a:r>
              <a:rPr lang="pt-BR" b="1" dirty="0" err="1"/>
              <a:t>Ambler</a:t>
            </a:r>
            <a:endParaRPr lang="pt-BR" b="1" dirty="0"/>
          </a:p>
        </p:txBody>
      </p:sp>
      <p:pic>
        <p:nvPicPr>
          <p:cNvPr id="337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38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9293"/>
            <a:ext cx="8082324" cy="32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estratégia</a:t>
            </a:r>
          </a:p>
        </p:txBody>
      </p:sp>
    </p:spTree>
    <p:extLst>
      <p:ext uri="{BB962C8B-B14F-4D97-AF65-F5344CB8AC3E}">
        <p14:creationId xmlns:p14="http://schemas.microsoft.com/office/powerpoint/2010/main" val="207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08" y="1754188"/>
            <a:ext cx="103143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err="1" smtClean="0"/>
              <a:t>Introduction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to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Concurrency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</a:t>
            </a:r>
            <a:endParaRPr lang="pt-BR" sz="2800" b="1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http://www.agiledata.org/essays/concurrencyControl.html</a:t>
            </a:r>
            <a:endParaRPr lang="pt-BR" sz="2800" dirty="0" smtClean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3635374"/>
            <a:ext cx="343217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6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31135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51712009"/>
              </p:ext>
            </p:extLst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4294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1045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247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685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542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000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aumentam, a tarefa de desenvolver software,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564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651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24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9909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227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401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584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741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Fizz</a:t>
            </a:r>
            <a:r>
              <a:rPr lang="pt-BR" dirty="0" smtClean="0"/>
              <a:t> </a:t>
            </a:r>
            <a:r>
              <a:rPr lang="pt-BR" dirty="0" err="1" smtClean="0"/>
              <a:t>Buzz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871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9994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759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2412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smtClean="0">
                  <a:solidFill>
                    <a:sysClr val="window" lastClr="FFFFFF"/>
                  </a:solidFill>
                  <a:latin typeface="Calibri"/>
                </a:rPr>
                <a:t>Repository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7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324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427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8395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88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21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5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59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9965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376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9902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747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6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0509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77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986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0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Jogos</a:t>
            </a:r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11561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700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672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9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10384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86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8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741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318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379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42511453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1850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46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518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280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2820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2808288"/>
            <a:ext cx="10749367" cy="162401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Divisão em camadas, é a organização de um sistema em grupos funcionais que interagem sequencialmente e hierarquicamente.</a:t>
            </a:r>
          </a:p>
        </p:txBody>
      </p:sp>
      <p:pic>
        <p:nvPicPr>
          <p:cNvPr id="133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em camadas</a:t>
            </a:r>
          </a:p>
        </p:txBody>
      </p:sp>
    </p:spTree>
    <p:extLst>
      <p:ext uri="{BB962C8B-B14F-4D97-AF65-F5344CB8AC3E}">
        <p14:creationId xmlns:p14="http://schemas.microsoft.com/office/powerpoint/2010/main" val="1550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2056</Words>
  <Application>Microsoft Office PowerPoint</Application>
  <PresentationFormat>Widescreen</PresentationFormat>
  <Paragraphs>535</Paragraphs>
  <Slides>85</Slides>
  <Notes>85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85</vt:i4>
      </vt:variant>
    </vt:vector>
  </HeadingPairs>
  <TitlesOfParts>
    <vt:vector size="91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Fundamentos em Arquitetura de Software</vt:lpstr>
      <vt:lpstr>MÓDULO 3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Organizando em camadas</vt:lpstr>
      <vt:lpstr>As três principais camadas</vt:lpstr>
      <vt:lpstr>As três principais camadas</vt:lpstr>
      <vt:lpstr>As três principais camadas</vt:lpstr>
      <vt:lpstr>As três principais camadas</vt:lpstr>
      <vt:lpstr>Exemplo do uso em WEB</vt:lpstr>
      <vt:lpstr>Exemplo do uso em múltiplas views</vt:lpstr>
      <vt:lpstr>Camadas lógicas e físicas</vt:lpstr>
      <vt:lpstr>Exemplo Camada Física</vt:lpstr>
      <vt:lpstr>Leitura complementar</vt:lpstr>
      <vt:lpstr>Podcast</vt:lpstr>
      <vt:lpstr>CONCORRÊNCIA</vt:lpstr>
      <vt:lpstr>Definições</vt:lpstr>
      <vt:lpstr>Problemas – Leitura Suja</vt:lpstr>
      <vt:lpstr>Problemas – Exclusão</vt:lpstr>
      <vt:lpstr>Solução</vt:lpstr>
      <vt:lpstr>Bloqueio Pessimista</vt:lpstr>
      <vt:lpstr>Bloqueio Otimista</vt:lpstr>
      <vt:lpstr>Bloqueio Otimista</vt:lpstr>
      <vt:lpstr>Solução de colisões</vt:lpstr>
      <vt:lpstr>Bloqueio Extremamente Otimista</vt:lpstr>
      <vt:lpstr>Escolha da estratégia</vt:lpstr>
      <vt:lpstr>Leitura complementar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Fizz Buzz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2015-11-14T12:12:49Z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