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80" r:id="rId3"/>
    <p:sldId id="263" r:id="rId4"/>
    <p:sldId id="408" r:id="rId5"/>
    <p:sldId id="407" r:id="rId6"/>
    <p:sldId id="266" r:id="rId7"/>
    <p:sldId id="268" r:id="rId8"/>
    <p:sldId id="269" r:id="rId9"/>
    <p:sldId id="270" r:id="rId10"/>
    <p:sldId id="271" r:id="rId11"/>
    <p:sldId id="411" r:id="rId12"/>
    <p:sldId id="412" r:id="rId13"/>
    <p:sldId id="413" r:id="rId14"/>
    <p:sldId id="416" r:id="rId15"/>
    <p:sldId id="410" r:id="rId16"/>
    <p:sldId id="417" r:id="rId17"/>
    <p:sldId id="415" r:id="rId18"/>
    <p:sldId id="414" r:id="rId19"/>
    <p:sldId id="418" r:id="rId20"/>
    <p:sldId id="40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42" r:id="rId39"/>
    <p:sldId id="437" r:id="rId40"/>
    <p:sldId id="438" r:id="rId41"/>
    <p:sldId id="439" r:id="rId42"/>
    <p:sldId id="440" r:id="rId43"/>
    <p:sldId id="441" r:id="rId44"/>
    <p:sldId id="443" r:id="rId45"/>
    <p:sldId id="444" r:id="rId4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408"/>
            <p14:sldId id="407"/>
            <p14:sldId id="266"/>
            <p14:sldId id="268"/>
            <p14:sldId id="269"/>
            <p14:sldId id="270"/>
            <p14:sldId id="271"/>
            <p14:sldId id="411"/>
            <p14:sldId id="412"/>
            <p14:sldId id="413"/>
            <p14:sldId id="416"/>
            <p14:sldId id="410"/>
            <p14:sldId id="417"/>
            <p14:sldId id="415"/>
            <p14:sldId id="414"/>
            <p14:sldId id="418"/>
            <p14:sldId id="402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42"/>
            <p14:sldId id="437"/>
            <p14:sldId id="438"/>
            <p14:sldId id="439"/>
            <p14:sldId id="440"/>
            <p14:sldId id="441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79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10/11/2015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03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3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6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6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4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42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7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1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9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8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1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8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9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4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87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1946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17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345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0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26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36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32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37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21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1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5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85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52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79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9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15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3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8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9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60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baseline="0" dirty="0" smtClean="0">
              <a:solidFill>
                <a:srgbClr val="00000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1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10/11/2015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products/compare-visual-studio-2015-products-v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e80y5yhx%28v=vs.110%29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t-br/library/a6cd7c08%28v=vs.110%29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456779%28v=vs.110%29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soap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fabiomargarito@live.com" TargetMode="External"/><Relationship Id="rId3" Type="http://schemas.openxmlformats.org/officeDocument/2006/relationships/hyperlink" Target="https://github.com/fabiomargarito/ExemplosCursoFundamentosEmArquiteturaDeSoftware" TargetMode="External"/><Relationship Id="rId7" Type="http://schemas.openxmlformats.org/officeDocument/2006/relationships/hyperlink" Target="http://www.mbcorp.com.b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ups.google.com/forum/?hl=pt#!forum/mbcorp-treinamentos-e-consultoria-em-arquitetura" TargetMode="External"/><Relationship Id="rId5" Type="http://schemas.openxmlformats.org/officeDocument/2006/relationships/hyperlink" Target="https://www.facebook.com/mbcorpholding" TargetMode="External"/><Relationship Id="rId4" Type="http://schemas.openxmlformats.org/officeDocument/2006/relationships/hyperlink" Target="http://www.scoop.it/u/fabio-barros-1" TargetMode="External"/><Relationship Id="rId9" Type="http://schemas.openxmlformats.org/officeDocument/2006/relationships/hyperlink" Target="mailto:fabiomargarito@gmail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soap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wsdl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wsdl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Introdução Plataforma .NET e Serviços com WCF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912269"/>
            <a:ext cx="9575800" cy="1522412"/>
          </a:xfrm>
        </p:spPr>
        <p:txBody>
          <a:bodyPr>
            <a:normAutofit fontScale="475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pt-BR" sz="4800" dirty="0" smtClean="0"/>
              <a:t>Programador deixa de escrever código nativo para um dispositivo ou sistema operacional e desenvolve para a plataforma .NET</a:t>
            </a:r>
            <a:endParaRPr lang="pt-BR" sz="4800" dirty="0" smtClean="0"/>
          </a:p>
        </p:txBody>
      </p:sp>
    </p:spTree>
    <p:extLst>
      <p:ext uri="{BB962C8B-B14F-4D97-AF65-F5344CB8AC3E}">
        <p14:creationId xmlns:p14="http://schemas.microsoft.com/office/powerpoint/2010/main" val="24282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912269"/>
            <a:ext cx="9575800" cy="1522412"/>
          </a:xfrm>
        </p:spPr>
        <p:txBody>
          <a:bodyPr>
            <a:normAutofit fontScale="475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pt-BR" sz="4800" dirty="0" smtClean="0"/>
              <a:t>Qualquer código desenvolvido para plataforma .NET pode ser executado em qualquer dispositivo que tenha o framework .NET instalado</a:t>
            </a:r>
            <a:endParaRPr lang="pt-BR" sz="4800" dirty="0" smtClean="0"/>
          </a:p>
        </p:txBody>
      </p:sp>
    </p:spTree>
    <p:extLst>
      <p:ext uri="{BB962C8B-B14F-4D97-AF65-F5344CB8AC3E}">
        <p14:creationId xmlns:p14="http://schemas.microsoft.com/office/powerpoint/2010/main" val="398784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AMBIENTE DE EXECUÇÃO DA PLATAFORMA .NET</a:t>
            </a:r>
            <a:endParaRPr lang="pt-BR" b="1" dirty="0" smtClean="0"/>
          </a:p>
        </p:txBody>
      </p:sp>
      <p:pic>
        <p:nvPicPr>
          <p:cNvPr id="2050" name="Picture 2" descr="Código gerenciado dentro uma arquitetura ma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04" y="1981200"/>
            <a:ext cx="48482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9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ARQUITETURA PLATAFORMA .NET(NÃO EXAUSTIVO)</a:t>
            </a:r>
            <a:endParaRPr lang="pt-BR" b="1" dirty="0" smtClean="0"/>
          </a:p>
        </p:txBody>
      </p:sp>
      <p:pic>
        <p:nvPicPr>
          <p:cNvPr id="6146" name="Picture 2" descr="http://www.developerin.net/include/ArticleImages/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777096"/>
            <a:ext cx="7956550" cy="475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4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MODELO DE EXECUÇÃO PLATAFORMA .NET</a:t>
            </a:r>
            <a:endParaRPr lang="pt-BR" b="1" dirty="0" smtClean="0"/>
          </a:p>
        </p:txBody>
      </p:sp>
      <p:pic>
        <p:nvPicPr>
          <p:cNvPr id="1026" name="Picture 2" descr="http://image.slidesharecdn.com/introductionto-netframework-100510135639-phpapp01/95/introduction-to-net-framework-23-728.jpg?cb=12735000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543049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3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HISTÓRICO DA PLATAFORMA .NET</a:t>
            </a:r>
            <a:endParaRPr lang="pt-BR" b="1" dirty="0" smtClean="0"/>
          </a:p>
        </p:txBody>
      </p:sp>
      <p:pic>
        <p:nvPicPr>
          <p:cNvPr id="5122" name="Picture 2" descr="DotNe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657947"/>
            <a:ext cx="3708400" cy="494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72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  <a:endParaRPr lang="pt-BR" b="1" dirty="0" smtClean="0"/>
          </a:p>
        </p:txBody>
      </p:sp>
      <p:pic>
        <p:nvPicPr>
          <p:cNvPr id="3074" name="Picture 2" descr="http://www.heikniemi.net/hardcoded/wp-content/uploads/2011/10/WhatsNewNET45-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7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FUTURO DA PLATAFORMA</a:t>
            </a:r>
            <a:endParaRPr lang="pt-BR" b="1" dirty="0" smtClean="0"/>
          </a:p>
        </p:txBody>
      </p:sp>
      <p:pic>
        <p:nvPicPr>
          <p:cNvPr id="4098" name="Picture 2" descr="http://blogs.msdn.com/cfs-file.ashx/__key/communityserver-blogs-components-weblogfiles/00-00-00-81-88-metablogapi/0753.image_5F00_78BF86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54" y="1871662"/>
            <a:ext cx="922972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1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CONHECENDO O VISUAL STUDIO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9367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CONHECENDO O VISUAL STUDIO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pt-BR" sz="2400" dirty="0" smtClean="0"/>
              <a:t>“Um ambiente de desenvolvimento integrado(IDE) e sofisticado para criação de aplicativos Windows, </a:t>
            </a:r>
            <a:r>
              <a:rPr lang="pt-BR" sz="2400" dirty="0" err="1" smtClean="0"/>
              <a:t>Android</a:t>
            </a:r>
            <a:r>
              <a:rPr lang="pt-BR" sz="2400" dirty="0"/>
              <a:t> </a:t>
            </a:r>
            <a:r>
              <a:rPr lang="pt-BR" sz="2400" dirty="0" smtClean="0"/>
              <a:t>e IOS, de aplicativos WEB modernos e serviços de nuvem</a:t>
            </a:r>
            <a:r>
              <a:rPr lang="pt-BR" sz="2400" dirty="0" smtClean="0"/>
              <a:t>”</a:t>
            </a:r>
          </a:p>
          <a:p>
            <a:pPr algn="just"/>
            <a:r>
              <a:rPr lang="pt-BR" sz="1400" dirty="0" smtClean="0"/>
              <a:t>Matriz </a:t>
            </a:r>
            <a:r>
              <a:rPr lang="pt-BR" sz="1400" dirty="0"/>
              <a:t>de funcionalidades: </a:t>
            </a:r>
            <a:r>
              <a:rPr lang="pt-BR" sz="1400" dirty="0">
                <a:hlinkClick r:id="rId3"/>
              </a:rPr>
              <a:t>https://</a:t>
            </a:r>
            <a:r>
              <a:rPr lang="pt-BR" sz="1400" dirty="0" smtClean="0">
                <a:hlinkClick r:id="rId3"/>
              </a:rPr>
              <a:t>www.visualstudio.com/products/compare-visual-studio-2015-products-vs</a:t>
            </a:r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42" y="4681537"/>
            <a:ext cx="8134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1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Introdução plataforma .NET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Conhecendo o Visual Studio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referência para o treinamento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CONHECENDO O VISUAL STUDIO</a:t>
            </a:r>
            <a:endParaRPr lang="pt-BR" b="1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09" y="1840201"/>
            <a:ext cx="10123692" cy="455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7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REFERÊCIA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79464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  <a:endParaRPr lang="pt-BR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rect">
            <a:avLst/>
          </a:prstGeom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122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2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Construindo a camada de acesso a dados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26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  <a:endParaRPr lang="pt-BR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rect">
            <a:avLst/>
          </a:prstGeom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528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ADO.NET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 smtClean="0"/>
              <a:t>“</a:t>
            </a:r>
            <a:r>
              <a:rPr lang="pt-PT" sz="2400" dirty="0"/>
              <a:t>O ADO.NET é um conjunto de classes que expõem serviços de acesso a dados para desenvolvedores do .NET Framework.O ADO.NET fornece um rico conjunto de componentes para a criação de aplicações distribuídas e compartilhamento de dados.O ADO.NET é parte integrante do. NET Framework, que dá acesso relacional ao XML e à aplicação de dados. ADO.NET suporta uma variedade de necessidades de desenvolvimento, incluindo a criação de front-end com base de dados clientes e objetos empresariais usados pelas aplicações, ferramentas, linguagens, ou navegadores de Internet</a:t>
            </a:r>
            <a:r>
              <a:rPr lang="pt-PT" sz="2400" dirty="0" smtClean="0"/>
              <a:t>.</a:t>
            </a:r>
            <a:r>
              <a:rPr lang="pt-BR" sz="2400" dirty="0" smtClean="0"/>
              <a:t>”</a:t>
            </a:r>
          </a:p>
          <a:p>
            <a:pPr algn="just"/>
            <a:r>
              <a:rPr lang="pt-BR" sz="1400" dirty="0"/>
              <a:t>Fonte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msdn.microsoft.com/pt-br/library/e80y5yhx%28v=vs.110%29.aspx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1338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ADO.NET Arquitetura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r>
              <a:rPr lang="pt-BR" sz="1400" dirty="0"/>
              <a:t>Fonte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msdn.microsoft.com/pt-br/library/a6cd7c08%28v=vs.110%29.aspx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024" y="1935383"/>
            <a:ext cx="6546751" cy="22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ADO.NET Arquitetura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112299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Criando uma base de dados, consumindo e alterando dados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23425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3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Introdução ao WCF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Criando o primeiro serviço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5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  <a:endParaRPr lang="pt-BR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rect">
            <a:avLst/>
          </a:prstGeom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517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Instrutor –Fábio Margarito Martins de Barros</a:t>
            </a:r>
            <a:endParaRPr lang="pt-BR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3458"/>
            <a:ext cx="4914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F:\Users\Giovanni\Documents\Dot Net Architects\Logo\logo_.netarchicts_INTERN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2" y="6103458"/>
            <a:ext cx="31242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388" y="5990543"/>
            <a:ext cx="24669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59" y="2516765"/>
            <a:ext cx="2646362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ço Reservado para Conteúdo 2"/>
          <p:cNvSpPr txBox="1">
            <a:spLocks/>
          </p:cNvSpPr>
          <p:nvPr/>
        </p:nvSpPr>
        <p:spPr bwMode="auto">
          <a:xfrm>
            <a:off x="250825" y="1557338"/>
            <a:ext cx="901040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6"/>
              </a:buBlip>
              <a:defRPr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Tenho de 13 anos de experiência em TI, dos quais, 7 como arquiteto de Instituições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Financeiras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Trabalho com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desde as versões Beta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Fui autor de artigos para a revista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.Net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Magazine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Sou Sócio do IASA(The Global IT Architect </a:t>
            </a:r>
            <a:r>
              <a:rPr kumimoji="0" lang="pt-B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Associaton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Palestrante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DNAD, TDC...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Blip>
                <a:blip r:embed="rId6"/>
              </a:buBlip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5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Windows Communication Foundation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“</a:t>
            </a:r>
            <a:r>
              <a:rPr lang="pt-PT" sz="2400" dirty="0" smtClean="0"/>
              <a:t>É</a:t>
            </a:r>
            <a:r>
              <a:rPr lang="pt-PT" sz="2400" dirty="0" smtClean="0"/>
              <a:t> </a:t>
            </a:r>
            <a:r>
              <a:rPr lang="pt-PT" sz="2400" dirty="0"/>
              <a:t>um modelo de programação unificado e ambiente de execução (Framework) criado pela Microsoft que visam a construção de aplicações orientadas a serviços (Service Oriented Architecture).</a:t>
            </a:r>
            <a:r>
              <a:rPr lang="pt-BR" sz="2400" dirty="0" smtClean="0"/>
              <a:t>”</a:t>
            </a:r>
          </a:p>
          <a:p>
            <a:pPr algn="just"/>
            <a:r>
              <a:rPr lang="pt-BR" sz="1400" dirty="0"/>
              <a:t>Fonte</a:t>
            </a:r>
            <a:r>
              <a:rPr lang="pt-BR" sz="1400" dirty="0" smtClean="0"/>
              <a:t>: </a:t>
            </a:r>
            <a:r>
              <a:rPr lang="pt-BR" sz="1400" dirty="0" smtClean="0">
                <a:hlinkClick r:id="rId3"/>
              </a:rPr>
              <a:t>https</a:t>
            </a:r>
            <a:r>
              <a:rPr lang="pt-BR" sz="1400" dirty="0">
                <a:hlinkClick r:id="rId3"/>
              </a:rPr>
              <a:t>://</a:t>
            </a:r>
            <a:r>
              <a:rPr lang="pt-BR" sz="1400" dirty="0" smtClean="0">
                <a:hlinkClick r:id="rId3"/>
              </a:rPr>
              <a:t>msdn.microsoft.com/en-us/library/dd456779%28v=vs.110%29.aspx</a:t>
            </a:r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4" name="Picture 2" descr="DotNet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26" y="3038427"/>
            <a:ext cx="2736849" cy="36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2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Windows Communication Foundation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8194" name="Picture 2" descr="WCF_A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55788"/>
            <a:ext cx="72675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199" y="4305299"/>
            <a:ext cx="11229975" cy="255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i="1" dirty="0" err="1" smtClean="0"/>
              <a:t>Address</a:t>
            </a:r>
            <a:r>
              <a:rPr lang="pt-BR" sz="2400" dirty="0" smtClean="0"/>
              <a:t>: Endereço no qual o serviço estará exposto, </a:t>
            </a:r>
            <a:r>
              <a:rPr lang="pt-BR" sz="2400" dirty="0" err="1" smtClean="0"/>
              <a:t>e.g</a:t>
            </a:r>
            <a:r>
              <a:rPr lang="pt-BR" sz="2400" dirty="0" smtClean="0"/>
              <a:t>: http://servico.svc</a:t>
            </a:r>
          </a:p>
          <a:p>
            <a:pPr algn="just"/>
            <a:r>
              <a:rPr lang="pt-BR" sz="2400" i="1" dirty="0" err="1" smtClean="0"/>
              <a:t>Binding</a:t>
            </a:r>
            <a:r>
              <a:rPr lang="pt-BR" sz="2400" dirty="0" smtClean="0"/>
              <a:t>: Define como o cliente irá se comunicar com o serviço, </a:t>
            </a:r>
            <a:r>
              <a:rPr lang="pt-BR" sz="2400" dirty="0" err="1" smtClean="0"/>
              <a:t>e.g</a:t>
            </a:r>
            <a:r>
              <a:rPr lang="pt-BR" sz="2400" dirty="0" smtClean="0"/>
              <a:t>: web, web com segurança, binário, fila, </a:t>
            </a:r>
            <a:r>
              <a:rPr lang="pt-BR" sz="2400" i="1" dirty="0" err="1" smtClean="0"/>
              <a:t>custom</a:t>
            </a:r>
            <a:r>
              <a:rPr lang="pt-BR" sz="2400" i="1" dirty="0" smtClean="0"/>
              <a:t>, etc..</a:t>
            </a:r>
          </a:p>
          <a:p>
            <a:pPr algn="just"/>
            <a:r>
              <a:rPr lang="pt-BR" sz="2400" i="1" dirty="0" err="1" smtClean="0"/>
              <a:t>Contract</a:t>
            </a:r>
            <a:r>
              <a:rPr lang="pt-BR" sz="2400" dirty="0" smtClean="0"/>
              <a:t>: A lista de operações que o serviço é capaz de prover, </a:t>
            </a:r>
            <a:r>
              <a:rPr lang="pt-BR" sz="2400" dirty="0" err="1" smtClean="0"/>
              <a:t>e.g</a:t>
            </a:r>
            <a:r>
              <a:rPr lang="pt-BR" sz="2400" dirty="0" smtClean="0"/>
              <a:t>: </a:t>
            </a:r>
            <a:r>
              <a:rPr lang="pt-BR" sz="2400" dirty="0" err="1" smtClean="0"/>
              <a:t>SelecionarVeiculos</a:t>
            </a:r>
            <a:r>
              <a:rPr lang="pt-BR" sz="2400" dirty="0" smtClean="0"/>
              <a:t>();</a:t>
            </a:r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58803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Tipos de </a:t>
            </a:r>
            <a:r>
              <a:rPr lang="pt-BR" b="1" dirty="0" err="1" smtClean="0"/>
              <a:t>Bindings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42" y="2409825"/>
            <a:ext cx="10953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7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Fluxo de execução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12290" name="Picture 2" descr="http://blogs.msdn.com/cfs-filesystemfile.ashx/__key/communityserver-blogs-components-weblogfiles/00-00-01-08-22-metablogapi/6888.WCF_5F00_Layers_5F00_388D3C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85578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857500" y="5800725"/>
            <a:ext cx="5991225" cy="9715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 – Hospedagem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1391104"/>
            <a:ext cx="4862512" cy="54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WCF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112299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Construindo e hospedando um serviço WCF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01049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Parte 4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Introdução a Webservices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Criando integrador e consumindo serviço Sem Parar com WCF </a:t>
            </a:r>
            <a:r>
              <a:rPr lang="pt-BR" sz="2400" dirty="0" err="1" smtClean="0">
                <a:solidFill>
                  <a:srgbClr val="FFFFFF"/>
                </a:solidFill>
              </a:rPr>
              <a:t>Client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78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4689435" y="1418448"/>
            <a:ext cx="3054395" cy="44108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/>
              <a:t>Integrador</a:t>
            </a:r>
            <a:endParaRPr lang="pt-PT" sz="1200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86178" y="1418448"/>
            <a:ext cx="4038600" cy="44013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Provedor de dados via serviço</a:t>
            </a:r>
            <a:endParaRPr lang="pt-PT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463741" cy="1208868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ARQUITETURA DE REFERÊNCIA INTEGRAÇÃO SEM PARAR</a:t>
            </a:r>
            <a:endParaRPr lang="pt-BR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53" y="2085974"/>
            <a:ext cx="1164805" cy="962025"/>
          </a:xfrm>
          <a:prstGeom prst="rect">
            <a:avLst/>
          </a:prstGeom>
        </p:spPr>
      </p:pic>
      <p:pic>
        <p:nvPicPr>
          <p:cNvPr id="7174" name="Picture 6" descr="https://www.hub4tech.com/sites/default/files/InterviewQA/oracle.png?14449854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4591020"/>
            <a:ext cx="1107424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5" y="3193244"/>
            <a:ext cx="1195380" cy="11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eu.crucial.com/wcsstore/CrucialSAS/images/product-pages/icon-worklo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07" y="2815372"/>
            <a:ext cx="1524000" cy="1524001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9429750" y="1762109"/>
            <a:ext cx="2151615" cy="40576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054" y="3390869"/>
            <a:ext cx="1093006" cy="1093006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182" name="Picture 14" descr="http://www.semparar.com.br/taxi/img/sem-parar.png?data201506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865" y="2005006"/>
            <a:ext cx="734390" cy="7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18" y="2005006"/>
            <a:ext cx="1093006" cy="1093006"/>
          </a:xfrm>
          <a:prstGeom prst="rect">
            <a:avLst/>
          </a:prstGeom>
        </p:spPr>
      </p:pic>
      <p:pic>
        <p:nvPicPr>
          <p:cNvPr id="7184" name="Picture 16" descr="http://s.glbimg.com/po/tt/f/original/2012/04/25/cloudapp-icon-512x512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8" y="3295619"/>
            <a:ext cx="1273159" cy="127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>
            <a:stCxn id="3" idx="1"/>
          </p:cNvCxnSpPr>
          <p:nvPr/>
        </p:nvCxnSpPr>
        <p:spPr>
          <a:xfrm rot="10800000" flipV="1">
            <a:off x="1145645" y="2566986"/>
            <a:ext cx="153509" cy="752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176" idx="2"/>
          </p:cNvCxnSpPr>
          <p:nvPr/>
        </p:nvCxnSpPr>
        <p:spPr>
          <a:xfrm>
            <a:off x="1145645" y="4388625"/>
            <a:ext cx="0" cy="18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2406808" y="2551510"/>
            <a:ext cx="315262" cy="1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2367432" y="3174194"/>
            <a:ext cx="18774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WCF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Construção do Webservice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491991" y="3578456"/>
            <a:ext cx="1978427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 C#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Camada de acesso a dados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construída com </a:t>
            </a:r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ADO.NET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71693" y="2118805"/>
            <a:ext cx="987165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IIS 7 ou 8</a:t>
            </a:r>
          </a:p>
          <a:p>
            <a:pPr algn="ctr"/>
            <a:r>
              <a:rPr lang="pt-B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hospedar 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Webservice WCF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72167" y="4478701"/>
            <a:ext cx="2888932" cy="9387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Componentes .NET C# para: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.NET WCF para coletar dados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Banco Oracle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Consumo do Serviço Sem Parar através</a:t>
            </a:r>
          </a:p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WCF </a:t>
            </a:r>
            <a:r>
              <a:rPr lang="pt-B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pt-BR" sz="11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onector de seta reta 38"/>
          <p:cNvCxnSpPr>
            <a:endCxn id="16" idx="3"/>
          </p:cNvCxnSpPr>
          <p:nvPr/>
        </p:nvCxnSpPr>
        <p:spPr>
          <a:xfrm rot="10800000">
            <a:off x="3872224" y="2551509"/>
            <a:ext cx="1885046" cy="997058"/>
          </a:xfrm>
          <a:prstGeom prst="bentConnector3">
            <a:avLst>
              <a:gd name="adj1" fmla="val 25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7178" idx="3"/>
            <a:endCxn id="7184" idx="1"/>
          </p:cNvCxnSpPr>
          <p:nvPr/>
        </p:nvCxnSpPr>
        <p:spPr>
          <a:xfrm>
            <a:off x="6966007" y="3577373"/>
            <a:ext cx="984201" cy="35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7184" idx="3"/>
            <a:endCxn id="7" idx="1"/>
          </p:cNvCxnSpPr>
          <p:nvPr/>
        </p:nvCxnSpPr>
        <p:spPr>
          <a:xfrm>
            <a:off x="9223367" y="3932199"/>
            <a:ext cx="735687" cy="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256408" y="449261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pt-B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7" name="Retângulo 7176"/>
          <p:cNvSpPr/>
          <p:nvPr/>
        </p:nvSpPr>
        <p:spPr>
          <a:xfrm>
            <a:off x="386179" y="5991225"/>
            <a:ext cx="7357652" cy="4000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Rede Interna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17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SOAP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É um forma de comunicação entre dois dispositivos eletrônicos através da rede que deve seguir algumas diretrizes: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Ser </a:t>
            </a:r>
            <a:r>
              <a:rPr lang="pt-BR" sz="2200" i="1" dirty="0" err="1" smtClean="0"/>
              <a:t>interoperável</a:t>
            </a:r>
            <a:r>
              <a:rPr lang="pt-BR" sz="2200" dirty="0"/>
              <a:t>.</a:t>
            </a:r>
            <a:r>
              <a:rPr lang="pt-BR" sz="2200" dirty="0" smtClean="0"/>
              <a:t> </a:t>
            </a:r>
            <a:r>
              <a:rPr lang="pt-BR" sz="2200" dirty="0"/>
              <a:t>S</a:t>
            </a:r>
            <a:r>
              <a:rPr lang="pt-BR" sz="2200" dirty="0" smtClean="0"/>
              <a:t>ignifica ligar dispositivos com tecnologias distintas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Acessível via HTTP através de um protocolo de comunicação público, no caso SOAP(uma cadeia XML em um formato pré-definido)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pt-BR" sz="2200" dirty="0" smtClean="0"/>
              <a:t>Auto descrito. No caso utiliza-se WSDL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24471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SOAP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SOAP(</a:t>
            </a:r>
            <a:r>
              <a:rPr lang="pt-BR" sz="2400" i="1" dirty="0" err="1" smtClean="0"/>
              <a:t>Simple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Object</a:t>
            </a:r>
            <a:r>
              <a:rPr lang="pt-BR" sz="2400" i="1" dirty="0" smtClean="0"/>
              <a:t> Access </a:t>
            </a:r>
            <a:r>
              <a:rPr lang="pt-BR" sz="2400" i="1" dirty="0" err="1" smtClean="0"/>
              <a:t>Protocol</a:t>
            </a:r>
            <a:r>
              <a:rPr lang="pt-BR" sz="2400" dirty="0" smtClean="0"/>
              <a:t>)</a:t>
            </a:r>
          </a:p>
          <a:p>
            <a:pPr algn="just"/>
            <a:r>
              <a:rPr lang="pt-BR" sz="2200" dirty="0" smtClean="0"/>
              <a:t>SOAP é um protocolo descrito em XML que permite que duas aplicações consigam trocar mensagens utilizando, principalmente, comunicação via protocolo HTTP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Fonte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www.w3schools.com/xml/xml_soap.asp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634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Material e Contatos</a:t>
            </a:r>
            <a:endParaRPr lang="pt-BR" dirty="0" smtClean="0">
              <a:solidFill>
                <a:srgbClr val="FFFFFF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04838" y="2067339"/>
            <a:ext cx="114207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Canal do </a:t>
            </a:r>
            <a:r>
              <a:rPr lang="pt-BR" dirty="0" err="1">
                <a:hlinkClick r:id="rId3"/>
              </a:rPr>
              <a:t>GitHub</a:t>
            </a:r>
            <a:r>
              <a:rPr lang="pt-BR" dirty="0">
                <a:hlinkClick r:id="rId3"/>
              </a:rPr>
              <a:t> com Exemplos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4"/>
              </a:rPr>
              <a:t>Conteúdo da </a:t>
            </a:r>
            <a:r>
              <a:rPr lang="pt-BR" dirty="0" err="1">
                <a:hlinkClick r:id="rId4"/>
              </a:rPr>
              <a:t>MBCorp</a:t>
            </a:r>
            <a:r>
              <a:rPr lang="pt-BR" dirty="0">
                <a:hlinkClick r:id="rId4"/>
              </a:rPr>
              <a:t> com links sobre assuntos relacionados com arquitetura no </a:t>
            </a:r>
            <a:r>
              <a:rPr lang="pt-BR" dirty="0" smtClean="0">
                <a:hlinkClick r:id="rId4"/>
              </a:rPr>
              <a:t>Scoop.it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>
                <a:hlinkClick r:id="rId5"/>
              </a:rPr>
              <a:t>Curta a página</a:t>
            </a:r>
            <a:r>
              <a:rPr lang="pt-BR" i="1" dirty="0">
                <a:hlinkClick r:id="rId5"/>
              </a:rPr>
              <a:t> </a:t>
            </a:r>
            <a:r>
              <a:rPr lang="pt-BR" dirty="0">
                <a:hlinkClick r:id="rId5"/>
              </a:rPr>
              <a:t> da </a:t>
            </a:r>
            <a:r>
              <a:rPr lang="pt-BR" dirty="0" err="1">
                <a:hlinkClick r:id="rId5"/>
              </a:rPr>
              <a:t>MBCorp</a:t>
            </a:r>
            <a:r>
              <a:rPr lang="pt-BR" dirty="0">
                <a:hlinkClick r:id="rId5"/>
              </a:rPr>
              <a:t> no </a:t>
            </a:r>
            <a:r>
              <a:rPr lang="pt-BR" dirty="0" err="1">
                <a:hlinkClick r:id="rId5"/>
              </a:rPr>
              <a:t>Facebook</a:t>
            </a:r>
            <a:r>
              <a:rPr lang="pt-BR" dirty="0">
                <a:hlinkClick r:id="rId5"/>
              </a:rPr>
              <a:t> e fique plugado com as novidades, artigos e promoções e workshops </a:t>
            </a:r>
            <a:r>
              <a:rPr lang="pt-BR" dirty="0" smtClean="0">
                <a:hlinkClick r:id="rId5"/>
              </a:rPr>
              <a:t>gratuitos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>
                <a:hlinkClick r:id="rId6"/>
              </a:rPr>
              <a:t>Forum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Site/Blog:</a:t>
            </a:r>
            <a:r>
              <a:rPr lang="pt-BR" dirty="0"/>
              <a:t> </a:t>
            </a:r>
            <a:r>
              <a:rPr lang="pt-BR" dirty="0" smtClean="0">
                <a:hlinkClick r:id="rId7"/>
              </a:rPr>
              <a:t>www.mbcorp.com.br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b="1" dirty="0" err="1"/>
              <a:t>Twitter</a:t>
            </a:r>
            <a:r>
              <a:rPr lang="pt-BR" b="1" dirty="0"/>
              <a:t>: </a:t>
            </a:r>
            <a:r>
              <a:rPr lang="pt-BR" dirty="0"/>
              <a:t>@</a:t>
            </a:r>
            <a:r>
              <a:rPr lang="pt-BR" dirty="0" err="1"/>
              <a:t>fabiomargarito</a:t>
            </a:r>
            <a:r>
              <a:rPr lang="pt-BR" dirty="0"/>
              <a:t>  e @</a:t>
            </a:r>
            <a:r>
              <a:rPr lang="pt-BR" dirty="0" err="1"/>
              <a:t>thembcorp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Skype:</a:t>
            </a:r>
            <a:r>
              <a:rPr lang="pt-BR" dirty="0"/>
              <a:t> </a:t>
            </a:r>
            <a:r>
              <a:rPr lang="pt-BR" dirty="0" err="1"/>
              <a:t>fmargarito</a:t>
            </a:r>
            <a:r>
              <a:rPr lang="pt-BR" dirty="0"/>
              <a:t> ou pelo e-mail </a:t>
            </a:r>
            <a:r>
              <a:rPr lang="pt-BR" dirty="0">
                <a:hlinkClick r:id="rId8"/>
              </a:rPr>
              <a:t>fabiomargarito@live.com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Google Talk: </a:t>
            </a:r>
            <a:r>
              <a:rPr lang="pt-BR" dirty="0">
                <a:hlinkClick r:id="rId9"/>
              </a:rPr>
              <a:t>fabiomargarito@gmail.com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51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SOAP</a:t>
            </a:r>
            <a:endParaRPr lang="pt-BR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Fonte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www.w3schools.com/xml/xml_soap.asp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09" y="1639904"/>
            <a:ext cx="9777816" cy="44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1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WSDL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WSDL(</a:t>
            </a:r>
            <a:r>
              <a:rPr lang="pt-BR" sz="2400" i="1" dirty="0" smtClean="0"/>
              <a:t>Web Service </a:t>
            </a:r>
            <a:r>
              <a:rPr lang="pt-BR" sz="2400" i="1" dirty="0" err="1" smtClean="0"/>
              <a:t>Description</a:t>
            </a:r>
            <a:r>
              <a:rPr lang="pt-BR" sz="2400" i="1" dirty="0" smtClean="0"/>
              <a:t> Language</a:t>
            </a:r>
            <a:r>
              <a:rPr lang="pt-BR" sz="2400" dirty="0" smtClean="0"/>
              <a:t>)</a:t>
            </a:r>
          </a:p>
          <a:p>
            <a:pPr algn="just"/>
            <a:r>
              <a:rPr lang="pt-BR" sz="2200" dirty="0" smtClean="0"/>
              <a:t>Descreve um webservice: localização, operações disponíveis e tipos de entrada e saída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endParaRPr lang="pt-BR" sz="1200" dirty="0" smtClean="0"/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Fonte: </a:t>
            </a:r>
            <a:r>
              <a:rPr lang="pt-BR" dirty="0" smtClean="0">
                <a:hlinkClick r:id="rId3"/>
              </a:rPr>
              <a:t>http://www.w3schools.com/xml/xml_wsdl.asp</a:t>
            </a:r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3" y="3394681"/>
            <a:ext cx="11036892" cy="22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 – WSDL</a:t>
            </a:r>
            <a:endParaRPr lang="pt-BR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457199" y="6058584"/>
            <a:ext cx="11401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Fonte: </a:t>
            </a:r>
            <a:r>
              <a:rPr lang="pt-BR" dirty="0" smtClean="0">
                <a:hlinkClick r:id="rId3"/>
              </a:rPr>
              <a:t>http://www.w3schools.com/xml/xml_wsdl.asp</a:t>
            </a:r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1386685"/>
            <a:ext cx="8281987" cy="46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Webservices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11229975" cy="4525962"/>
          </a:xfrm>
        </p:spPr>
        <p:txBody>
          <a:bodyPr>
            <a:normAutofit/>
          </a:bodyPr>
          <a:lstStyle/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008188"/>
            <a:ext cx="1122997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dirty="0" smtClean="0"/>
          </a:p>
          <a:p>
            <a:pPr algn="just"/>
            <a:endParaRPr lang="pt-BR" sz="1400" dirty="0"/>
          </a:p>
          <a:p>
            <a:pPr algn="just"/>
            <a:endParaRPr lang="pt-BR" sz="1400" dirty="0" smtClean="0"/>
          </a:p>
          <a:p>
            <a:pPr algn="just"/>
            <a:endParaRPr lang="pt-BR" sz="1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Consumindo operações do serviço Sem Parar da VIA FÁCIL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287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Introdução Plataforma .NET e Serviços com WCF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5150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Dinâmica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9" y="2522485"/>
            <a:ext cx="8218120" cy="26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Ferramentas</a:t>
            </a:r>
            <a:endParaRPr lang="pt-BR" dirty="0" smtClean="0">
              <a:solidFill>
                <a:srgbClr val="FFFFFF"/>
              </a:solidFill>
            </a:endParaRPr>
          </a:p>
        </p:txBody>
      </p:sp>
      <p:pic>
        <p:nvPicPr>
          <p:cNvPr id="5122" name="Picture 2" descr="http://windowsphonenetwork.com/wp-content/uploads/2012/08/Visual-Studio-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767012"/>
            <a:ext cx="4953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4.bp.blogspot.com/-xrRjXNaG9CM/ULxx0SblOyI/AAAAAAAAAI0/7VNcAkzotxQ/s400/Netframework-version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2809442"/>
            <a:ext cx="1903413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584037" y="2685556"/>
            <a:ext cx="5133561" cy="2282491"/>
          </a:xfrm>
          <a:prstGeom prst="roundRect">
            <a:avLst/>
          </a:prstGeom>
          <a:solidFill>
            <a:schemeClr val="bg1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19:00</a:t>
            </a:r>
            <a:endParaRPr lang="pt-BR" sz="6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pt-BR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22:00</a:t>
            </a:r>
            <a:endParaRPr lang="pt-BR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O Curso </a:t>
            </a:r>
            <a:r>
              <a:rPr lang="pt-BR" dirty="0" smtClean="0">
                <a:solidFill>
                  <a:srgbClr val="FFFFFF"/>
                </a:solidFill>
                <a:sym typeface="Wingdings" panose="05000000000000000000" pitchFamily="2" charset="2"/>
              </a:rPr>
              <a:t> Horários</a:t>
            </a:r>
            <a:endParaRPr lang="pt-BR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INTRODUÇÃO PLATAFORMA .NET</a:t>
            </a:r>
            <a:endParaRPr lang="pt-BR" b="1" dirty="0" smtClean="0"/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Arquitetura de Software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22336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PLATAFORMA .NET</a:t>
            </a:r>
            <a:endParaRPr lang="pt-BR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912269"/>
            <a:ext cx="9575800" cy="1522412"/>
          </a:xfrm>
        </p:spPr>
        <p:txBody>
          <a:bodyPr>
            <a:normAutofit fontScale="70000" lnSpcReduction="20000"/>
          </a:bodyPr>
          <a:lstStyle/>
          <a:p>
            <a:pPr marL="0" indent="0" algn="just" eaLnBrk="1" hangingPunct="1">
              <a:buFontTx/>
              <a:buNone/>
            </a:pPr>
            <a:r>
              <a:rPr lang="pt-BR" sz="4800" dirty="0" smtClean="0"/>
              <a:t>Plataforma única de desenvolvimento e execução de aplicações.</a:t>
            </a:r>
            <a:endParaRPr lang="pt-BR" sz="4800" dirty="0" smtClean="0"/>
          </a:p>
        </p:txBody>
      </p:sp>
    </p:spTree>
    <p:extLst>
      <p:ext uri="{BB962C8B-B14F-4D97-AF65-F5344CB8AC3E}">
        <p14:creationId xmlns:p14="http://schemas.microsoft.com/office/powerpoint/2010/main" val="36376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1129</Words>
  <Application>Microsoft Office PowerPoint</Application>
  <PresentationFormat>Widescreen</PresentationFormat>
  <Paragraphs>282</Paragraphs>
  <Slides>44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Introdução Plataforma .NET e Serviços com WCF</vt:lpstr>
      <vt:lpstr>Parte 1</vt:lpstr>
      <vt:lpstr>Instrutor –Fábio Margarito Martins de Barros</vt:lpstr>
      <vt:lpstr>O Curso  Material e Contatos</vt:lpstr>
      <vt:lpstr>O Curso  Dinâmica</vt:lpstr>
      <vt:lpstr>O Curso  Ferramentas</vt:lpstr>
      <vt:lpstr>O Curso  Horários</vt:lpstr>
      <vt:lpstr>INTRODUÇÃO PLATAFORMA .NET</vt:lpstr>
      <vt:lpstr>PLATAFORMA .NET</vt:lpstr>
      <vt:lpstr>PLATAFORMA .NET</vt:lpstr>
      <vt:lpstr>PLATAFORMA .NET</vt:lpstr>
      <vt:lpstr>AMBIENTE DE EXECUÇÃO DA PLATAFORMA .NET</vt:lpstr>
      <vt:lpstr>ARQUITETURA PLATAFORMA .NET(NÃO EXAUSTIVO)</vt:lpstr>
      <vt:lpstr>MODELO DE EXECUÇÃO PLATAFORMA .NET</vt:lpstr>
      <vt:lpstr>HISTÓRICO DA PLATAFORMA .NET</vt:lpstr>
      <vt:lpstr>PLATAFORMA .NET</vt:lpstr>
      <vt:lpstr>FUTURO DA PLATAFORMA</vt:lpstr>
      <vt:lpstr>CONHECENDO O VISUAL STUDIO</vt:lpstr>
      <vt:lpstr>CONHECENDO O VISUAL STUDIO</vt:lpstr>
      <vt:lpstr>CONHECENDO O VISUAL STUDIO</vt:lpstr>
      <vt:lpstr>ARQUITETURA DE REFERÊCIA</vt:lpstr>
      <vt:lpstr>ARQUITETURA DE REFERÊNCIA INTEGRAÇÃO SEM PARAR</vt:lpstr>
      <vt:lpstr>Parte 2</vt:lpstr>
      <vt:lpstr>ARQUITETURA DE REFERÊNCIA INTEGRAÇÃO SEM PARAR</vt:lpstr>
      <vt:lpstr>ADO.NET</vt:lpstr>
      <vt:lpstr>ADO.NET Arquitetura</vt:lpstr>
      <vt:lpstr>ADO.NET Arquitetura</vt:lpstr>
      <vt:lpstr>Parte 3</vt:lpstr>
      <vt:lpstr>ARQUITETURA DE REFERÊNCIA INTEGRAÇÃO SEM PARAR</vt:lpstr>
      <vt:lpstr>WCF – Windows Communication Foundation</vt:lpstr>
      <vt:lpstr>WCF – Windows Communication Foundation</vt:lpstr>
      <vt:lpstr>WCF – Tipos de Bindings</vt:lpstr>
      <vt:lpstr>WCF – Fluxo de execução</vt:lpstr>
      <vt:lpstr>WCF – Hospedagem</vt:lpstr>
      <vt:lpstr>WCF</vt:lpstr>
      <vt:lpstr>Parte 4</vt:lpstr>
      <vt:lpstr>ARQUITETURA DE REFERÊNCIA INTEGRAÇÃO SEM PARAR</vt:lpstr>
      <vt:lpstr>WebService – SOAP</vt:lpstr>
      <vt:lpstr>WebService – SOAP</vt:lpstr>
      <vt:lpstr>WebService – SOAP</vt:lpstr>
      <vt:lpstr>WebService – WSDL</vt:lpstr>
      <vt:lpstr>WebService – WSDL</vt:lpstr>
      <vt:lpstr>Webservices</vt:lpstr>
      <vt:lpstr>Introdução Plataforma .NET e Serviços com WCF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2015-11-10T21:15:47Z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