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96"/>
  </p:notesMasterIdLst>
  <p:handoutMasterIdLst>
    <p:handoutMasterId r:id="rId97"/>
  </p:handoutMasterIdLst>
  <p:sldIdLst>
    <p:sldId id="280" r:id="rId3"/>
    <p:sldId id="263" r:id="rId4"/>
    <p:sldId id="335" r:id="rId5"/>
    <p:sldId id="336" r:id="rId6"/>
    <p:sldId id="416" r:id="rId7"/>
    <p:sldId id="337" r:id="rId8"/>
    <p:sldId id="419" r:id="rId9"/>
    <p:sldId id="418" r:id="rId10"/>
    <p:sldId id="421" r:id="rId11"/>
    <p:sldId id="420" r:id="rId12"/>
    <p:sldId id="422" r:id="rId13"/>
    <p:sldId id="423" r:id="rId14"/>
    <p:sldId id="424" r:id="rId15"/>
    <p:sldId id="425" r:id="rId16"/>
    <p:sldId id="338" r:id="rId17"/>
    <p:sldId id="339" r:id="rId18"/>
    <p:sldId id="340" r:id="rId19"/>
    <p:sldId id="341" r:id="rId20"/>
    <p:sldId id="342" r:id="rId21"/>
    <p:sldId id="410" r:id="rId22"/>
    <p:sldId id="343" r:id="rId23"/>
    <p:sldId id="344" r:id="rId24"/>
    <p:sldId id="345" r:id="rId25"/>
    <p:sldId id="411" r:id="rId26"/>
    <p:sldId id="346" r:id="rId27"/>
    <p:sldId id="347" r:id="rId28"/>
    <p:sldId id="348" r:id="rId29"/>
    <p:sldId id="349" r:id="rId30"/>
    <p:sldId id="350" r:id="rId31"/>
    <p:sldId id="412" r:id="rId32"/>
    <p:sldId id="351" r:id="rId33"/>
    <p:sldId id="352" r:id="rId34"/>
    <p:sldId id="353" r:id="rId35"/>
    <p:sldId id="413" r:id="rId36"/>
    <p:sldId id="354" r:id="rId37"/>
    <p:sldId id="355" r:id="rId38"/>
    <p:sldId id="356" r:id="rId39"/>
    <p:sldId id="357" r:id="rId40"/>
    <p:sldId id="358" r:id="rId41"/>
    <p:sldId id="362" r:id="rId42"/>
    <p:sldId id="363" r:id="rId43"/>
    <p:sldId id="364" r:id="rId44"/>
    <p:sldId id="365" r:id="rId45"/>
    <p:sldId id="366" r:id="rId46"/>
    <p:sldId id="367" r:id="rId47"/>
    <p:sldId id="426" r:id="rId48"/>
    <p:sldId id="427" r:id="rId49"/>
    <p:sldId id="428" r:id="rId50"/>
    <p:sldId id="368" r:id="rId51"/>
    <p:sldId id="369" r:id="rId52"/>
    <p:sldId id="370" r:id="rId53"/>
    <p:sldId id="371" r:id="rId54"/>
    <p:sldId id="372" r:id="rId55"/>
    <p:sldId id="373" r:id="rId56"/>
    <p:sldId id="374" r:id="rId57"/>
    <p:sldId id="375" r:id="rId58"/>
    <p:sldId id="376" r:id="rId59"/>
    <p:sldId id="377" r:id="rId60"/>
    <p:sldId id="378" r:id="rId61"/>
    <p:sldId id="379" r:id="rId62"/>
    <p:sldId id="380" r:id="rId63"/>
    <p:sldId id="381" r:id="rId64"/>
    <p:sldId id="382" r:id="rId65"/>
    <p:sldId id="383" r:id="rId66"/>
    <p:sldId id="384" r:id="rId67"/>
    <p:sldId id="385" r:id="rId68"/>
    <p:sldId id="386" r:id="rId69"/>
    <p:sldId id="387" r:id="rId70"/>
    <p:sldId id="388" r:id="rId71"/>
    <p:sldId id="389" r:id="rId72"/>
    <p:sldId id="390" r:id="rId73"/>
    <p:sldId id="391" r:id="rId74"/>
    <p:sldId id="392" r:id="rId75"/>
    <p:sldId id="393" r:id="rId76"/>
    <p:sldId id="394" r:id="rId77"/>
    <p:sldId id="395" r:id="rId78"/>
    <p:sldId id="396" r:id="rId79"/>
    <p:sldId id="397" r:id="rId80"/>
    <p:sldId id="409" r:id="rId81"/>
    <p:sldId id="399" r:id="rId82"/>
    <p:sldId id="400" r:id="rId83"/>
    <p:sldId id="401" r:id="rId84"/>
    <p:sldId id="402" r:id="rId85"/>
    <p:sldId id="403" r:id="rId86"/>
    <p:sldId id="404" r:id="rId87"/>
    <p:sldId id="405" r:id="rId88"/>
    <p:sldId id="406" r:id="rId89"/>
    <p:sldId id="414" r:id="rId90"/>
    <p:sldId id="415" r:id="rId91"/>
    <p:sldId id="407" r:id="rId92"/>
    <p:sldId id="429" r:id="rId93"/>
    <p:sldId id="408" r:id="rId94"/>
    <p:sldId id="334" r:id="rId95"/>
  </p:sldIdLst>
  <p:sldSz cx="12192000" cy="6858000"/>
  <p:notesSz cx="6877050" cy="10001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aiba mais" id="{CE8F9448-6902-4504-B828-1A172DA87D85}">
          <p14:sldIdLst>
            <p14:sldId id="280"/>
            <p14:sldId id="263"/>
            <p14:sldId id="335"/>
            <p14:sldId id="336"/>
            <p14:sldId id="416"/>
            <p14:sldId id="337"/>
            <p14:sldId id="419"/>
            <p14:sldId id="418"/>
            <p14:sldId id="421"/>
            <p14:sldId id="420"/>
            <p14:sldId id="422"/>
            <p14:sldId id="423"/>
            <p14:sldId id="424"/>
            <p14:sldId id="425"/>
            <p14:sldId id="338"/>
            <p14:sldId id="339"/>
            <p14:sldId id="340"/>
            <p14:sldId id="341"/>
            <p14:sldId id="342"/>
            <p14:sldId id="410"/>
            <p14:sldId id="343"/>
            <p14:sldId id="344"/>
            <p14:sldId id="345"/>
            <p14:sldId id="411"/>
            <p14:sldId id="346"/>
            <p14:sldId id="347"/>
            <p14:sldId id="348"/>
            <p14:sldId id="349"/>
            <p14:sldId id="350"/>
            <p14:sldId id="412"/>
            <p14:sldId id="351"/>
            <p14:sldId id="352"/>
            <p14:sldId id="353"/>
            <p14:sldId id="413"/>
            <p14:sldId id="354"/>
            <p14:sldId id="355"/>
            <p14:sldId id="356"/>
            <p14:sldId id="357"/>
            <p14:sldId id="358"/>
            <p14:sldId id="362"/>
            <p14:sldId id="363"/>
            <p14:sldId id="364"/>
            <p14:sldId id="365"/>
            <p14:sldId id="366"/>
            <p14:sldId id="367"/>
            <p14:sldId id="426"/>
            <p14:sldId id="427"/>
            <p14:sldId id="428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409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14"/>
            <p14:sldId id="415"/>
            <p14:sldId id="407"/>
            <p14:sldId id="429"/>
            <p14:sldId id="408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E75757"/>
    <a:srgbClr val="D2B4A6"/>
    <a:srgbClr val="734F29"/>
    <a:srgbClr val="D24726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865" autoAdjust="0"/>
  </p:normalViewPr>
  <p:slideViewPr>
    <p:cSldViewPr snapToGrid="0">
      <p:cViewPr>
        <p:scale>
          <a:sx n="125" d="100"/>
          <a:sy n="125" d="100"/>
        </p:scale>
        <p:origin x="7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65E73B-E329-416E-ADC4-F8A8FF5D7907}" type="doc">
      <dgm:prSet loTypeId="urn:microsoft.com/office/officeart/2005/8/layout/cycle2" loCatId="cycle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BB534232-901C-4687-87C4-B8C5C4355645}">
      <dgm:prSet phldrT="[Texto]"/>
      <dgm:spPr/>
      <dgm:t>
        <a:bodyPr/>
        <a:lstStyle/>
        <a:p>
          <a:r>
            <a:rPr lang="pt-BR" dirty="0" smtClean="0"/>
            <a:t>Criar um teste</a:t>
          </a:r>
          <a:endParaRPr lang="pt-BR" dirty="0"/>
        </a:p>
      </dgm:t>
    </dgm:pt>
    <dgm:pt modelId="{24D38C2B-9E93-4465-9ACD-FCA7DAA0E903}" type="parTrans" cxnId="{65E23789-6232-4D47-9BC1-E9FDDC5FBEA9}">
      <dgm:prSet/>
      <dgm:spPr/>
      <dgm:t>
        <a:bodyPr/>
        <a:lstStyle/>
        <a:p>
          <a:endParaRPr lang="pt-BR"/>
        </a:p>
      </dgm:t>
    </dgm:pt>
    <dgm:pt modelId="{6417FFF7-968B-4A37-BA36-CEFD5B12C9D8}" type="sibTrans" cxnId="{65E23789-6232-4D47-9BC1-E9FDDC5FBEA9}">
      <dgm:prSet/>
      <dgm:spPr/>
      <dgm:t>
        <a:bodyPr/>
        <a:lstStyle/>
        <a:p>
          <a:endParaRPr lang="pt-BR"/>
        </a:p>
      </dgm:t>
    </dgm:pt>
    <dgm:pt modelId="{2A622E85-EF04-4247-8CE1-ADE6A896E604}">
      <dgm:prSet phldrT="[Texto]"/>
      <dgm:spPr/>
      <dgm:t>
        <a:bodyPr/>
        <a:lstStyle/>
        <a:p>
          <a:r>
            <a:rPr lang="pt-BR" dirty="0" smtClean="0"/>
            <a:t> Rodar o teste</a:t>
          </a:r>
          <a:endParaRPr lang="pt-BR" dirty="0"/>
        </a:p>
      </dgm:t>
    </dgm:pt>
    <dgm:pt modelId="{EC93E6B1-9EDA-40BE-8878-15EAB7FE3BDD}" type="parTrans" cxnId="{F082FB5D-5F1D-4B0A-969D-3DBEFBAA8D9B}">
      <dgm:prSet/>
      <dgm:spPr/>
      <dgm:t>
        <a:bodyPr/>
        <a:lstStyle/>
        <a:p>
          <a:endParaRPr lang="pt-BR"/>
        </a:p>
      </dgm:t>
    </dgm:pt>
    <dgm:pt modelId="{58E718C6-5B72-4CD0-98EF-7E5CB94BE1F2}" type="sibTrans" cxnId="{F082FB5D-5F1D-4B0A-969D-3DBEFBAA8D9B}">
      <dgm:prSet/>
      <dgm:spPr/>
      <dgm:t>
        <a:bodyPr/>
        <a:lstStyle/>
        <a:p>
          <a:endParaRPr lang="pt-BR"/>
        </a:p>
      </dgm:t>
    </dgm:pt>
    <dgm:pt modelId="{EBBD5C8F-99C8-4FC4-B193-3511AA43DE97}">
      <dgm:prSet phldrT="[Texto]"/>
      <dgm:spPr/>
      <dgm:t>
        <a:bodyPr/>
        <a:lstStyle/>
        <a:p>
          <a:r>
            <a:rPr lang="pt-BR" dirty="0" smtClean="0"/>
            <a:t>Realizar </a:t>
          </a:r>
          <a:r>
            <a:rPr lang="pt-BR" dirty="0" err="1" smtClean="0"/>
            <a:t>refactoring</a:t>
          </a:r>
          <a:endParaRPr lang="pt-BR" dirty="0"/>
        </a:p>
      </dgm:t>
    </dgm:pt>
    <dgm:pt modelId="{0013511A-CD66-42B3-83A7-63FA21187290}" type="parTrans" cxnId="{7FC4E783-7C16-4769-8305-7FD2EFFDBF5C}">
      <dgm:prSet/>
      <dgm:spPr/>
      <dgm:t>
        <a:bodyPr/>
        <a:lstStyle/>
        <a:p>
          <a:endParaRPr lang="pt-BR"/>
        </a:p>
      </dgm:t>
    </dgm:pt>
    <dgm:pt modelId="{35F1C0FC-BE99-4027-8F6A-16D997CB70E2}" type="sibTrans" cxnId="{7FC4E783-7C16-4769-8305-7FD2EFFDBF5C}">
      <dgm:prSet/>
      <dgm:spPr/>
      <dgm:t>
        <a:bodyPr/>
        <a:lstStyle/>
        <a:p>
          <a:endParaRPr lang="pt-BR"/>
        </a:p>
      </dgm:t>
    </dgm:pt>
    <dgm:pt modelId="{9CE3DED5-2979-45A8-B420-3369110FB85E}">
      <dgm:prSet phldrT="[Texto]"/>
      <dgm:spPr/>
      <dgm:t>
        <a:bodyPr/>
        <a:lstStyle/>
        <a:p>
          <a:r>
            <a:rPr lang="pt-BR" dirty="0" smtClean="0"/>
            <a:t>Rodar o teste</a:t>
          </a:r>
          <a:endParaRPr lang="pt-BR" dirty="0"/>
        </a:p>
      </dgm:t>
    </dgm:pt>
    <dgm:pt modelId="{397B2BB8-8581-4801-8657-F0FC17F44075}" type="parTrans" cxnId="{8B96A98F-C550-45CC-B902-82BCAF89D7CC}">
      <dgm:prSet/>
      <dgm:spPr/>
      <dgm:t>
        <a:bodyPr/>
        <a:lstStyle/>
        <a:p>
          <a:endParaRPr lang="pt-BR"/>
        </a:p>
      </dgm:t>
    </dgm:pt>
    <dgm:pt modelId="{B700443E-D09B-4E4A-929B-6B31E5323444}" type="sibTrans" cxnId="{8B96A98F-C550-45CC-B902-82BCAF89D7CC}">
      <dgm:prSet/>
      <dgm:spPr/>
      <dgm:t>
        <a:bodyPr/>
        <a:lstStyle/>
        <a:p>
          <a:endParaRPr lang="pt-BR"/>
        </a:p>
      </dgm:t>
    </dgm:pt>
    <dgm:pt modelId="{C0AC4133-254A-49F3-A7E2-4784164C81BE}" type="pres">
      <dgm:prSet presAssocID="{BA65E73B-E329-416E-ADC4-F8A8FF5D790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DBCD96D-EE08-4676-B252-D2D8DA81DAF8}" type="pres">
      <dgm:prSet presAssocID="{BB534232-901C-4687-87C4-B8C5C435564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9DF094C-F8FC-4837-AE8D-BC8A4973C1E7}" type="pres">
      <dgm:prSet presAssocID="{6417FFF7-968B-4A37-BA36-CEFD5B12C9D8}" presName="sibTrans" presStyleLbl="sibTrans2D1" presStyleIdx="0" presStyleCnt="4"/>
      <dgm:spPr/>
      <dgm:t>
        <a:bodyPr/>
        <a:lstStyle/>
        <a:p>
          <a:endParaRPr lang="pt-BR"/>
        </a:p>
      </dgm:t>
    </dgm:pt>
    <dgm:pt modelId="{CC857982-1150-4321-B8F4-3FE281BD11EA}" type="pres">
      <dgm:prSet presAssocID="{6417FFF7-968B-4A37-BA36-CEFD5B12C9D8}" presName="connectorText" presStyleLbl="sibTrans2D1" presStyleIdx="0" presStyleCnt="4"/>
      <dgm:spPr/>
      <dgm:t>
        <a:bodyPr/>
        <a:lstStyle/>
        <a:p>
          <a:endParaRPr lang="pt-BR"/>
        </a:p>
      </dgm:t>
    </dgm:pt>
    <dgm:pt modelId="{24839DFE-D1DA-41EC-BD3F-4408797FA3B1}" type="pres">
      <dgm:prSet presAssocID="{2A622E85-EF04-4247-8CE1-ADE6A896E60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FA284E9-2FB6-4FAA-847E-A7E1101931A8}" type="pres">
      <dgm:prSet presAssocID="{58E718C6-5B72-4CD0-98EF-7E5CB94BE1F2}" presName="sibTrans" presStyleLbl="sibTrans2D1" presStyleIdx="1" presStyleCnt="4"/>
      <dgm:spPr/>
      <dgm:t>
        <a:bodyPr/>
        <a:lstStyle/>
        <a:p>
          <a:endParaRPr lang="pt-BR"/>
        </a:p>
      </dgm:t>
    </dgm:pt>
    <dgm:pt modelId="{CC4B8FF9-8E71-4FFA-9BF8-09A56E022E4E}" type="pres">
      <dgm:prSet presAssocID="{58E718C6-5B72-4CD0-98EF-7E5CB94BE1F2}" presName="connectorText" presStyleLbl="sibTrans2D1" presStyleIdx="1" presStyleCnt="4"/>
      <dgm:spPr/>
      <dgm:t>
        <a:bodyPr/>
        <a:lstStyle/>
        <a:p>
          <a:endParaRPr lang="pt-BR"/>
        </a:p>
      </dgm:t>
    </dgm:pt>
    <dgm:pt modelId="{755E8FAB-1DB2-4EA3-A03A-7A6F1F79DEE6}" type="pres">
      <dgm:prSet presAssocID="{EBBD5C8F-99C8-4FC4-B193-3511AA43DE9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486008-9BC7-4557-9CE7-3F2DF53F750C}" type="pres">
      <dgm:prSet presAssocID="{35F1C0FC-BE99-4027-8F6A-16D997CB70E2}" presName="sibTrans" presStyleLbl="sibTrans2D1" presStyleIdx="2" presStyleCnt="4"/>
      <dgm:spPr/>
      <dgm:t>
        <a:bodyPr/>
        <a:lstStyle/>
        <a:p>
          <a:endParaRPr lang="pt-BR"/>
        </a:p>
      </dgm:t>
    </dgm:pt>
    <dgm:pt modelId="{1142B809-7069-4459-AC73-069AA06D3C5A}" type="pres">
      <dgm:prSet presAssocID="{35F1C0FC-BE99-4027-8F6A-16D997CB70E2}" presName="connectorText" presStyleLbl="sibTrans2D1" presStyleIdx="2" presStyleCnt="4"/>
      <dgm:spPr/>
      <dgm:t>
        <a:bodyPr/>
        <a:lstStyle/>
        <a:p>
          <a:endParaRPr lang="pt-BR"/>
        </a:p>
      </dgm:t>
    </dgm:pt>
    <dgm:pt modelId="{4E423C09-9D7A-4C68-BDDF-102C9A10763A}" type="pres">
      <dgm:prSet presAssocID="{9CE3DED5-2979-45A8-B420-3369110FB85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D437D27-BD42-409B-B4F2-68999AFBAC89}" type="pres">
      <dgm:prSet presAssocID="{B700443E-D09B-4E4A-929B-6B31E5323444}" presName="sibTrans" presStyleLbl="sibTrans2D1" presStyleIdx="3" presStyleCnt="4"/>
      <dgm:spPr/>
      <dgm:t>
        <a:bodyPr/>
        <a:lstStyle/>
        <a:p>
          <a:endParaRPr lang="pt-BR"/>
        </a:p>
      </dgm:t>
    </dgm:pt>
    <dgm:pt modelId="{ACA4BD55-1F31-47E5-A37A-3EE94D22D7D4}" type="pres">
      <dgm:prSet presAssocID="{B700443E-D09B-4E4A-929B-6B31E5323444}" presName="connectorText" presStyleLbl="sibTrans2D1" presStyleIdx="3" presStyleCnt="4"/>
      <dgm:spPr/>
      <dgm:t>
        <a:bodyPr/>
        <a:lstStyle/>
        <a:p>
          <a:endParaRPr lang="pt-BR"/>
        </a:p>
      </dgm:t>
    </dgm:pt>
  </dgm:ptLst>
  <dgm:cxnLst>
    <dgm:cxn modelId="{BFECD367-5A29-4AC3-8AC2-975C61B38958}" type="presOf" srcId="{2A622E85-EF04-4247-8CE1-ADE6A896E604}" destId="{24839DFE-D1DA-41EC-BD3F-4408797FA3B1}" srcOrd="0" destOrd="0" presId="urn:microsoft.com/office/officeart/2005/8/layout/cycle2"/>
    <dgm:cxn modelId="{E626E8D9-A77D-4DEA-A508-62D93FD6A0F0}" type="presOf" srcId="{58E718C6-5B72-4CD0-98EF-7E5CB94BE1F2}" destId="{0FA284E9-2FB6-4FAA-847E-A7E1101931A8}" srcOrd="0" destOrd="0" presId="urn:microsoft.com/office/officeart/2005/8/layout/cycle2"/>
    <dgm:cxn modelId="{4F8C3155-4FAD-4C8D-87F6-31AE5E23664A}" type="presOf" srcId="{B700443E-D09B-4E4A-929B-6B31E5323444}" destId="{ACA4BD55-1F31-47E5-A37A-3EE94D22D7D4}" srcOrd="1" destOrd="0" presId="urn:microsoft.com/office/officeart/2005/8/layout/cycle2"/>
    <dgm:cxn modelId="{A2F3D0E2-6782-4FBC-90A2-F131F42AFF38}" type="presOf" srcId="{58E718C6-5B72-4CD0-98EF-7E5CB94BE1F2}" destId="{CC4B8FF9-8E71-4FFA-9BF8-09A56E022E4E}" srcOrd="1" destOrd="0" presId="urn:microsoft.com/office/officeart/2005/8/layout/cycle2"/>
    <dgm:cxn modelId="{94B6B07D-7299-498F-B778-522AD2ACF400}" type="presOf" srcId="{35F1C0FC-BE99-4027-8F6A-16D997CB70E2}" destId="{1142B809-7069-4459-AC73-069AA06D3C5A}" srcOrd="1" destOrd="0" presId="urn:microsoft.com/office/officeart/2005/8/layout/cycle2"/>
    <dgm:cxn modelId="{800E072E-21F1-4C89-B0C3-1B1E8BA9FD3E}" type="presOf" srcId="{9CE3DED5-2979-45A8-B420-3369110FB85E}" destId="{4E423C09-9D7A-4C68-BDDF-102C9A10763A}" srcOrd="0" destOrd="0" presId="urn:microsoft.com/office/officeart/2005/8/layout/cycle2"/>
    <dgm:cxn modelId="{E32D423A-C8DC-4ED4-B96A-374B0AFBE708}" type="presOf" srcId="{BA65E73B-E329-416E-ADC4-F8A8FF5D7907}" destId="{C0AC4133-254A-49F3-A7E2-4784164C81BE}" srcOrd="0" destOrd="0" presId="urn:microsoft.com/office/officeart/2005/8/layout/cycle2"/>
    <dgm:cxn modelId="{80472EF2-1BB6-45B7-96B7-C44B7792570B}" type="presOf" srcId="{EBBD5C8F-99C8-4FC4-B193-3511AA43DE97}" destId="{755E8FAB-1DB2-4EA3-A03A-7A6F1F79DEE6}" srcOrd="0" destOrd="0" presId="urn:microsoft.com/office/officeart/2005/8/layout/cycle2"/>
    <dgm:cxn modelId="{854D7D4F-0E31-4B71-A028-315535879A90}" type="presOf" srcId="{35F1C0FC-BE99-4027-8F6A-16D997CB70E2}" destId="{CF486008-9BC7-4557-9CE7-3F2DF53F750C}" srcOrd="0" destOrd="0" presId="urn:microsoft.com/office/officeart/2005/8/layout/cycle2"/>
    <dgm:cxn modelId="{F337E433-E6A1-4E67-9DE9-40749A5D0341}" type="presOf" srcId="{B700443E-D09B-4E4A-929B-6B31E5323444}" destId="{3D437D27-BD42-409B-B4F2-68999AFBAC89}" srcOrd="0" destOrd="0" presId="urn:microsoft.com/office/officeart/2005/8/layout/cycle2"/>
    <dgm:cxn modelId="{31E93E24-4875-405B-ABB5-D57119B65777}" type="presOf" srcId="{6417FFF7-968B-4A37-BA36-CEFD5B12C9D8}" destId="{CC857982-1150-4321-B8F4-3FE281BD11EA}" srcOrd="1" destOrd="0" presId="urn:microsoft.com/office/officeart/2005/8/layout/cycle2"/>
    <dgm:cxn modelId="{8B96A98F-C550-45CC-B902-82BCAF89D7CC}" srcId="{BA65E73B-E329-416E-ADC4-F8A8FF5D7907}" destId="{9CE3DED5-2979-45A8-B420-3369110FB85E}" srcOrd="3" destOrd="0" parTransId="{397B2BB8-8581-4801-8657-F0FC17F44075}" sibTransId="{B700443E-D09B-4E4A-929B-6B31E5323444}"/>
    <dgm:cxn modelId="{686505A3-92BA-4BC0-B7CD-C9BDD8A1C471}" type="presOf" srcId="{BB534232-901C-4687-87C4-B8C5C4355645}" destId="{BDBCD96D-EE08-4676-B252-D2D8DA81DAF8}" srcOrd="0" destOrd="0" presId="urn:microsoft.com/office/officeart/2005/8/layout/cycle2"/>
    <dgm:cxn modelId="{65E23789-6232-4D47-9BC1-E9FDDC5FBEA9}" srcId="{BA65E73B-E329-416E-ADC4-F8A8FF5D7907}" destId="{BB534232-901C-4687-87C4-B8C5C4355645}" srcOrd="0" destOrd="0" parTransId="{24D38C2B-9E93-4465-9ACD-FCA7DAA0E903}" sibTransId="{6417FFF7-968B-4A37-BA36-CEFD5B12C9D8}"/>
    <dgm:cxn modelId="{D156610B-C6ED-4C6D-860A-0CE8EA2F5EF0}" type="presOf" srcId="{6417FFF7-968B-4A37-BA36-CEFD5B12C9D8}" destId="{F9DF094C-F8FC-4837-AE8D-BC8A4973C1E7}" srcOrd="0" destOrd="0" presId="urn:microsoft.com/office/officeart/2005/8/layout/cycle2"/>
    <dgm:cxn modelId="{7FC4E783-7C16-4769-8305-7FD2EFFDBF5C}" srcId="{BA65E73B-E329-416E-ADC4-F8A8FF5D7907}" destId="{EBBD5C8F-99C8-4FC4-B193-3511AA43DE97}" srcOrd="2" destOrd="0" parTransId="{0013511A-CD66-42B3-83A7-63FA21187290}" sibTransId="{35F1C0FC-BE99-4027-8F6A-16D997CB70E2}"/>
    <dgm:cxn modelId="{F082FB5D-5F1D-4B0A-969D-3DBEFBAA8D9B}" srcId="{BA65E73B-E329-416E-ADC4-F8A8FF5D7907}" destId="{2A622E85-EF04-4247-8CE1-ADE6A896E604}" srcOrd="1" destOrd="0" parTransId="{EC93E6B1-9EDA-40BE-8878-15EAB7FE3BDD}" sibTransId="{58E718C6-5B72-4CD0-98EF-7E5CB94BE1F2}"/>
    <dgm:cxn modelId="{F13A3E01-4139-408B-B82D-9C9D1160A364}" type="presParOf" srcId="{C0AC4133-254A-49F3-A7E2-4784164C81BE}" destId="{BDBCD96D-EE08-4676-B252-D2D8DA81DAF8}" srcOrd="0" destOrd="0" presId="urn:microsoft.com/office/officeart/2005/8/layout/cycle2"/>
    <dgm:cxn modelId="{42CD5D4C-E788-4184-ACED-9F4FA84666D5}" type="presParOf" srcId="{C0AC4133-254A-49F3-A7E2-4784164C81BE}" destId="{F9DF094C-F8FC-4837-AE8D-BC8A4973C1E7}" srcOrd="1" destOrd="0" presId="urn:microsoft.com/office/officeart/2005/8/layout/cycle2"/>
    <dgm:cxn modelId="{8E110D29-F73F-450C-A03E-BFE6F923A209}" type="presParOf" srcId="{F9DF094C-F8FC-4837-AE8D-BC8A4973C1E7}" destId="{CC857982-1150-4321-B8F4-3FE281BD11EA}" srcOrd="0" destOrd="0" presId="urn:microsoft.com/office/officeart/2005/8/layout/cycle2"/>
    <dgm:cxn modelId="{7CA10F2F-9EAE-42F3-8955-7D09BDD94133}" type="presParOf" srcId="{C0AC4133-254A-49F3-A7E2-4784164C81BE}" destId="{24839DFE-D1DA-41EC-BD3F-4408797FA3B1}" srcOrd="2" destOrd="0" presId="urn:microsoft.com/office/officeart/2005/8/layout/cycle2"/>
    <dgm:cxn modelId="{FB8C38FC-DD96-4B7B-8096-8BC38EA5653C}" type="presParOf" srcId="{C0AC4133-254A-49F3-A7E2-4784164C81BE}" destId="{0FA284E9-2FB6-4FAA-847E-A7E1101931A8}" srcOrd="3" destOrd="0" presId="urn:microsoft.com/office/officeart/2005/8/layout/cycle2"/>
    <dgm:cxn modelId="{F4754710-5B2F-40AB-948D-B2A1B89439A0}" type="presParOf" srcId="{0FA284E9-2FB6-4FAA-847E-A7E1101931A8}" destId="{CC4B8FF9-8E71-4FFA-9BF8-09A56E022E4E}" srcOrd="0" destOrd="0" presId="urn:microsoft.com/office/officeart/2005/8/layout/cycle2"/>
    <dgm:cxn modelId="{1D6EA349-660C-43A5-B0D7-4BAB850182E1}" type="presParOf" srcId="{C0AC4133-254A-49F3-A7E2-4784164C81BE}" destId="{755E8FAB-1DB2-4EA3-A03A-7A6F1F79DEE6}" srcOrd="4" destOrd="0" presId="urn:microsoft.com/office/officeart/2005/8/layout/cycle2"/>
    <dgm:cxn modelId="{8D04C6DE-877E-4B81-ACC5-2B2FC14B7171}" type="presParOf" srcId="{C0AC4133-254A-49F3-A7E2-4784164C81BE}" destId="{CF486008-9BC7-4557-9CE7-3F2DF53F750C}" srcOrd="5" destOrd="0" presId="urn:microsoft.com/office/officeart/2005/8/layout/cycle2"/>
    <dgm:cxn modelId="{012E2C53-D706-4E41-84DF-CB2CB5EC9BDC}" type="presParOf" srcId="{CF486008-9BC7-4557-9CE7-3F2DF53F750C}" destId="{1142B809-7069-4459-AC73-069AA06D3C5A}" srcOrd="0" destOrd="0" presId="urn:microsoft.com/office/officeart/2005/8/layout/cycle2"/>
    <dgm:cxn modelId="{A7937AE0-3794-4F05-9433-E8A7DFCEAA4A}" type="presParOf" srcId="{C0AC4133-254A-49F3-A7E2-4784164C81BE}" destId="{4E423C09-9D7A-4C68-BDDF-102C9A10763A}" srcOrd="6" destOrd="0" presId="urn:microsoft.com/office/officeart/2005/8/layout/cycle2"/>
    <dgm:cxn modelId="{8318CA91-9F83-4C5D-89EF-4D76565190B1}" type="presParOf" srcId="{C0AC4133-254A-49F3-A7E2-4784164C81BE}" destId="{3D437D27-BD42-409B-B4F2-68999AFBAC89}" srcOrd="7" destOrd="0" presId="urn:microsoft.com/office/officeart/2005/8/layout/cycle2"/>
    <dgm:cxn modelId="{4D7B9453-F35D-4E92-9380-E602E2308530}" type="presParOf" srcId="{3D437D27-BD42-409B-B4F2-68999AFBAC89}" destId="{ACA4BD55-1F31-47E5-A37A-3EE94D22D7D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501799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95404" y="0"/>
            <a:ext cx="2980055" cy="501799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r">
              <a:defRPr sz="1300"/>
            </a:lvl1pPr>
          </a:lstStyle>
          <a:p>
            <a:fld id="{ED95D740-6A7E-4AE4-809A-1783B6BB9E99}" type="datetimeFigureOut">
              <a:rPr lang="pt-BR" smtClean="0"/>
              <a:t>01/10/2014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99452"/>
            <a:ext cx="2980055" cy="501798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95404" y="9499452"/>
            <a:ext cx="2980055" cy="501798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r">
              <a:defRPr sz="1300"/>
            </a:lvl1pPr>
          </a:lstStyle>
          <a:p>
            <a:fld id="{8829B08D-A33C-4484-8AF1-3D84552368D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2384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501799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95404" y="0"/>
            <a:ext cx="2980055" cy="501799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1451DAF-731B-40C9-94FC-6AFBD168E88F}" type="datetimeFigureOut">
              <a:rPr lang="pt-BR" smtClean="0"/>
              <a:pPr>
                <a:defRPr/>
              </a:pPr>
              <a:t>01/10/2014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49363"/>
            <a:ext cx="6000750" cy="3376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42" tIns="48221" rIns="96442" bIns="48221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7705" y="4813102"/>
            <a:ext cx="5501640" cy="3937992"/>
          </a:xfrm>
          <a:prstGeom prst="rect">
            <a:avLst/>
          </a:prstGeom>
        </p:spPr>
        <p:txBody>
          <a:bodyPr vert="horz" lIns="96442" tIns="48221" rIns="96442" bIns="48221" rtlCol="0"/>
          <a:lstStyle/>
          <a:p>
            <a:pPr lvl="0"/>
            <a:r>
              <a:rPr lang="pt-BR" noProof="0" dirty="0" smtClean="0"/>
              <a:t>Clique para editar 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9452"/>
            <a:ext cx="2980055" cy="501798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95404" y="9499452"/>
            <a:ext cx="2980055" cy="501798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05829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83589" indent="-301381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205522" indent="-241104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87731" indent="-241104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169940" indent="-241104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652149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3134357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616566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4098775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43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2252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5476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2355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4876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3419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7227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Abstraem o processo de instanciação de objetos</a:t>
            </a:r>
          </a:p>
          <a:p>
            <a:r>
              <a:rPr lang="pt-BR" dirty="0" smtClean="0"/>
              <a:t>O</a:t>
            </a:r>
            <a:r>
              <a:rPr lang="pt-BR" baseline="0" dirty="0" smtClean="0"/>
              <a:t> consumidor fica agnóstico em relação a todo processo de criação, composição e representação dos objetos que utiliza</a:t>
            </a:r>
          </a:p>
          <a:p>
            <a:r>
              <a:rPr lang="pt-BR" baseline="0" dirty="0" smtClean="0"/>
              <a:t>Se tornam de suma importância, quando o sistema precisa mais e mais de composição para o funcionamento. Consequência natural quando criamos sistemas com foco baixo acoplamento e alto grau de reuso.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9356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33302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Aplicabilidade:</a:t>
            </a:r>
            <a:r>
              <a:rPr lang="pt-BR" baseline="0" dirty="0" smtClean="0"/>
              <a:t> Utilize quando você precisa apenas de uma instância do objeto(configuração de sistemas, conexões, acesso a recursos custosos(quando uma única instância satisfaz o problema)</a:t>
            </a:r>
          </a:p>
          <a:p>
            <a:endParaRPr lang="pt-BR" baseline="0" dirty="0" smtClean="0"/>
          </a:p>
          <a:p>
            <a:r>
              <a:rPr lang="pt-BR" baseline="0" dirty="0" smtClean="0"/>
              <a:t>Consequências:</a:t>
            </a:r>
          </a:p>
          <a:p>
            <a:endParaRPr lang="pt-BR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Otimização do uso do objeto, sem a necessidade de cria-lo a cada chamada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Controle de acesso por ser um único ponto de acesso. Temos total controle de acesso pelos clientes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Se mal utilizado, clientes podem consumir a informação de modo indesejado. Desenvolvedores cometem o erro comum criar </a:t>
            </a:r>
            <a:r>
              <a:rPr lang="pt-BR" baseline="0" dirty="0" err="1" smtClean="0"/>
              <a:t>singletons</a:t>
            </a:r>
            <a:r>
              <a:rPr lang="pt-BR" baseline="0" dirty="0" smtClean="0"/>
              <a:t>, quando no fim, não precisa de uma única instância.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94648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9727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83589" indent="-301381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205522" indent="-241104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87731" indent="-241104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169940" indent="-241104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652149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3134357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616566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4098775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2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89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71309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Não</a:t>
            </a:r>
            <a:r>
              <a:rPr lang="pt-BR" baseline="0" dirty="0" smtClean="0"/>
              <a:t> é possível a consumidor determinar quais classes devem ser instanciadas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Quando deseja-se delegar para subclasses os objetos que elas criam</a:t>
            </a:r>
          </a:p>
          <a:p>
            <a:endParaRPr lang="pt-BR" dirty="0" smtClean="0"/>
          </a:p>
          <a:p>
            <a:r>
              <a:rPr lang="pt-BR" dirty="0" smtClean="0"/>
              <a:t>Consequências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Elimina a necessidade de “amarrar” o cliente a criação concreta</a:t>
            </a:r>
            <a:r>
              <a:rPr lang="pt-BR" baseline="0" dirty="0" smtClean="0"/>
              <a:t> do objeto. O cliente conhece apenas a interface esperada.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Aumenta a possiblidade de extensão de código sem quebrar o cliente</a:t>
            </a:r>
          </a:p>
          <a:p>
            <a:pPr marL="482209" lvl="1"/>
            <a:endParaRPr lang="pt-BR" baseline="0" dirty="0" smtClean="0"/>
          </a:p>
          <a:p>
            <a:pPr marL="482209"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9686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4268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79835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73301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Preocupa-se</a:t>
            </a:r>
            <a:r>
              <a:rPr lang="pt-BR" baseline="0" dirty="0" smtClean="0"/>
              <a:t> em como classes e objetos serão compostos para formar grandes estruturas.</a:t>
            </a:r>
          </a:p>
          <a:p>
            <a:r>
              <a:rPr lang="pt-BR" baseline="0" dirty="0" smtClean="0"/>
              <a:t>Descrevem como compor novos objetos e classes para o desenvolvimento de novas funcionalidades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18179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34501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Quando</a:t>
            </a:r>
            <a:r>
              <a:rPr lang="pt-BR" baseline="0" dirty="0" smtClean="0"/>
              <a:t> deseja-se utilizar uma nova interface, mas a interface suportada pelo cliente não combina</a:t>
            </a:r>
          </a:p>
          <a:p>
            <a:endParaRPr lang="pt-BR" dirty="0" smtClean="0"/>
          </a:p>
          <a:p>
            <a:r>
              <a:rPr lang="pt-BR" dirty="0" smtClean="0"/>
              <a:t>Consequências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Pode</a:t>
            </a:r>
            <a:r>
              <a:rPr lang="pt-BR" baseline="0" dirty="0" smtClean="0"/>
              <a:t> se perder funcionalidades específicas da classe adaptada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Viabiliza o uso de novas classes sem existir a necessidade de alterar o cliente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55058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00722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809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CDF2AF7-564C-4D5A-94DC-406C7929FAA1}" type="slidenum">
              <a:rPr lang="pt-BR"/>
              <a:pPr eaLnBrk="1" hangingPunct="1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897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83589" indent="-301381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205522" indent="-241104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87731" indent="-241104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169940" indent="-241104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652149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3134357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616566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4098775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9127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36971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Quando</a:t>
            </a:r>
            <a:r>
              <a:rPr lang="pt-BR" baseline="0" dirty="0" smtClean="0"/>
              <a:t> deseja-se a</a:t>
            </a:r>
            <a:r>
              <a:rPr lang="pt-BR" dirty="0" smtClean="0"/>
              <a:t>dicionar responsabilidades aos</a:t>
            </a:r>
            <a:r>
              <a:rPr lang="pt-BR" baseline="0" dirty="0" smtClean="0"/>
              <a:t> objetos dinamicamente e de forma transparente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pPr defTabSz="964418">
              <a:defRPr/>
            </a:pPr>
            <a:r>
              <a:rPr lang="pt-BR" dirty="0" smtClean="0"/>
              <a:t>Consequências</a:t>
            </a:r>
          </a:p>
          <a:p>
            <a:pPr defTabSz="964418">
              <a:defRPr/>
            </a:pPr>
            <a:endParaRPr lang="pt-BR" dirty="0" smtClean="0"/>
          </a:p>
          <a:p>
            <a:pPr marL="663037" lvl="1" indent="-180828" defTabSz="964418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Mais</a:t>
            </a:r>
            <a:r>
              <a:rPr lang="pt-BR" baseline="0" dirty="0" smtClean="0"/>
              <a:t> flexível que que heranças estáticas</a:t>
            </a:r>
          </a:p>
          <a:p>
            <a:pPr marL="663037" lvl="1" indent="-180828" defTabSz="964418">
              <a:buFont typeface="Arial" panose="020B0604020202020204" pitchFamily="34" charset="0"/>
              <a:buChar char="•"/>
              <a:defRPr/>
            </a:pPr>
            <a:r>
              <a:rPr lang="pt-BR" baseline="0" dirty="0" smtClean="0"/>
              <a:t>Grande números de pequenos objetos</a:t>
            </a:r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46666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85818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819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62228C0-BDFD-48BB-9009-28F42078C1B7}" type="slidenum">
              <a:rPr lang="pt-BR"/>
              <a:pPr eaLnBrk="1" hangingPunct="1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9588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819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62228C0-BDFD-48BB-9009-28F42078C1B7}" type="slidenum">
              <a:rPr lang="pt-BR"/>
              <a:pPr eaLnBrk="1" hangingPunct="1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1078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Fornecer</a:t>
            </a:r>
            <a:r>
              <a:rPr lang="pt-BR" baseline="0" dirty="0" smtClean="0"/>
              <a:t> uma interface simples para um subsistema complexo</a:t>
            </a:r>
            <a:endParaRPr lang="pt-BR" u="sng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u="sng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u="sng" baseline="0" dirty="0" smtClean="0"/>
          </a:p>
          <a:p>
            <a:r>
              <a:rPr lang="pt-BR" u="none" baseline="0" dirty="0" smtClean="0"/>
              <a:t>Consequências</a:t>
            </a:r>
          </a:p>
          <a:p>
            <a:endParaRPr lang="pt-BR" u="none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u="none" baseline="0" dirty="0" smtClean="0"/>
              <a:t>Blinda o cliente da complexidade dos componentes de um subsistema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u="none" baseline="0" dirty="0" smtClean="0"/>
              <a:t>Promove baixo acoplamento entre o cliente  e o subsistema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u="none" baseline="0" dirty="0" smtClean="0"/>
          </a:p>
          <a:p>
            <a:endParaRPr lang="pt-BR" u="none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u="none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79896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12553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4151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Preocupa-se</a:t>
            </a:r>
            <a:r>
              <a:rPr lang="pt-BR" baseline="0" dirty="0" smtClean="0"/>
              <a:t> com Algoritmos e atribuições de responsabilidades entre os objetos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95310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404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Cada padrão descreve um problema que ocorre repetidas vezes em nosso ambiente, e então descreve o núcleo da solução para esse problema, de tal forma que você pode usar esta solução um milhão de vezes, sem nunca fazê-lo da mesma maneira duas vezes . - Christopher Alexander [1]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80737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Quando a abstração possui dois aspectos,</a:t>
            </a:r>
            <a:r>
              <a:rPr lang="pt-BR" baseline="0" dirty="0" smtClean="0"/>
              <a:t> um dependente do outro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Quando a mudança em um objeto, necessita de alguma ação em outro objeto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50551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08527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375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Necessidade de mudar partes de um algoritmo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Controlar</a:t>
            </a:r>
            <a:r>
              <a:rPr lang="pt-BR" baseline="0" dirty="0" smtClean="0"/>
              <a:t> a extensão das classes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r>
              <a:rPr lang="pt-BR" baseline="0" dirty="0" smtClean="0"/>
              <a:t>Consequências</a:t>
            </a:r>
          </a:p>
          <a:p>
            <a:endParaRPr lang="pt-BR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Alto grau de reuso de código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Segue o princípio “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Hollywood </a:t>
            </a:r>
            <a:r>
              <a:rPr lang="pt-BR" baseline="0" dirty="0" err="1" smtClean="0"/>
              <a:t>principle</a:t>
            </a:r>
            <a:r>
              <a:rPr lang="pt-BR" baseline="0" dirty="0" smtClean="0"/>
              <a:t>”: Não nos chame, nos chamados você. A classe pai chama as operações da filha e não o contrário</a:t>
            </a:r>
          </a:p>
          <a:p>
            <a:endParaRPr lang="pt-BR" baseline="0" dirty="0" smtClean="0"/>
          </a:p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98989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60192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98993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06363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Quando classes mudam apenas o comportamento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É</a:t>
            </a:r>
            <a:r>
              <a:rPr lang="pt-BR" baseline="0" dirty="0" smtClean="0"/>
              <a:t> necessária a variação de algoritmos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Quando uma classe possui diversas condicionais para definir vários comportamentos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r>
              <a:rPr lang="pt-BR" baseline="0" dirty="0" smtClean="0"/>
              <a:t>Consequências</a:t>
            </a:r>
          </a:p>
          <a:p>
            <a:endParaRPr lang="pt-BR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Uma alternativa a herança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Eliminação de condicionais do código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Clientes não ficam sabendo sobre as diversas implementações de estratégias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Facilidade de extensão</a:t>
            </a:r>
          </a:p>
          <a:p>
            <a:pPr marL="180828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5921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83589" indent="-301381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205522" indent="-241104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87731" indent="-241104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169940" indent="-241104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652149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3134357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616566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4098775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49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0728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83589" indent="-301381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205522" indent="-241104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87731" indent="-241104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169940" indent="-241104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652149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3134357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616566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4098775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79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82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45238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83589" indent="-301381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205522" indent="-241104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87731" indent="-241104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169940" indent="-241104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652149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3134357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616566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4098775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93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57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Nome:</a:t>
            </a:r>
            <a:r>
              <a:rPr lang="pt-BR" baseline="0" dirty="0" smtClean="0"/>
              <a:t> Descreve o problema, sua solução e consequências em uma ou duas palavras</a:t>
            </a:r>
          </a:p>
          <a:p>
            <a:endParaRPr lang="pt-BR" baseline="0" dirty="0" smtClean="0"/>
          </a:p>
          <a:p>
            <a:r>
              <a:rPr lang="pt-BR" baseline="0" dirty="0" smtClean="0"/>
              <a:t>Problema: Descreve quando o padrão deverá ser utilizado</a:t>
            </a:r>
          </a:p>
          <a:p>
            <a:endParaRPr lang="pt-BR" baseline="0" dirty="0" smtClean="0"/>
          </a:p>
          <a:p>
            <a:r>
              <a:rPr lang="pt-BR" baseline="0" dirty="0" smtClean="0"/>
              <a:t>Solução: Descreve os elementos utilizados no projeto, relações e colaboração entre os elementos</a:t>
            </a:r>
          </a:p>
          <a:p>
            <a:endParaRPr lang="pt-BR" baseline="0" dirty="0" smtClean="0"/>
          </a:p>
          <a:p>
            <a:r>
              <a:rPr lang="pt-BR" baseline="0" dirty="0" smtClean="0"/>
              <a:t>Consequências: Resultados e Trade-</a:t>
            </a:r>
            <a:r>
              <a:rPr lang="pt-BR" baseline="0" dirty="0" err="1" smtClean="0"/>
              <a:t>offs</a:t>
            </a:r>
            <a:r>
              <a:rPr lang="pt-BR" baseline="0" dirty="0" smtClean="0"/>
              <a:t>(conflitos de Escolha) ao aplicar o padrão.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7114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2888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4007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2234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-24493"/>
            <a:ext cx="12192000" cy="4865688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00006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A44AA-C85A-41B3-A077-F5B5655FD9A6}" type="datetimeFigureOut">
              <a:rPr lang="pt-BR" smtClean="0"/>
              <a:pPr>
                <a:defRPr/>
              </a:pPr>
              <a:t>01/10/2014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694686" y="5937251"/>
            <a:ext cx="3276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43680-2E35-4D36-87BE-8FB40741C88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578" y="5439747"/>
            <a:ext cx="1595430" cy="140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3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60129-0B1F-41FE-B76E-0CC64AD2046D}" type="datetimeFigureOut">
              <a:rPr lang="pt-BR" smtClean="0"/>
              <a:pPr>
                <a:defRPr/>
              </a:pPr>
              <a:t>01/10/2014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FF573-ADDF-4EC8-9123-1A432C4F0504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71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1B94D-9BEE-4D08-9D39-FA3E64F2DAB9}" type="datetimeFigureOut">
              <a:rPr lang="pt-BR" smtClean="0"/>
              <a:pPr>
                <a:defRPr/>
              </a:pPr>
              <a:t>01/10/2014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B0827-F6AE-40F2-922F-77E16265A5C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610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CC4B4-CB2D-4460-B99F-B70EE4A7772D}" type="datetimeFigureOut">
              <a:rPr lang="pt-BR" smtClean="0"/>
              <a:pPr>
                <a:defRPr/>
              </a:pPr>
              <a:t>01/10/2014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062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>
            <a:noAutofit/>
          </a:bodyPr>
          <a:lstStyle>
            <a:lvl1pPr algn="l">
              <a:defRPr sz="4800">
                <a:solidFill>
                  <a:srgbClr val="000066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3B6F2-A64F-455C-8ED9-61C4B7B32E51}" type="datetimeFigureOut">
              <a:rPr lang="pt-BR" smtClean="0"/>
              <a:pPr>
                <a:defRPr/>
              </a:pPr>
              <a:t>01/10/2014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D4605-7C7E-441D-99C9-A5CEEE00E4D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79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88EDE-E559-4D35-9477-5C9CFD2C83AA}" type="datetimeFigureOut">
              <a:rPr lang="pt-BR" smtClean="0"/>
              <a:pPr>
                <a:defRPr/>
              </a:pPr>
              <a:t>01/10/2014</a:t>
            </a:fld>
            <a:endParaRPr lang="pt-BR" dirty="0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9F23A-8EED-4E17-8456-14363399B456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677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-24493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9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393F7-99E7-48CD-B06E-55E4DBF89BE2}" type="datetimeFigureOut">
              <a:rPr lang="pt-BR" smtClean="0"/>
              <a:pPr>
                <a:defRPr/>
              </a:pPr>
              <a:t>01/10/2014</a:t>
            </a:fld>
            <a:endParaRPr lang="pt-BR" dirty="0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1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A76C1-6396-43AB-A8BD-8780FA76A40C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014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Retângulo 3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5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436E5-034B-462D-88AB-67C5C2420F35}" type="datetimeFigureOut">
              <a:rPr lang="pt-BR" smtClean="0"/>
              <a:pPr>
                <a:defRPr/>
              </a:pPr>
              <a:t>01/10/2014</a:t>
            </a:fld>
            <a:endParaRPr lang="pt-BR" dirty="0"/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81303-BE0B-4F44-B252-9BE05C7BC98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85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8E2B0-0D65-4B5E-B0A4-3512A1ACA322}" type="datetimeFigureOut">
              <a:rPr lang="pt-BR" smtClean="0"/>
              <a:pPr>
                <a:defRPr/>
              </a:pPr>
              <a:t>01/10/2014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00241-ACD9-41BD-B4F9-3EEC1BF50ED5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69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29427-57E5-4B25-B67D-EDAA344F7C9A}" type="datetimeFigureOut">
              <a:rPr lang="pt-BR" smtClean="0"/>
              <a:pPr>
                <a:defRPr/>
              </a:pPr>
              <a:t>01/10/2014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35024-B821-4DFC-A9A9-CF6BD2F260C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85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7C8CE-336E-47F6-9186-B47A3222C225}" type="datetimeFigureOut">
              <a:rPr lang="pt-BR" smtClean="0"/>
              <a:pPr>
                <a:defRPr/>
              </a:pPr>
              <a:t>01/10/2014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6E36D-FD7C-4E54-A34A-57F2EC7845CB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58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3402A6B-2FF0-4705-B3DC-604D09392A3A}" type="datetimeFigureOut">
              <a:rPr lang="pt-BR" smtClean="0"/>
              <a:pPr>
                <a:defRPr/>
              </a:pPr>
              <a:t>01/10/2014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098FDB4-6A7A-4EFA-A46A-0C6C40BEB01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0" r:id="rId7"/>
    <p:sldLayoutId id="2147483681" r:id="rId8"/>
    <p:sldLayoutId id="2147483682" r:id="rId9"/>
    <p:sldLayoutId id="2147483689" r:id="rId10"/>
    <p:sldLayoutId id="214748369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dustriallogic.com/wp-content/uploads/2005/09/smellstorefactorings.pdf" TargetMode="External"/><Relationship Id="rId2" Type="http://schemas.openxmlformats.org/officeDocument/2006/relationships/hyperlink" Target="http://www.refactoring.com/catalog/index.html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Fundamentos em Arquitetura de Software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MBCorp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 | Treinamento e Consultoria em Arquitetura e </a:t>
            </a: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Gestão</a:t>
            </a:r>
            <a:r>
              <a:rPr lang="pt-BR" sz="2400" dirty="0" err="1" smtClean="0">
                <a:solidFill>
                  <a:srgbClr val="FFFFFF"/>
                </a:solidFill>
              </a:rPr>
              <a:t>ftware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Revisitando Orientação a Objetos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186900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Desvantagens: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Não podemos alterar implementações em tempo de </a:t>
            </a:r>
            <a:r>
              <a:rPr lang="pt-BR" sz="2400" i="1" dirty="0" err="1" smtClean="0">
                <a:sym typeface="Arial" panose="020B0604020202020204" pitchFamily="34" charset="0"/>
              </a:rPr>
              <a:t>runtime</a:t>
            </a:r>
            <a:r>
              <a:rPr lang="pt-BR" sz="2400" i="1" dirty="0" smtClean="0">
                <a:sym typeface="Arial" panose="020B0604020202020204" pitchFamily="34" charset="0"/>
              </a:rPr>
              <a:t>, 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Subclasses podem carregar diversas funcionalidades sem necessidade, sendo obrigadas a reimplementarem diversos métodos.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Alteração na classe pai, geralmente afeta todas as subclasses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05953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Composição:</a:t>
            </a:r>
            <a:r>
              <a:rPr lang="pt-BR" sz="2800" dirty="0" smtClean="0">
                <a:sym typeface="Arial" panose="020B0604020202020204" pitchFamily="34" charset="0"/>
              </a:rPr>
              <a:t> Novas funcionalidades são obtidas através da composição de novos objetos. Torna-se necessário a definição de interfaces bem definidas.</a:t>
            </a:r>
          </a:p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	</a:t>
            </a:r>
            <a:endParaRPr lang="pt-BR" sz="2800" dirty="0" smtClean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72922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	Vantagens: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Reuso é definido em </a:t>
            </a:r>
            <a:r>
              <a:rPr lang="pt-BR" sz="2400" i="1" dirty="0" err="1" smtClean="0">
                <a:sym typeface="Arial" panose="020B0604020202020204" pitchFamily="34" charset="0"/>
              </a:rPr>
              <a:t>runtime</a:t>
            </a:r>
            <a:r>
              <a:rPr lang="pt-BR" sz="2400" dirty="0" smtClean="0">
                <a:sym typeface="Arial" panose="020B0604020202020204" pitchFamily="34" charset="0"/>
              </a:rPr>
              <a:t>, trazendo flexibilidade.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Encapsulamento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Diversos pequenos objetos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09085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Desvantagens: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Grande quantidade de objetos e relações entre eles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12200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endParaRPr lang="pt-BR" sz="24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  <a:buClr>
                <a:srgbClr val="000000"/>
              </a:buClr>
            </a:pPr>
            <a:endParaRPr lang="pt-BR" sz="2400" dirty="0">
              <a:sym typeface="Arial" panose="020B0604020202020204" pitchFamily="34" charset="0"/>
            </a:endParaRPr>
          </a:p>
          <a:p>
            <a:pPr algn="ctr" defTabSz="912813">
              <a:spcBef>
                <a:spcPts val="488"/>
              </a:spcBef>
              <a:buClr>
                <a:srgbClr val="000000"/>
              </a:buClr>
            </a:pPr>
            <a:r>
              <a:rPr lang="pt-BR" sz="4400" b="1" dirty="0" smtClean="0">
                <a:sym typeface="Arial" panose="020B0604020202020204" pitchFamily="34" charset="0"/>
              </a:rPr>
              <a:t>Prefira</a:t>
            </a:r>
            <a:r>
              <a:rPr lang="pt-BR" sz="4400" dirty="0" smtClean="0">
                <a:sym typeface="Arial" panose="020B0604020202020204" pitchFamily="34" charset="0"/>
              </a:rPr>
              <a:t> composição sobre Heranças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93498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84454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Padrões de Criação</a:t>
            </a:r>
          </a:p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Padrões Estruturais</a:t>
            </a:r>
          </a:p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Padrões Comportamentais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35167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5" y="2955925"/>
            <a:ext cx="10749366" cy="1793875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Padrões que se preocupam com o processo de criação dos objetos.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Criação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26652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Abstract </a:t>
            </a:r>
            <a:r>
              <a:rPr lang="pt-BR" sz="2800" dirty="0" err="1">
                <a:sym typeface="Arial" panose="020B0604020202020204" pitchFamily="34" charset="0"/>
              </a:rPr>
              <a:t>Factory</a:t>
            </a: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err="1">
                <a:sym typeface="Arial" panose="020B0604020202020204" pitchFamily="34" charset="0"/>
              </a:rPr>
              <a:t>Builder</a:t>
            </a: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Factory</a:t>
            </a:r>
            <a:r>
              <a:rPr lang="pt-BR" sz="2800" b="1" dirty="0">
                <a:sym typeface="Arial" panose="020B0604020202020204" pitchFamily="34" charset="0"/>
              </a:rPr>
              <a:t> </a:t>
            </a:r>
            <a:r>
              <a:rPr lang="pt-BR" sz="2800" b="1" dirty="0" err="1">
                <a:sym typeface="Arial" panose="020B0604020202020204" pitchFamily="34" charset="0"/>
              </a:rPr>
              <a:t>Method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err="1">
                <a:sym typeface="Arial" panose="020B0604020202020204" pitchFamily="34" charset="0"/>
              </a:rPr>
              <a:t>Prototype</a:t>
            </a: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Singleton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Criação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66382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2234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Singleton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Garante que somente haverá uma instância de um objeto, e provê um único ponto de acesso global.</a:t>
            </a: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</p:txBody>
      </p:sp>
      <p:pic>
        <p:nvPicPr>
          <p:cNvPr id="10244" name="Picture 3" descr="singlet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63" y="4594225"/>
            <a:ext cx="46228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Criação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51333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8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9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0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1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4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 de Configurações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03382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838200" y="2401888"/>
            <a:ext cx="4508500" cy="2187575"/>
          </a:xfrm>
        </p:spPr>
        <p:txBody>
          <a:bodyPr/>
          <a:lstStyle/>
          <a:p>
            <a:pPr>
              <a:buSzPct val="100000"/>
            </a:pPr>
            <a:r>
              <a:rPr lang="pt-BR" b="1" dirty="0" smtClean="0"/>
              <a:t>MÓDULO 2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27738" y="2217540"/>
            <a:ext cx="5859462" cy="2827734"/>
          </a:xfrm>
        </p:spPr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Design </a:t>
            </a:r>
            <a:r>
              <a:rPr lang="pt-BR" sz="2400" dirty="0" err="1" smtClean="0">
                <a:solidFill>
                  <a:srgbClr val="FFFFFF"/>
                </a:solidFill>
              </a:rPr>
              <a:t>Patterns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Clean </a:t>
            </a:r>
            <a:r>
              <a:rPr lang="pt-BR" sz="2400" dirty="0" err="1" smtClean="0">
                <a:solidFill>
                  <a:srgbClr val="FFFFFF"/>
                </a:solidFill>
              </a:rPr>
              <a:t>Code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rgbClr val="FFFFFF"/>
                </a:solidFill>
              </a:rPr>
              <a:t>Refactoring</a:t>
            </a:r>
            <a:endParaRPr lang="pt-BR" sz="2400" dirty="0" smtClean="0">
              <a:solidFill>
                <a:srgbClr val="FFFFFF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604838" y="0"/>
            <a:ext cx="10748962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eaLnBrk="1" hangingPunct="1">
              <a:buSzPct val="100000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sz="4400">
                <a:latin typeface="Segoe UI Light" pitchFamily="34" charset="0"/>
              </a:defRPr>
            </a:lvl2pPr>
            <a:lvl3pPr eaLnBrk="1" hangingPunct="1">
              <a:defRPr sz="4400">
                <a:latin typeface="Segoe UI Light" pitchFamily="34" charset="0"/>
              </a:defRPr>
            </a:lvl3pPr>
            <a:lvl4pPr eaLnBrk="1" hangingPunct="1">
              <a:defRPr sz="4400">
                <a:latin typeface="Segoe UI Light" pitchFamily="34" charset="0"/>
              </a:defRPr>
            </a:lvl4pPr>
            <a:lvl5pPr eaLnBrk="1" hangingPunct="1">
              <a:defRPr sz="4400">
                <a:latin typeface="Segoe UI Light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9pPr>
          </a:lstStyle>
          <a:p>
            <a:r>
              <a:rPr lang="pt-BR" dirty="0"/>
              <a:t>O Curso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 smtClean="0">
                <a:sym typeface="Wingdings" panose="05000000000000000000" pitchFamily="2" charset="2"/>
              </a:rPr>
              <a:t>Agenda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8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9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0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1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4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850" y="5382985"/>
            <a:ext cx="2369150" cy="147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Conexão de Banco	</a:t>
            </a:r>
            <a:endParaRPr lang="pt-BR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04435" y="2955925"/>
            <a:ext cx="10749366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Implementar com </a:t>
            </a:r>
            <a:r>
              <a:rPr lang="pt-BR" sz="2800" dirty="0" err="1" smtClean="0">
                <a:sym typeface="Arial" panose="020B0604020202020204" pitchFamily="34" charset="0"/>
              </a:rPr>
              <a:t>singleton</a:t>
            </a:r>
            <a:r>
              <a:rPr lang="pt-BR" sz="2800" dirty="0" smtClean="0">
                <a:sym typeface="Arial" panose="020B0604020202020204" pitchFamily="34" charset="0"/>
              </a:rPr>
              <a:t>, o retorno de um objeto </a:t>
            </a:r>
            <a:r>
              <a:rPr lang="pt-BR" sz="2800" dirty="0" err="1" smtClean="0">
                <a:sym typeface="Arial" panose="020B0604020202020204" pitchFamily="34" charset="0"/>
              </a:rPr>
              <a:t>SqlConnection</a:t>
            </a:r>
            <a:r>
              <a:rPr lang="pt-BR" sz="2800" dirty="0" smtClean="0">
                <a:sym typeface="Arial" panose="020B0604020202020204" pitchFamily="34" charset="0"/>
              </a:rPr>
              <a:t>. O cliente deve utilizar o objeto conforme exemplo:</a:t>
            </a:r>
          </a:p>
          <a:p>
            <a:pPr defTabSz="912813">
              <a:spcBef>
                <a:spcPts val="488"/>
              </a:spcBef>
            </a:pPr>
            <a:r>
              <a:rPr lang="pt-BR" sz="2800" dirty="0">
                <a:solidFill>
                  <a:srgbClr val="000066"/>
                </a:solidFill>
              </a:rPr>
              <a:t>var </a:t>
            </a:r>
            <a:r>
              <a:rPr lang="pt-BR" sz="2800" dirty="0" err="1">
                <a:solidFill>
                  <a:srgbClr val="000066"/>
                </a:solidFill>
              </a:rPr>
              <a:t>conexao</a:t>
            </a:r>
            <a:r>
              <a:rPr lang="pt-BR" sz="2800" dirty="0">
                <a:solidFill>
                  <a:srgbClr val="000066"/>
                </a:solidFill>
              </a:rPr>
              <a:t> = </a:t>
            </a:r>
            <a:r>
              <a:rPr lang="pt-BR" sz="2800" dirty="0" err="1" smtClean="0">
                <a:solidFill>
                  <a:srgbClr val="000066"/>
                </a:solidFill>
              </a:rPr>
              <a:t>Conexao.RetornarConexao</a:t>
            </a:r>
            <a:r>
              <a:rPr lang="pt-BR" sz="2800" dirty="0">
                <a:solidFill>
                  <a:srgbClr val="000066"/>
                </a:solidFill>
              </a:rPr>
              <a:t>();</a:t>
            </a:r>
            <a:endParaRPr lang="pt-BR" sz="2800" dirty="0">
              <a:solidFill>
                <a:srgbClr val="000066"/>
              </a:solidFill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6683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8457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Factory</a:t>
            </a:r>
            <a:r>
              <a:rPr lang="pt-BR" sz="2800" b="1" dirty="0">
                <a:sym typeface="Arial" panose="020B0604020202020204" pitchFamily="34" charset="0"/>
              </a:rPr>
              <a:t> </a:t>
            </a:r>
            <a:r>
              <a:rPr lang="pt-BR" sz="2800" b="1" dirty="0" err="1">
                <a:sym typeface="Arial" panose="020B0604020202020204" pitchFamily="34" charset="0"/>
              </a:rPr>
              <a:t>Method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Define uma interface para criação de um objeto, mas deixa subclasses decidirem quais classes instanciar. </a:t>
            </a: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Criação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42583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Factory</a:t>
            </a:r>
            <a:r>
              <a:rPr lang="pt-BR" sz="2800" b="1" dirty="0">
                <a:sym typeface="Arial" panose="020B0604020202020204" pitchFamily="34" charset="0"/>
              </a:rPr>
              <a:t> </a:t>
            </a:r>
            <a:r>
              <a:rPr lang="pt-BR" sz="2800" b="1" dirty="0" err="1">
                <a:sym typeface="Arial" panose="020B0604020202020204" pitchFamily="34" charset="0"/>
              </a:rPr>
              <a:t>Method</a:t>
            </a:r>
            <a:endParaRPr lang="pt-BR" sz="2800" b="1" dirty="0">
              <a:sym typeface="Arial" panose="020B0604020202020204" pitchFamily="34" charset="0"/>
            </a:endParaRPr>
          </a:p>
        </p:txBody>
      </p:sp>
      <p:pic>
        <p:nvPicPr>
          <p:cNvPr id="13316" name="Picture 3" descr="facto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1" y="3225801"/>
            <a:ext cx="7935913" cy="312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Criação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82600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0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1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2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3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4" name="Picture 7" descr="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176" y="6681788"/>
            <a:ext cx="88582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6" name="Picture 9" descr="hands_o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Repositórios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40206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8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9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0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1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4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850" y="5382985"/>
            <a:ext cx="2369150" cy="147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Registrando um pagamento</a:t>
            </a:r>
            <a:endParaRPr lang="pt-BR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46744" y="1441630"/>
            <a:ext cx="6921270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813">
              <a:spcBef>
                <a:spcPts val="488"/>
              </a:spcBef>
            </a:pPr>
            <a:r>
              <a:rPr lang="pt-BR" sz="2000" dirty="0" smtClean="0">
                <a:solidFill>
                  <a:srgbClr val="000066"/>
                </a:solidFill>
                <a:sym typeface="Arial" panose="020B0604020202020204" pitchFamily="34" charset="0"/>
              </a:rPr>
              <a:t>Dado o Objeto Pagamento, o método </a:t>
            </a:r>
            <a:r>
              <a:rPr lang="pt-BR" sz="2000" b="1" dirty="0" err="1" smtClean="0">
                <a:solidFill>
                  <a:srgbClr val="000066"/>
                </a:solidFill>
                <a:sym typeface="Arial" panose="020B0604020202020204" pitchFamily="34" charset="0"/>
              </a:rPr>
              <a:t>ProcessarPagamento</a:t>
            </a:r>
            <a:r>
              <a:rPr lang="pt-BR" sz="2000" dirty="0" smtClean="0">
                <a:solidFill>
                  <a:srgbClr val="000066"/>
                </a:solidFill>
                <a:sym typeface="Arial" panose="020B0604020202020204" pitchFamily="34" charset="0"/>
              </a:rPr>
              <a:t> deverá utilizar uma fábrica de pagamentos. O pagamento poderá ser via </a:t>
            </a:r>
            <a:r>
              <a:rPr lang="pt-BR" sz="2000" dirty="0" err="1" smtClean="0">
                <a:solidFill>
                  <a:srgbClr val="000066"/>
                </a:solidFill>
                <a:sym typeface="Arial" panose="020B0604020202020204" pitchFamily="34" charset="0"/>
              </a:rPr>
              <a:t>PayPall</a:t>
            </a:r>
            <a:r>
              <a:rPr lang="pt-BR" sz="2000" dirty="0">
                <a:solidFill>
                  <a:srgbClr val="000066"/>
                </a:solidFill>
                <a:sym typeface="Arial" panose="020B0604020202020204" pitchFamily="34" charset="0"/>
              </a:rPr>
              <a:t> </a:t>
            </a:r>
            <a:r>
              <a:rPr lang="pt-BR" sz="2000" dirty="0" smtClean="0">
                <a:solidFill>
                  <a:srgbClr val="000066"/>
                </a:solidFill>
                <a:sym typeface="Arial" panose="020B0604020202020204" pitchFamily="34" charset="0"/>
              </a:rPr>
              <a:t>ou </a:t>
            </a:r>
            <a:r>
              <a:rPr lang="pt-BR" sz="2000" dirty="0" err="1" smtClean="0">
                <a:solidFill>
                  <a:srgbClr val="000066"/>
                </a:solidFill>
                <a:sym typeface="Arial" panose="020B0604020202020204" pitchFamily="34" charset="0"/>
              </a:rPr>
              <a:t>PagSeguro</a:t>
            </a:r>
            <a:r>
              <a:rPr lang="pt-BR" sz="2000" dirty="0" smtClean="0">
                <a:solidFill>
                  <a:srgbClr val="000066"/>
                </a:solidFill>
                <a:sym typeface="Arial" panose="020B0604020202020204" pitchFamily="34" charset="0"/>
              </a:rPr>
              <a:t>. O método </a:t>
            </a:r>
            <a:r>
              <a:rPr lang="pt-BR" sz="2000" dirty="0" err="1" smtClean="0">
                <a:solidFill>
                  <a:srgbClr val="000066"/>
                </a:solidFill>
                <a:sym typeface="Arial" panose="020B0604020202020204" pitchFamily="34" charset="0"/>
              </a:rPr>
              <a:t>ProcessarPagamento</a:t>
            </a:r>
            <a:r>
              <a:rPr lang="pt-BR" sz="2000" dirty="0" smtClean="0">
                <a:solidFill>
                  <a:srgbClr val="000066"/>
                </a:solidFill>
                <a:sym typeface="Arial" panose="020B0604020202020204" pitchFamily="34" charset="0"/>
              </a:rPr>
              <a:t> deverá chamar a fábrica do seguinte modo</a:t>
            </a:r>
          </a:p>
          <a:p>
            <a:r>
              <a:rPr lang="pt-BR" sz="2000" dirty="0" err="1"/>
              <a:t>SistemaPagamento</a:t>
            </a:r>
            <a:r>
              <a:rPr lang="pt-BR" sz="2000" dirty="0"/>
              <a:t> </a:t>
            </a:r>
            <a:r>
              <a:rPr lang="pt-BR" sz="2000" dirty="0" err="1"/>
              <a:t>sistemaPagamento</a:t>
            </a:r>
            <a:r>
              <a:rPr lang="pt-BR" sz="2000" dirty="0"/>
              <a:t> = new </a:t>
            </a:r>
            <a:r>
              <a:rPr lang="pt-BR" sz="2000" dirty="0" err="1"/>
              <a:t>PayPall</a:t>
            </a:r>
            <a:r>
              <a:rPr lang="pt-BR" sz="2000" dirty="0" smtClean="0"/>
              <a:t>();            </a:t>
            </a:r>
            <a:r>
              <a:rPr lang="pt-BR" sz="2000" dirty="0" err="1"/>
              <a:t>sistemaPagamento.RegistrarPagamento</a:t>
            </a:r>
            <a:r>
              <a:rPr lang="pt-BR" sz="2000" dirty="0"/>
              <a:t>(</a:t>
            </a:r>
            <a:r>
              <a:rPr lang="pt-BR" sz="2000" dirty="0" err="1"/>
              <a:t>this</a:t>
            </a:r>
            <a:r>
              <a:rPr lang="pt-BR" sz="2000" dirty="0" smtClean="0"/>
              <a:t>);</a:t>
            </a:r>
            <a:r>
              <a:rPr lang="pt-BR" sz="2000" dirty="0" smtClean="0">
                <a:solidFill>
                  <a:srgbClr val="000066"/>
                </a:solidFill>
                <a:sym typeface="Arial" panose="020B0604020202020204" pitchFamily="34" charset="0"/>
              </a:rPr>
              <a:t>  </a:t>
            </a:r>
          </a:p>
          <a:p>
            <a:r>
              <a:rPr lang="pt-BR" sz="2800" dirty="0" smtClean="0">
                <a:solidFill>
                  <a:srgbClr val="000066"/>
                </a:solidFill>
                <a:sym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0066"/>
                </a:solidFill>
                <a:sym typeface="Arial" panose="020B0604020202020204" pitchFamily="34" charset="0"/>
              </a:rPr>
              <a:t>ou</a:t>
            </a:r>
          </a:p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000" dirty="0" err="1"/>
              <a:t>SistemaPagamento</a:t>
            </a:r>
            <a:r>
              <a:rPr lang="pt-BR" sz="2000" dirty="0"/>
              <a:t> </a:t>
            </a:r>
            <a:r>
              <a:rPr lang="pt-BR" sz="2000" dirty="0" err="1"/>
              <a:t>sistemaPagamento</a:t>
            </a:r>
            <a:r>
              <a:rPr lang="pt-BR" sz="2000" dirty="0"/>
              <a:t> = new </a:t>
            </a:r>
            <a:r>
              <a:rPr lang="pt-BR" sz="2000" dirty="0" err="1"/>
              <a:t>PagSeguro</a:t>
            </a:r>
            <a:r>
              <a:rPr lang="pt-BR" sz="2000" dirty="0"/>
              <a:t>();            </a:t>
            </a:r>
            <a:r>
              <a:rPr lang="pt-BR" sz="2000" dirty="0" err="1"/>
              <a:t>sistemaPagamento.RegistrarPagamento</a:t>
            </a:r>
            <a:r>
              <a:rPr lang="pt-BR" sz="2000" dirty="0"/>
              <a:t>(</a:t>
            </a:r>
            <a:r>
              <a:rPr lang="pt-BR" sz="2000" dirty="0" err="1"/>
              <a:t>this</a:t>
            </a:r>
            <a:r>
              <a:rPr lang="pt-BR" sz="2000" dirty="0"/>
              <a:t>);</a:t>
            </a:r>
            <a:endParaRPr lang="pt-BR" sz="2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000" dirty="0">
              <a:sym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8013" y="1586189"/>
            <a:ext cx="49815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815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92836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Lidam com a composição das classes e objetos.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32182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444625"/>
            <a:ext cx="2601685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Adapter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Bridge</a:t>
            </a:r>
          </a:p>
          <a:p>
            <a:pPr defTabSz="912813">
              <a:spcBef>
                <a:spcPts val="488"/>
              </a:spcBef>
            </a:pPr>
            <a:r>
              <a:rPr lang="pt-BR" sz="2800" dirty="0" err="1">
                <a:sym typeface="Arial" panose="020B0604020202020204" pitchFamily="34" charset="0"/>
              </a:rPr>
              <a:t>Composite</a:t>
            </a: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Decorator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b="1" dirty="0" err="1" smtClean="0">
                <a:sym typeface="Arial" panose="020B0604020202020204" pitchFamily="34" charset="0"/>
              </a:rPr>
              <a:t>Facade</a:t>
            </a:r>
            <a:endParaRPr lang="pt-BR" sz="2800" b="1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Estruturais</a:t>
            </a:r>
            <a:endParaRPr lang="pt-BR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562601" y="1437364"/>
            <a:ext cx="260168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813">
              <a:spcBef>
                <a:spcPts val="488"/>
              </a:spcBef>
            </a:pPr>
            <a:r>
              <a:rPr lang="pt-BR" sz="2800" dirty="0" err="1" smtClean="0">
                <a:sym typeface="Arial" panose="020B0604020202020204" pitchFamily="34" charset="0"/>
              </a:rPr>
              <a:t>Flyweight</a:t>
            </a: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Proxy</a:t>
            </a: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3055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0075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Adapter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Converte a interface de uma classe uma outra que o cliente espera</a:t>
            </a: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8170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Adapter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</p:txBody>
      </p:sp>
      <p:pic>
        <p:nvPicPr>
          <p:cNvPr id="18436" name="Picture 3" descr="adap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64" y="2852739"/>
            <a:ext cx="5437187" cy="316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90258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0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1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2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3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4" name="Picture 7" descr="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176" y="6681788"/>
            <a:ext cx="88582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6" name="Picture 9" descr="hands_o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 de Terceiros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35140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Design </a:t>
            </a:r>
            <a:r>
              <a:rPr lang="pt-BR" b="1" dirty="0" err="1" smtClean="0"/>
              <a:t>Patterns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388828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8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9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0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1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Adaptando novo framework de LOG</a:t>
            </a:r>
            <a:endParaRPr lang="pt-BR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04434" y="1722211"/>
            <a:ext cx="10749366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Dado os objetos demonstrados na figura, criar um adaptador para a classe LOG4NET, para que o cliente possa utilizar o novo framework de log.	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Código utilizado atualmente pelo cliente</a:t>
            </a:r>
          </a:p>
          <a:p>
            <a:r>
              <a:rPr lang="pt-BR" sz="2000" dirty="0" err="1">
                <a:solidFill>
                  <a:srgbClr val="000066"/>
                </a:solidFill>
              </a:rPr>
              <a:t>ILog</a:t>
            </a:r>
            <a:r>
              <a:rPr lang="pt-BR" sz="2000" dirty="0">
                <a:solidFill>
                  <a:srgbClr val="000066"/>
                </a:solidFill>
              </a:rPr>
              <a:t> log = new Log</a:t>
            </a:r>
            <a:r>
              <a:rPr lang="pt-BR" sz="2000" dirty="0" smtClean="0">
                <a:solidFill>
                  <a:srgbClr val="000066"/>
                </a:solidFill>
              </a:rPr>
              <a:t>();   </a:t>
            </a:r>
          </a:p>
          <a:p>
            <a:r>
              <a:rPr lang="pt-BR" sz="2000" dirty="0" err="1" smtClean="0">
                <a:solidFill>
                  <a:srgbClr val="000066"/>
                </a:solidFill>
              </a:rPr>
              <a:t>log.RegistrarLog</a:t>
            </a:r>
            <a:r>
              <a:rPr lang="pt-BR" sz="2000" dirty="0">
                <a:solidFill>
                  <a:srgbClr val="000066"/>
                </a:solidFill>
              </a:rPr>
              <a:t>("teste",</a:t>
            </a:r>
            <a:r>
              <a:rPr lang="pt-BR" sz="2000" dirty="0" err="1">
                <a:solidFill>
                  <a:srgbClr val="000066"/>
                </a:solidFill>
              </a:rPr>
              <a:t>TipoLog.Erro</a:t>
            </a:r>
            <a:r>
              <a:rPr lang="pt-BR" sz="2000" dirty="0">
                <a:solidFill>
                  <a:srgbClr val="000066"/>
                </a:solidFill>
              </a:rPr>
              <a:t>);</a:t>
            </a:r>
            <a:endParaRPr lang="pt-BR" sz="2000" dirty="0">
              <a:solidFill>
                <a:srgbClr val="000066"/>
              </a:solidFill>
              <a:sym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112" y="3437617"/>
            <a:ext cx="4513888" cy="3420383"/>
          </a:xfrm>
          <a:prstGeom prst="rect">
            <a:avLst/>
          </a:prstGeom>
        </p:spPr>
      </p:pic>
      <p:pic>
        <p:nvPicPr>
          <p:cNvPr id="11274" name="Picture 9" descr="hands_o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850" y="5382985"/>
            <a:ext cx="2369150" cy="147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8196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1228881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Decorator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Adiciona novas responsabilidades a um objeto dinamicamente. Provê uma alternativa flexível de extensão de funcionalidades.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&lt;</a:t>
            </a:r>
            <a:r>
              <a:rPr lang="pt-BR" sz="2800" dirty="0" err="1" smtClean="0">
                <a:sym typeface="Arial" panose="020B0604020202020204" pitchFamily="34" charset="0"/>
              </a:rPr>
              <a:t>italic</a:t>
            </a:r>
            <a:r>
              <a:rPr lang="pt-BR" sz="2800" dirty="0" smtClean="0">
                <a:sym typeface="Arial" panose="020B0604020202020204" pitchFamily="34" charset="0"/>
              </a:rPr>
              <a:t>&gt;&lt;center&gt;&lt;</a:t>
            </a:r>
            <a:r>
              <a:rPr lang="pt-BR" sz="2800" dirty="0" err="1" smtClean="0">
                <a:sym typeface="Arial" panose="020B0604020202020204" pitchFamily="34" charset="0"/>
              </a:rPr>
              <a:t>bold</a:t>
            </a:r>
            <a:r>
              <a:rPr lang="pt-BR" sz="2800" dirty="0" smtClean="0">
                <a:sym typeface="Arial" panose="020B0604020202020204" pitchFamily="34" charset="0"/>
              </a:rPr>
              <a:t>&gt;Meu Texto&lt;/</a:t>
            </a:r>
            <a:r>
              <a:rPr lang="pt-BR" sz="2800" dirty="0" err="1" smtClean="0">
                <a:sym typeface="Arial" panose="020B0604020202020204" pitchFamily="34" charset="0"/>
              </a:rPr>
              <a:t>bold</a:t>
            </a:r>
            <a:r>
              <a:rPr lang="pt-BR" sz="2800" dirty="0" smtClean="0">
                <a:sym typeface="Arial" panose="020B0604020202020204" pitchFamily="34" charset="0"/>
              </a:rPr>
              <a:t>&gt;&lt;/center&gt;&lt;/</a:t>
            </a:r>
            <a:r>
              <a:rPr lang="pt-BR" sz="2800" dirty="0" err="1" smtClean="0">
                <a:sym typeface="Arial" panose="020B0604020202020204" pitchFamily="34" charset="0"/>
              </a:rPr>
              <a:t>italic</a:t>
            </a:r>
            <a:r>
              <a:rPr lang="pt-BR" sz="2800" dirty="0">
                <a:sym typeface="Arial" panose="020B0604020202020204" pitchFamily="34" charset="0"/>
              </a:rPr>
              <a:t>&gt;</a:t>
            </a: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01894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Decorator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</p:txBody>
      </p:sp>
      <p:pic>
        <p:nvPicPr>
          <p:cNvPr id="21508" name="Picture 3" descr="decorat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752" y="2215356"/>
            <a:ext cx="432435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7151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2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3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4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5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8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Vendendo Pizzas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26828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2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3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4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5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8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139" y="5355771"/>
            <a:ext cx="2412861" cy="1502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Formatando Textos</a:t>
            </a:r>
            <a:endParaRPr lang="pt-BR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838201" y="1825625"/>
            <a:ext cx="10325099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Crie um programa que seja capaz de formatar um  texto qualquer em hipertexto.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Usuário deve informar um texto qualquer e selecionar as opções BOLD e CENTER. </a:t>
            </a: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Saída esperada: &lt;center&gt;&lt;</a:t>
            </a:r>
            <a:r>
              <a:rPr lang="pt-BR" sz="2800" dirty="0" err="1" smtClean="0">
                <a:sym typeface="Arial" panose="020B0604020202020204" pitchFamily="34" charset="0"/>
              </a:rPr>
              <a:t>bold</a:t>
            </a:r>
            <a:r>
              <a:rPr lang="pt-BR" sz="2800" dirty="0" smtClean="0">
                <a:sym typeface="Arial" panose="020B0604020202020204" pitchFamily="34" charset="0"/>
              </a:rPr>
              <a:t>&gt;Teste&lt;/</a:t>
            </a:r>
            <a:r>
              <a:rPr lang="pt-BR" sz="2800" dirty="0" err="1" smtClean="0">
                <a:sym typeface="Arial" panose="020B0604020202020204" pitchFamily="34" charset="0"/>
              </a:rPr>
              <a:t>bold</a:t>
            </a:r>
            <a:r>
              <a:rPr lang="pt-BR" sz="2800" dirty="0" smtClean="0">
                <a:sym typeface="Arial" panose="020B0604020202020204" pitchFamily="34" charset="0"/>
              </a:rPr>
              <a:t>&gt;&lt;/center&gt;</a:t>
            </a:r>
            <a:endParaRPr lang="pt-BR" sz="2800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1233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Facade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Fornece uma única </a:t>
            </a:r>
            <a:r>
              <a:rPr lang="pt-BR" sz="2800" dirty="0" err="1" smtClean="0">
                <a:sym typeface="Arial" panose="020B0604020202020204" pitchFamily="34" charset="0"/>
              </a:rPr>
              <a:t>iterface</a:t>
            </a:r>
            <a:r>
              <a:rPr lang="pt-BR" sz="2800" dirty="0" smtClean="0">
                <a:sym typeface="Arial" panose="020B0604020202020204" pitchFamily="34" charset="0"/>
              </a:rPr>
              <a:t> para um conjunto de interfaces de um subsistema.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9609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Facade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</p:txBody>
      </p:sp>
      <p:pic>
        <p:nvPicPr>
          <p:cNvPr id="24580" name="Picture 3" descr="faca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64" y="2276475"/>
            <a:ext cx="5030787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7727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4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5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6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7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8" name="Picture 7" descr="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176" y="6681788"/>
            <a:ext cx="88582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10" name="Picture 9" descr="hands_o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Crédito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15075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5" y="1851025"/>
            <a:ext cx="10749366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Caracterizam-se pelo meio os quais classes ou objetos interagem e distribuem a responsabilidade.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8748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81533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1800" dirty="0">
                <a:sym typeface="Arial" panose="020B0604020202020204" pitchFamily="34" charset="0"/>
              </a:rPr>
              <a:t>Chain </a:t>
            </a:r>
            <a:r>
              <a:rPr lang="pt-BR" sz="1800" dirty="0" err="1">
                <a:sym typeface="Arial" panose="020B0604020202020204" pitchFamily="34" charset="0"/>
              </a:rPr>
              <a:t>of</a:t>
            </a:r>
            <a:r>
              <a:rPr lang="pt-BR" sz="1800" dirty="0">
                <a:sym typeface="Arial" panose="020B0604020202020204" pitchFamily="34" charset="0"/>
              </a:rPr>
              <a:t> </a:t>
            </a:r>
            <a:r>
              <a:rPr lang="pt-BR" sz="1800" dirty="0" err="1">
                <a:sym typeface="Arial" panose="020B0604020202020204" pitchFamily="34" charset="0"/>
              </a:rPr>
              <a:t>Resp</a:t>
            </a:r>
            <a:r>
              <a:rPr lang="pt-BR" sz="1800" dirty="0">
                <a:sym typeface="Arial" panose="020B0604020202020204" pitchFamily="34" charset="0"/>
              </a:rPr>
              <a:t>		 </a:t>
            </a:r>
            <a:r>
              <a:rPr lang="pt-BR" sz="1800" dirty="0" err="1">
                <a:sym typeface="Arial" panose="020B0604020202020204" pitchFamily="34" charset="0"/>
              </a:rPr>
              <a:t>State</a:t>
            </a:r>
            <a:endParaRPr lang="pt-BR" sz="1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1800" dirty="0" err="1">
                <a:sym typeface="Arial" panose="020B0604020202020204" pitchFamily="34" charset="0"/>
              </a:rPr>
              <a:t>Command</a:t>
            </a:r>
            <a:r>
              <a:rPr lang="pt-BR" sz="1800" dirty="0">
                <a:sym typeface="Arial" panose="020B0604020202020204" pitchFamily="34" charset="0"/>
              </a:rPr>
              <a:t>                 </a:t>
            </a:r>
            <a:r>
              <a:rPr lang="pt-BR" sz="1800" dirty="0" smtClean="0">
                <a:sym typeface="Arial" panose="020B0604020202020204" pitchFamily="34" charset="0"/>
              </a:rPr>
              <a:t>	</a:t>
            </a:r>
            <a:r>
              <a:rPr lang="pt-BR" sz="1800" b="1" dirty="0" err="1" smtClean="0">
                <a:sym typeface="Arial" panose="020B0604020202020204" pitchFamily="34" charset="0"/>
              </a:rPr>
              <a:t>Strategy</a:t>
            </a:r>
            <a:endParaRPr lang="pt-BR" sz="1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1800" dirty="0" err="1">
                <a:sym typeface="Arial" panose="020B0604020202020204" pitchFamily="34" charset="0"/>
              </a:rPr>
              <a:t>Interpreter</a:t>
            </a:r>
            <a:r>
              <a:rPr lang="pt-BR" sz="1800" dirty="0">
                <a:sym typeface="Arial" panose="020B0604020202020204" pitchFamily="34" charset="0"/>
              </a:rPr>
              <a:t>                </a:t>
            </a:r>
            <a:r>
              <a:rPr lang="pt-BR" sz="1800" dirty="0" smtClean="0">
                <a:sym typeface="Arial" panose="020B0604020202020204" pitchFamily="34" charset="0"/>
              </a:rPr>
              <a:t>	</a:t>
            </a:r>
            <a:r>
              <a:rPr lang="pt-BR" sz="1800" b="1" dirty="0" err="1" smtClean="0">
                <a:sym typeface="Arial" panose="020B0604020202020204" pitchFamily="34" charset="0"/>
              </a:rPr>
              <a:t>Template</a:t>
            </a:r>
            <a:r>
              <a:rPr lang="pt-BR" sz="1800" b="1" dirty="0" smtClean="0">
                <a:sym typeface="Arial" panose="020B0604020202020204" pitchFamily="34" charset="0"/>
              </a:rPr>
              <a:t> </a:t>
            </a:r>
            <a:r>
              <a:rPr lang="pt-BR" sz="1800" b="1" dirty="0" err="1">
                <a:sym typeface="Arial" panose="020B0604020202020204" pitchFamily="34" charset="0"/>
              </a:rPr>
              <a:t>Method</a:t>
            </a:r>
            <a:endParaRPr lang="pt-BR" sz="1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1800" dirty="0" err="1">
                <a:sym typeface="Arial" panose="020B0604020202020204" pitchFamily="34" charset="0"/>
              </a:rPr>
              <a:t>Iterator</a:t>
            </a:r>
            <a:r>
              <a:rPr lang="pt-BR" sz="1800" dirty="0">
                <a:sym typeface="Arial" panose="020B0604020202020204" pitchFamily="34" charset="0"/>
              </a:rPr>
              <a:t>                           </a:t>
            </a:r>
            <a:r>
              <a:rPr lang="pt-BR" sz="1800" dirty="0" smtClean="0">
                <a:sym typeface="Arial" panose="020B0604020202020204" pitchFamily="34" charset="0"/>
              </a:rPr>
              <a:t>	Visitor</a:t>
            </a:r>
            <a:endParaRPr lang="pt-BR" sz="1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1800" dirty="0" err="1">
                <a:sym typeface="Arial" panose="020B0604020202020204" pitchFamily="34" charset="0"/>
              </a:rPr>
              <a:t>Mediator</a:t>
            </a:r>
            <a:endParaRPr lang="pt-BR" sz="1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1800" dirty="0">
                <a:sym typeface="Arial" panose="020B0604020202020204" pitchFamily="34" charset="0"/>
              </a:rPr>
              <a:t>Memento</a:t>
            </a:r>
          </a:p>
          <a:p>
            <a:pPr defTabSz="912813">
              <a:spcBef>
                <a:spcPts val="488"/>
              </a:spcBef>
            </a:pPr>
            <a:r>
              <a:rPr lang="pt-BR" sz="1800" b="1" dirty="0" err="1">
                <a:sym typeface="Arial" panose="020B0604020202020204" pitchFamily="34" charset="0"/>
              </a:rPr>
              <a:t>Observer</a:t>
            </a:r>
            <a:endParaRPr lang="pt-BR" sz="1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1800" dirty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52003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0" y="1728788"/>
            <a:ext cx="8229600" cy="4525962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“Solução geral reutilizável para um problema recorrente no desenvolvimento de sistemas orientados a objetos” 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err="1" smtClean="0">
                <a:sym typeface="Arial" panose="020B0604020202020204" pitchFamily="34" charset="0"/>
              </a:rPr>
              <a:t>Wikipedia</a:t>
            </a:r>
            <a:r>
              <a:rPr lang="pt-BR" sz="2800" dirty="0" smtClean="0">
                <a:sym typeface="Arial" panose="020B0604020202020204" pitchFamily="34" charset="0"/>
              </a:rPr>
              <a:t> [2012]</a:t>
            </a:r>
          </a:p>
        </p:txBody>
      </p:sp>
      <p:pic>
        <p:nvPicPr>
          <p:cNvPr id="5124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5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6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7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8" name="Picture 7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30" name="Picture 9" descr="ANd9GcQPnBrXgEheRiSgzsUVHDCgnBK9cmVDMV58puu01oZluikQw_LIBw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864" y="3721101"/>
            <a:ext cx="1912937" cy="239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44744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Observer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Define a dependência um para muitos entre objetos , então quando um objeto muda de estado, todas as suas dependências são avisadas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46472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Observer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</p:txBody>
      </p:sp>
      <p:pic>
        <p:nvPicPr>
          <p:cNvPr id="32772" name="Picture 3" descr="ob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775" y="2800350"/>
            <a:ext cx="4794250" cy="356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1595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796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797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798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799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802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Monitoramente</a:t>
            </a:r>
            <a:r>
              <a:rPr lang="pt-BR" dirty="0" smtClean="0"/>
              <a:t> de Blog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29028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Template</a:t>
            </a:r>
            <a:r>
              <a:rPr lang="pt-BR" sz="2800" b="1" dirty="0">
                <a:sym typeface="Arial" panose="020B0604020202020204" pitchFamily="34" charset="0"/>
              </a:rPr>
              <a:t> </a:t>
            </a:r>
            <a:r>
              <a:rPr lang="pt-BR" sz="2800" b="1" dirty="0" err="1">
                <a:sym typeface="Arial" panose="020B0604020202020204" pitchFamily="34" charset="0"/>
              </a:rPr>
              <a:t>Method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Define o esqueleto de um algoritmo, delegando alguns passos para subclasses.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24864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95249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Template</a:t>
            </a:r>
            <a:r>
              <a:rPr lang="pt-BR" sz="2800" b="1" dirty="0">
                <a:sym typeface="Arial" panose="020B0604020202020204" pitchFamily="34" charset="0"/>
              </a:rPr>
              <a:t> </a:t>
            </a:r>
            <a:r>
              <a:rPr lang="pt-BR" sz="2800" b="1" dirty="0" err="1">
                <a:sym typeface="Arial" panose="020B0604020202020204" pitchFamily="34" charset="0"/>
              </a:rPr>
              <a:t>Method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</p:txBody>
      </p:sp>
      <p:pic>
        <p:nvPicPr>
          <p:cNvPr id="35844" name="Picture 3" descr="templa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064" y="2914650"/>
            <a:ext cx="4899025" cy="317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91585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68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69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0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1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4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Mudança de valores de 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93873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 smtClean="0">
                <a:sym typeface="Arial" panose="020B0604020202020204" pitchFamily="34" charset="0"/>
              </a:rPr>
              <a:t>Strategy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Define uma família de algoritmos, encapsula cada um e os torna intercambiáveis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19901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Comportamentais</a:t>
            </a:r>
            <a:endParaRPr lang="pt-BR" dirty="0"/>
          </a:p>
        </p:txBody>
      </p:sp>
      <p:pic>
        <p:nvPicPr>
          <p:cNvPr id="1026" name="Picture 2" descr="http://www.dofactory.com/Patterns/Diagrams/strategy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3025774"/>
            <a:ext cx="733500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813">
              <a:spcBef>
                <a:spcPts val="488"/>
              </a:spcBef>
            </a:pPr>
            <a:r>
              <a:rPr lang="pt-BR" sz="2800" b="1" dirty="0" err="1" smtClean="0">
                <a:sym typeface="Arial" panose="020B0604020202020204" pitchFamily="34" charset="0"/>
              </a:rPr>
              <a:t>Strategy</a:t>
            </a:r>
            <a:endParaRPr lang="pt-BR" sz="2800" b="1" dirty="0" smtClean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5426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2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68" name="Picture 3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69" name="Picture 4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0" name="Picture 5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1" name="Picture 6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4" name="Picture 9" descr="hands_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FF"/>
                </a:solidFill>
                <a:sym typeface="Arial" panose="020B0604020202020204" pitchFamily="34" charset="0"/>
              </a:rPr>
              <a:t>Cálculo do ICMS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19099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Clean </a:t>
            </a:r>
            <a:r>
              <a:rPr lang="pt-BR" b="1" dirty="0" err="1" smtClean="0"/>
              <a:t>Code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20138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0" y="1728788"/>
            <a:ext cx="8229600" cy="4525962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fontScale="92500"/>
          </a:bodyPr>
          <a:lstStyle/>
          <a:p>
            <a:r>
              <a:rPr lang="pt-BR" sz="2800" dirty="0" smtClean="0"/>
              <a:t>“Cada </a:t>
            </a:r>
            <a:r>
              <a:rPr lang="pt-BR" sz="2800" dirty="0"/>
              <a:t>padrão descreve um problema que ocorre repetidas vezes em nosso ambiente, e então descreve o núcleo da solução para esse problema, de tal forma que você pode usar esta solução um milhão de vezes, sem nunca fazê-lo da mesma maneira duas vezes </a:t>
            </a:r>
            <a:r>
              <a:rPr lang="pt-BR" sz="2800" dirty="0" smtClean="0"/>
              <a:t>.” </a:t>
            </a:r>
          </a:p>
          <a:p>
            <a:r>
              <a:rPr lang="pt-BR" sz="2800" dirty="0"/>
              <a:t>	</a:t>
            </a:r>
            <a:r>
              <a:rPr lang="pt-BR" sz="2800" dirty="0" smtClean="0"/>
              <a:t>				Christopher </a:t>
            </a:r>
            <a:r>
              <a:rPr lang="pt-BR" sz="2800" dirty="0"/>
              <a:t>Alexander </a:t>
            </a:r>
          </a:p>
        </p:txBody>
      </p:sp>
      <p:pic>
        <p:nvPicPr>
          <p:cNvPr id="5124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5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6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7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8" name="Picture 7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30" name="Picture 9" descr="ANd9GcQPnBrXgEheRiSgzsUVHDCgnBK9cmVDMV58puu01oZluikQw_LIBw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864" y="3721101"/>
            <a:ext cx="1912937" cy="239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97392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Simplicidade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					Sem duplicidade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Objetivo	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								Autoexplicativo					    Elegante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58722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647824"/>
            <a:ext cx="4167753" cy="4841875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Nomenclatura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Funções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Estrutura de funções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Comentários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Formatação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Manipulação de erros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que falaremos?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18315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10997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"</a:t>
            </a:r>
            <a:r>
              <a:rPr lang="pt-BR" sz="2800" b="1" dirty="0" smtClean="0">
                <a:sym typeface="Arial" panose="020B0604020202020204" pitchFamily="34" charset="0"/>
              </a:rPr>
              <a:t>Use nomes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b="1" dirty="0" smtClean="0">
                <a:sym typeface="Arial" panose="020B0604020202020204" pitchFamily="34" charset="0"/>
              </a:rPr>
              <a:t>significativos": </a:t>
            </a:r>
            <a:r>
              <a:rPr lang="pt-BR" sz="2800" dirty="0" smtClean="0">
                <a:sym typeface="Arial" panose="020B0604020202020204" pitchFamily="34" charset="0"/>
              </a:rPr>
              <a:t>Ao definir um nome, tenha certeza que ele seja autoexplicativo. </a:t>
            </a: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		</a:t>
            </a:r>
            <a:r>
              <a:rPr lang="pt-BR" sz="2800" dirty="0" err="1" smtClean="0">
                <a:sym typeface="Arial" panose="020B0604020202020204" pitchFamily="34" charset="0"/>
              </a:rPr>
              <a:t>int</a:t>
            </a:r>
            <a:r>
              <a:rPr lang="pt-BR" sz="2800" dirty="0" smtClean="0">
                <a:sym typeface="Arial" panose="020B0604020202020204" pitchFamily="34" charset="0"/>
              </a:rPr>
              <a:t> a = 10;  </a:t>
            </a:r>
            <a:r>
              <a:rPr lang="pt-BR" sz="2800" dirty="0" smtClean="0">
                <a:latin typeface="Helvetica" panose="020B0604020202020204" pitchFamily="34" charset="0"/>
                <a:sym typeface="Helvetica" panose="020B0604020202020204" pitchFamily="34" charset="0"/>
              </a:rPr>
              <a:t>à </a:t>
            </a:r>
            <a:r>
              <a:rPr lang="pt-BR" sz="2800" dirty="0" smtClean="0">
                <a:sym typeface="Arial" panose="020B0604020202020204" pitchFamily="34" charset="0"/>
              </a:rPr>
              <a:t>??????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		</a:t>
            </a:r>
            <a:r>
              <a:rPr lang="pt-BR" sz="2800" dirty="0" err="1" smtClean="0">
                <a:sym typeface="Arial" panose="020B0604020202020204" pitchFamily="34" charset="0"/>
              </a:rPr>
              <a:t>int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b="1" dirty="0" err="1" smtClean="0">
                <a:sym typeface="Arial" panose="020B0604020202020204" pitchFamily="34" charset="0"/>
              </a:rPr>
              <a:t>numeroDeParcelas</a:t>
            </a:r>
            <a:r>
              <a:rPr lang="pt-BR" sz="2800" dirty="0" smtClean="0">
                <a:sym typeface="Arial" panose="020B0604020202020204" pitchFamily="34" charset="0"/>
              </a:rPr>
              <a:t> = 10</a:t>
            </a:r>
          </a:p>
        </p:txBody>
      </p:sp>
      <p:pic>
        <p:nvPicPr>
          <p:cNvPr id="49155" name="Picture 3" descr="ANd9GcQvAVACow9yl2eDvslQPGB_fuJthYIi85-lj_ZzKpsfQbRQU04oq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050" y="4919663"/>
            <a:ext cx="763588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72032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-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"</a:t>
            </a:r>
            <a:r>
              <a:rPr lang="pt-BR" sz="2800" b="1" dirty="0" smtClean="0">
                <a:sym typeface="Arial" panose="020B0604020202020204" pitchFamily="34" charset="0"/>
              </a:rPr>
              <a:t>Utilize nomes pronunciáveis": </a:t>
            </a:r>
            <a:r>
              <a:rPr lang="pt-BR" sz="2800" dirty="0" smtClean="0">
                <a:sym typeface="Arial" panose="020B0604020202020204" pitchFamily="34" charset="0"/>
              </a:rPr>
              <a:t>Escreva nomes de variáveis que você possa pronunciar.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	</a:t>
            </a:r>
            <a:r>
              <a:rPr lang="pt-BR" sz="2800" dirty="0">
                <a:sym typeface="Arial" panose="020B0604020202020204" pitchFamily="34" charset="0"/>
              </a:rPr>
              <a:t>	</a:t>
            </a:r>
            <a:r>
              <a:rPr lang="pt-BR" sz="2800" dirty="0" err="1" smtClean="0">
                <a:sym typeface="Arial" panose="020B0604020202020204" pitchFamily="34" charset="0"/>
              </a:rPr>
              <a:t>DateTime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altdmahms</a:t>
            </a:r>
            <a:r>
              <a:rPr lang="pt-BR" sz="2800" dirty="0" smtClean="0">
                <a:sym typeface="Arial" panose="020B0604020202020204" pitchFamily="34" charset="0"/>
              </a:rPr>
              <a:t>;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		</a:t>
            </a:r>
            <a:r>
              <a:rPr lang="pt-BR" sz="2800" dirty="0" err="1" smtClean="0">
                <a:sym typeface="Arial" panose="020B0604020202020204" pitchFamily="34" charset="0"/>
              </a:rPr>
              <a:t>DateTime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b="1" dirty="0" err="1" smtClean="0">
                <a:sym typeface="Arial" panose="020B0604020202020204" pitchFamily="34" charset="0"/>
              </a:rPr>
              <a:t>dataDeAlteracao</a:t>
            </a:r>
            <a:r>
              <a:rPr lang="pt-BR" sz="2800" dirty="0" smtClean="0">
                <a:sym typeface="Arial" panose="020B0604020202020204" pitchFamily="34" charset="0"/>
              </a:rPr>
              <a:t> = 10</a:t>
            </a:r>
          </a:p>
        </p:txBody>
      </p:sp>
      <p:pic>
        <p:nvPicPr>
          <p:cNvPr id="50179" name="Picture 3" descr="ANd9GcQvAVACow9yl2eDvslQPGB_fuJthYIi85-lj_ZzKpsfQbRQU04oq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0" y="4995863"/>
            <a:ext cx="763588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34575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-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7314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“</a:t>
            </a:r>
            <a:r>
              <a:rPr lang="pt-BR" sz="2800" b="1" dirty="0" smtClean="0">
                <a:sym typeface="Arial" panose="020B0604020202020204" pitchFamily="34" charset="0"/>
              </a:rPr>
              <a:t>Evite utilizar </a:t>
            </a:r>
            <a:r>
              <a:rPr lang="pt-BR" sz="2800" b="1" dirty="0" err="1" smtClean="0">
                <a:sym typeface="Arial" panose="020B0604020202020204" pitchFamily="34" charset="0"/>
              </a:rPr>
              <a:t>codificações</a:t>
            </a:r>
            <a:r>
              <a:rPr lang="pt-BR" sz="2800" dirty="0" err="1" smtClean="0">
                <a:sym typeface="Arial" panose="020B0604020202020204" pitchFamily="34" charset="0"/>
              </a:rPr>
              <a:t>"</a:t>
            </a:r>
            <a:r>
              <a:rPr lang="pt-BR" sz="2800" b="1" dirty="0" err="1" smtClean="0">
                <a:sym typeface="Arial" panose="020B0604020202020204" pitchFamily="34" charset="0"/>
              </a:rPr>
              <a:t>:</a:t>
            </a:r>
            <a:r>
              <a:rPr lang="pt-BR" sz="2800" dirty="0" err="1" smtClean="0">
                <a:sym typeface="Arial" panose="020B0604020202020204" pitchFamily="34" charset="0"/>
              </a:rPr>
              <a:t>Notação</a:t>
            </a:r>
            <a:r>
              <a:rPr lang="pt-BR" sz="2800" dirty="0" smtClean="0">
                <a:sym typeface="Arial" panose="020B0604020202020204" pitchFamily="34" charset="0"/>
              </a:rPr>
              <a:t> Húngara,  Prefixos e Sufixos.</a:t>
            </a: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err="1" smtClean="0">
                <a:sym typeface="Arial" panose="020B0604020202020204" pitchFamily="34" charset="0"/>
              </a:rPr>
              <a:t>ListCliente</a:t>
            </a:r>
            <a:r>
              <a:rPr lang="pt-BR" sz="2800" dirty="0" smtClean="0">
                <a:sym typeface="Arial" panose="020B0604020202020204" pitchFamily="34" charset="0"/>
              </a:rPr>
              <a:t>, </a:t>
            </a:r>
            <a:r>
              <a:rPr lang="pt-BR" sz="2800" dirty="0" err="1" smtClean="0">
                <a:sym typeface="Arial" panose="020B0604020202020204" pitchFamily="34" charset="0"/>
              </a:rPr>
              <a:t>pCliente</a:t>
            </a:r>
            <a:r>
              <a:rPr lang="pt-BR" sz="2800" dirty="0" smtClean="0">
                <a:sym typeface="Arial" panose="020B0604020202020204" pitchFamily="34" charset="0"/>
              </a:rPr>
              <a:t> = Clientes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43012" name="Picture 3" descr="Inserted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389" y="4419600"/>
            <a:ext cx="2936875" cy="136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48195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https://encrypted-tbn1.google.com/images?q=tbn:ANd9GcQ7GGWHqKCo4ahJwMnNeMwjp_Y170LsXVUH_FaeHno2su6BRrwTW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406" y="4166393"/>
            <a:ext cx="2447528" cy="243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7822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“Utilize nomes fáceis de procurar”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For </a:t>
            </a:r>
            <a:r>
              <a:rPr lang="pt-BR" sz="2800" dirty="0">
                <a:sym typeface="Arial" panose="020B0604020202020204" pitchFamily="34" charset="0"/>
              </a:rPr>
              <a:t>(</a:t>
            </a:r>
            <a:r>
              <a:rPr lang="pt-BR" sz="2800" dirty="0" err="1">
                <a:sym typeface="Arial" panose="020B0604020202020204" pitchFamily="34" charset="0"/>
              </a:rPr>
              <a:t>int</a:t>
            </a:r>
            <a:r>
              <a:rPr lang="pt-BR" sz="2800" dirty="0">
                <a:sym typeface="Arial" panose="020B0604020202020204" pitchFamily="34" charset="0"/>
              </a:rPr>
              <a:t> x =0;x&lt;=10;x++) 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For </a:t>
            </a:r>
            <a:r>
              <a:rPr lang="pt-BR" sz="2800" dirty="0">
                <a:sym typeface="Arial" panose="020B0604020202020204" pitchFamily="34" charset="0"/>
              </a:rPr>
              <a:t>(</a:t>
            </a:r>
            <a:r>
              <a:rPr lang="pt-BR" sz="2800" dirty="0" err="1">
                <a:sym typeface="Arial" panose="020B0604020202020204" pitchFamily="34" charset="0"/>
              </a:rPr>
              <a:t>int</a:t>
            </a:r>
            <a:r>
              <a:rPr lang="pt-BR" sz="2800" dirty="0">
                <a:sym typeface="Arial" panose="020B0604020202020204" pitchFamily="34" charset="0"/>
              </a:rPr>
              <a:t> quantidade=0;quantidade&lt;=10;quantidade++)</a:t>
            </a: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Multiplicar 1"/>
          <p:cNvSpPr/>
          <p:nvPr/>
        </p:nvSpPr>
        <p:spPr>
          <a:xfrm>
            <a:off x="4958355" y="2743201"/>
            <a:ext cx="1020762" cy="6731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000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24112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99821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“Evite desinformação”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Não </a:t>
            </a:r>
            <a:r>
              <a:rPr lang="pt-BR" sz="2800" dirty="0">
                <a:sym typeface="Arial" panose="020B0604020202020204" pitchFamily="34" charset="0"/>
              </a:rPr>
              <a:t>chame um método excluir, se ele não faz isto, nomes de métodos devem indicar o que eles fazem</a:t>
            </a: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45060" name="Picture 2" descr="https://encrypted-tbn3.google.com/images?q=tbn:ANd9GcTNlZwGwzIHcn6-dkzSClFnlnR6Ryuvw4RvCNjC1JdIcN4rAr5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864" y="4001294"/>
            <a:ext cx="2420937" cy="242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69064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10870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"</a:t>
            </a:r>
            <a:r>
              <a:rPr lang="pt-BR" sz="2800" b="1" dirty="0" smtClean="0">
                <a:sym typeface="Arial" panose="020B0604020202020204" pitchFamily="34" charset="0"/>
              </a:rPr>
              <a:t>Nomes de classes devem ser substantivos" 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Exemplos: Cliente, Pedido, etc....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46084" name="Picture 7" descr="https://encrypted-tbn2.google.com/images?q=tbn:ANd9GcTxE6zNGwnvSXyQUN-gBfHL3__VOGSmPJWk72NNG3g4ARX3vlx2M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64" y="4292600"/>
            <a:ext cx="296227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5826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424652310" presetClass="entr" presetSubtype="204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12521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"</a:t>
            </a:r>
            <a:r>
              <a:rPr lang="pt-BR" sz="2800" b="1" dirty="0" smtClean="0">
                <a:sym typeface="Arial" panose="020B0604020202020204" pitchFamily="34" charset="0"/>
              </a:rPr>
              <a:t>Nomes de métodos devem se expressos por verbos" 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err="1">
                <a:sym typeface="Arial" panose="020B0604020202020204" pitchFamily="34" charset="0"/>
              </a:rPr>
              <a:t>Exemplos:retornarClientes</a:t>
            </a:r>
            <a:r>
              <a:rPr lang="pt-BR" sz="2800" dirty="0">
                <a:sym typeface="Arial" panose="020B0604020202020204" pitchFamily="34" charset="0"/>
              </a:rPr>
              <a:t>, </a:t>
            </a:r>
            <a:r>
              <a:rPr lang="pt-BR" sz="2800" dirty="0" err="1">
                <a:sym typeface="Arial" panose="020B0604020202020204" pitchFamily="34" charset="0"/>
              </a:rPr>
              <a:t>enviarPedido</a:t>
            </a:r>
            <a:r>
              <a:rPr lang="pt-BR" sz="2800" dirty="0">
                <a:sym typeface="Arial" panose="020B0604020202020204" pitchFamily="34" charset="0"/>
              </a:rPr>
              <a:t>, 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err="1">
                <a:sym typeface="Arial" panose="020B0604020202020204" pitchFamily="34" charset="0"/>
              </a:rPr>
              <a:t>processarImagem</a:t>
            </a: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47108" name="Picture 5" descr="https://encrypted-tbn2.google.com/images?q=tbn:ANd9GcQAlLjpQrNfVJaUvaUqTKQQaIO3qwIslOpEPJoA_a9zHYfv1Nx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26" y="3314701"/>
            <a:ext cx="2797175" cy="2963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09524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424652310" presetClass="entr" presetSubtype="204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"</a:t>
            </a:r>
            <a:r>
              <a:rPr lang="pt-BR" sz="2800" b="1" dirty="0" smtClean="0">
                <a:sym typeface="Arial" panose="020B0604020202020204" pitchFamily="34" charset="0"/>
              </a:rPr>
              <a:t>Para </a:t>
            </a:r>
            <a:r>
              <a:rPr lang="pt-BR" sz="2800" b="1" dirty="0">
                <a:sym typeface="Arial" panose="020B0604020202020204" pitchFamily="34" charset="0"/>
              </a:rPr>
              <a:t>finalizar, expresse no seu </a:t>
            </a:r>
            <a:r>
              <a:rPr lang="pt-BR" sz="2800" b="1" dirty="0" smtClean="0">
                <a:sym typeface="Arial" panose="020B0604020202020204" pitchFamily="34" charset="0"/>
              </a:rPr>
              <a:t>código </a:t>
            </a:r>
            <a:r>
              <a:rPr lang="pt-BR" sz="2800" b="1" dirty="0">
                <a:sym typeface="Arial" panose="020B0604020202020204" pitchFamily="34" charset="0"/>
              </a:rPr>
              <a:t>o domínio do seu negócio. Se o domínio do problema for uma escola, provavelmente teremos as classes: Professor, Aluno, Prova, etc..."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48132" name="Picture 3" descr="Inserted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787" y="4630738"/>
            <a:ext cx="2970213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76495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Nome</a:t>
            </a:r>
          </a:p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Problema</a:t>
            </a:r>
          </a:p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Solução</a:t>
            </a:r>
          </a:p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Aplicabilidade</a:t>
            </a:r>
          </a:p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Consequências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75589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"Deixe as funções pequenas, tente manter somente um nível de abstração por função "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49156" name="Picture 3" descr="Inserted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879" y="3761747"/>
            <a:ext cx="5539121" cy="277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90793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3631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>
                <a:sym typeface="Arial" panose="020B0604020202020204" pitchFamily="34" charset="0"/>
              </a:rPr>
              <a:t>Seria ideal que não </a:t>
            </a:r>
            <a:r>
              <a:rPr lang="pt-BR" sz="3000" b="1" dirty="0" smtClean="0">
                <a:sym typeface="Arial" panose="020B0604020202020204" pitchFamily="34" charset="0"/>
              </a:rPr>
              <a:t>passe </a:t>
            </a:r>
            <a:r>
              <a:rPr lang="pt-BR" sz="3000" b="1" dirty="0">
                <a:sym typeface="Arial" panose="020B0604020202020204" pitchFamily="34" charset="0"/>
              </a:rPr>
              <a:t>de 20 linhas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0180" name="Picture 6" descr="https://encrypted-tbn2.google.com/images?q=tbn:ANd9GcRE-hpGur2yCxXAgjRIZmgodcZ2UcfiITs3AxUb2s0q1EJcp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1" y="4262438"/>
            <a:ext cx="2095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8704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2996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 smtClean="0">
                <a:sym typeface="Arial" panose="020B0604020202020204" pitchFamily="34" charset="0"/>
              </a:rPr>
              <a:t>Colunas deveriam </a:t>
            </a:r>
            <a:r>
              <a:rPr lang="pt-BR" sz="3000" b="1" dirty="0">
                <a:sym typeface="Arial" panose="020B0604020202020204" pitchFamily="34" charset="0"/>
              </a:rPr>
              <a:t>possuir menos de 100 caracteres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1204" name="Picture 6" descr="https://encrypted-tbn2.google.com/images?q=tbn:ANd9GcRE-hpGur2yCxXAgjRIZmgodcZ2UcfiITs3AxUb2s0q1EJcp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1" y="4262438"/>
            <a:ext cx="2095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96711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5" y="1825625"/>
            <a:ext cx="10749366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>
                <a:sym typeface="Arial" panose="020B0604020202020204" pitchFamily="34" charset="0"/>
              </a:rPr>
              <a:t>O nível de </a:t>
            </a:r>
            <a:r>
              <a:rPr lang="pt-BR" sz="3000" b="1" dirty="0" smtClean="0">
                <a:sym typeface="Arial" panose="020B0604020202020204" pitchFamily="34" charset="0"/>
              </a:rPr>
              <a:t>endentação, </a:t>
            </a:r>
            <a:r>
              <a:rPr lang="pt-BR" sz="3000" b="1" dirty="0">
                <a:sym typeface="Arial" panose="020B0604020202020204" pitchFamily="34" charset="0"/>
              </a:rPr>
              <a:t>não deveria ser maior que dois, assim facilitamos o entendimento.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2228" name="Picture 6" descr="https://encrypted-tbn2.google.com/images?q=tbn:ANd9GcRE-hpGur2yCxXAgjRIZmgodcZ2UcfiITs3AxUb2s0q1EJcp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1" y="4262438"/>
            <a:ext cx="2095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6663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4" y="1825625"/>
            <a:ext cx="10749367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O Ideal, seria funções sem parâmetros, mas como isto nem sempre é possível, tente no máximo 2 parâmetros.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3252" name="Picture 6" descr="https://encrypted-tbn2.google.com/images?q=tbn:ANd9GcRE-hpGur2yCxXAgjRIZmgodcZ2UcfiITs3AxUb2s0q1EJcp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1" y="4262438"/>
            <a:ext cx="2095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70772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7949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Parâmetros do tipo </a:t>
            </a:r>
            <a:r>
              <a:rPr lang="pt-BR" sz="2800" b="1" dirty="0" err="1">
                <a:sym typeface="Arial" panose="020B0604020202020204" pitchFamily="34" charset="0"/>
              </a:rPr>
              <a:t>boolean</a:t>
            </a:r>
            <a:r>
              <a:rPr lang="pt-BR" sz="2800" b="1" dirty="0">
                <a:sym typeface="Arial" panose="020B0604020202020204" pitchFamily="34" charset="0"/>
              </a:rPr>
              <a:t>? Hum, isto não está cheirando bem, pode ser que sua função esteja com mais de uma responsabilidade.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4276" name="Picture 6" descr="https://encrypted-tbn2.google.com/images?q=tbn:ANd9GcRE-hpGur2yCxXAgjRIZmgodcZ2UcfiITs3AxUb2s0q1EJcp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1" y="4262438"/>
            <a:ext cx="2095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81011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1345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>
                <a:sym typeface="Arial" panose="020B0604020202020204" pitchFamily="34" charset="0"/>
              </a:rPr>
              <a:t>Comentários são bons, quando usados de maneira correta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55300" name="AutoShape 2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1679576" y="-10287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1" name="AutoShape 4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1831976" y="-8763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2" name="AutoShape 6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1984376" y="-7239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3" name="AutoShape 8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2136776" y="-5715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4" name="AutoShape 10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2289176" y="-4191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5" name="AutoShape 12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2441576" y="-2667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6" name="AutoShape 14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2593976" y="-1143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7" name="AutoShape 16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2746376" y="38101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8" name="AutoShape 18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2898776" y="190501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9" name="AutoShape 20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3051176" y="342901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10" name="AutoShape 22" descr="data:image/jpeg;base64,/9j/4AAQSkZJRgABAQAAAQABAAD/2wCEAAkGBg8PDQwMDQ8MDQ0ODAwNDA0ODQ4MDQwOFRAVFBQQEhIXGyYeFxkvGRIUHy8gIycpLSwsFR4xNTAqNSY3LCkBCQoKDgwOGg8PGiwkHiEsKTQpKSouKSwwKikpLyksLCwvKSwpLywpNSksLCwsLCwsKiwsKSwpLCkpLCwqLCkpLP/AABEIAMkA+wMBIgACEQEDEQH/xAAbAAEAAgMBAQAAAAAAAAAAAAAAAQIDBQYEB//EAEIQAAIBAwEEBggEAwQLAAAAAAABAgMREgQFITFRBkFhcYGRExQyUqGxwdEiQmKSFSNyB1Pi8CQ0Q1RzgoOUosLS/8QAGgEBAAIDAQAAAAAAAAAAAAAAAAECBAUGA//EADARAQACAgAEBAQFBAMAAAAAAAABAgMRBBIhMQVBUaETcZGxFCIyUoFC4fDxI2HR/9oADAMBAAIRAxEAPwD7iAAAAAAAAAAAAAAAAAAAAAAAAAAAAAAAAAABRzfut8t8bP4lwBgqVX2xXbg/qV9O+F1xW/8ABuXPj3HpsRiuS8gPMq7436v0f/R6Yvcu4WJAAAAAAAAAAAAAQ2lve5c2BIPHW2pTjwbm/wBPDzPHU2xN7oRS85MxcnGYqd538ur2rgvbybgXNBPUV5cZSXc1H5GJ6aT9qV++8jFt4j+2k/z0e0cL62dBKvBcZQXfJIr63T/vKf74mhWiXvfAepLm/gef4/L+yPqt+Gp+5v1qqb4Th++JkUk+DT7nc5t6Fe8/Iq9C+qS8rCPEMsd6e5+Gp5W9nTg5uPp4+zOXhN/JmSO2K8PbSkv1Rt8UelfEqf11mPdWeEt/TMS6AGrobfg904yh2r8S+5sKOohNXhKMl2O9u8zcXEYsv6LRP+ejHvivT9UMgAPd5gAAAAAAAAAAAAAAAAAAESkkrvcutvcjFqdVGmry49UVxZptTrJVHvdl1RXBGJn4qmHp3n0e+LDa/Xye/UbWS3U1k/efDw5muq1pzd5Sb+S8DFchyNLl4i+X9U9PRn0xVp2ZEorjvD1CXBfQwtlWzw55js9eXfdllqn1WRjlqJc/oUbKNnlN7eq8Vhd1Ze9LzZX0j5vzZVsrc8pmV4hf0svel5sstTNfmfzMNxcjmmPNPLD0LWy7H3oyR1/NeTPFcXLRmvHmicdZ8ntcqcuSf7WUdCUXlCTuuFnjJeJ5Ll4VmuD8OofEie8fRHJMdpbTS7dnF41VmufCa+jNzptVCosoST5rrXejl1XjLdJeIWVNqdOT3cGuPjzRscHiGTH0t+aPdi5OFrbt0n2dcDV7N20qloVLRnwT4Rn9mbQ3+HNTNXmpLWXx2xzqwAD1UAAAAAAAAAAAPNrdaqUecn7Mfq+wyaiuqcHOXBfF9SOcrV3OTnLi/gupIweL4n4Ucte8+zJwYfiTuey9Sq5Nyk7t9ZS5RyFzQzO53LZxGlrkNlbkNlZlOktlWyGyGykyvEDZVshsq2UlaIS2Q2Q2VbKStpa5Fytxcqtpa5FytxchOlri5S4uQaXuWp1nHh5dRiuLkxOkaemUVJXjufXH7G32Pti7VGq9/CE31/pfb2mgUmt63MvN5LJbpL2lz7UZODiLYb89f5j1eOXDGSvLb/TtwavYe0/Sx9HN/wAyC4+/Hn3m0Osw5a5aRevaWiyUnHaayAA9VAAAAAAAMdeqoQnN8IxcvJETOo3KYjfRpNtazKp6NezDj2y/z9TX5GKVRttvi22+9jI5PLlnLebz5t9TFFKxVlyGRjyGRTa/KyZFXIpkQ5EbOVdyKuRVyKuRSZW0s5FWyrkQ2VleIWbK3K3IciqdLXFylyLlVtL3IuVuRcGl7i5TIZEJ0vcXMdxkDTJclTtvRjyGQNPTpdU6dSNSPGLvbmutHa0qqlGM474ySkn2M4HI6nozqcqLg+NOVl/S96+pufCs2rzjntP3/wBfZrePxbrF48m4AB0TTAAAAAAa7b1THTz/AFOEfjf6GxNT0l/1df8AEh8mY/FTrDf5S9+HjeWvzc3kTkYshkclt0XKzZDIxZDIbRysmRGRjyIchtPKyORDkY8iHIjadLuRGRTIjIqnS7kVuVyIyIW0tcZFLkZEJ0vkRkUyIyBpkyIyMeQyITpkyGRjyGQNMmRORiyGQNMtze9FKv8ANqR5wv4pr7s57I3XRV/6R/05/Qy+DnWenzYvFx/w2deADsHNAAAAAAa7b9LLS1eccZ+Ulf4XNiUq01KMoPhKLi+5qx55ac9Jr6xK+O3JeLekvn+RORWvScJzpy9qEnF+D4lMjjJ6TqXVxG43DLkMjFkMiNnKyZDIx5DIbTpfIjIpkRkQnS+RGRRyIuE6XyIyKZEORBpfIjIo5EZBOl8iMjHkRkDTJkRkY8iMgnTLkMjFkMgaZshkYsicgaZcjouh9K9SrPqjTS8ZP/Ccymdx0W0mGmU3xqyc/wDl4R+Cv4mw8Ox8+eJ9OrX+IX5cUx6tyADqnOAAAAAAAAOX6WbOtJamK3O0avY/yy+ngjnMj6PXoRnCVOavGSakuaOB2ts2WnquEruL305+/H78znPEuG5LfFr2nv8A9T/dv/D+Ii9fh27x2+X9nmyGRjuLmpbXTJkRkUuLg0vci5XIi5Bpa4uUuRcJ0s5EXKtkOQNLORVyKtkNhOlnIq5FXIq5A0vkMjHkRkDTJkMjFkMgaZsicjDkXgnKShFOUpNRjFb22+CRKJ6dWx2PoHqK8KSvj7VR+7BcX9PE+kQgklFKySSSXBJdRqujuxVpqNpWdadnVa325QXYvubY6ngOG+Bj3bvPf/xy/G8R8a/TtAADYMIAAAAAAAAPLtHZ0K9N06i7YyXtQlzR6gVtWLRy27LVtNZ3Hd852nsypp54VFud8Jr2ZrmvseO59M1ejhWg6dWKlF9T6nzT6mcXtnozUoZVKd6lFb2/z01+pda7V8Dm+L8Pti/NTrX7Oi4Tj65fy36W+7T3Fylxc1baaWuLlLi4NLXIuVuLhOktkNlWyGwaS2VbIbKtg0lsq2Q2VbCNLNkXKNkXAvkLmNzsevZWyK+rljRh+FO06kt1OHfLn2LeWrS151WNyre9aRu0sNNSlKMIJynJpRjFXbfJI+gdGOjC06VataWoa3LiqKfUub5vwXb6dg9GaWkjdfzKzVpVZLf3RX5Ubg6LgvD4xfnyd/T0c7xnHTl/JTt9wAG2asAAAAAAAAAAAAAA0CG7b3wA+e9JNnxoamcYK0JRVSC91O915pmqubDb+0lqNTOpH2FaFPtiuvxbb8TXXOLzzWctuTtudO14eLRirz99RtNxcrcXPB7aTci55dRr4x/DH8UuFlwuepbM1+MZ+qVnGSurU5Xt/St68UXrS1v0xtS161/VOkNlWzHOOpj7el1Ee+lVX/qYnXqf3FX9s/sOS0eRF6z5vQ2VbMUXXl7OnrPup1H8omansvXT9nSV9/W6U4rzlYtGO89olE5KR3mGNsrKRtKHQraNT2oQpLnOrBfCN2bXSf2ZSdnqNT3xpQv/AOUvsZFOCz37Vn+en3Y1+NwU72j+Ov2cjLURXb3Hp2fsvU6p209Kco+/bGmu+b3H0XZ/QvRUbNUVVkvzVn6V+T/CvI3cYpJJJJLcktyRsMXhM98lvo1+XxWO2Ov1cdsf+zyEbT1k/Sy4+ig3Gmu+XGXwOvo0IwioU4xhCKtGMUoxS7Ei4Nvh4fHhjVIafLnyZp3eQAHu8QAAAAAAAAAAACLgSCLkZAWOQ6V9JYtS0tCSd91aae63XBP5+R1mZ5q+koz9ulRn/VThL5ox+Jx3y05aW1tk8Nlpivz3rvXZ8ulViuMorvaRhnr6S/PF9i/F8j6c9k6T/dtL/wBvS+xkpUqNP2KdKH9FOEPkjUR4Rbzt7NxPjFfKnu+Z6elqK27T6bUVb/mwcIfue74m50fQHV1bPVVaenh106f8yfc3wXmzt5a1GOW0UZWPwvFXraZn2YmXxXLbpWIj3/z6PPsfoppNJaVKnlUX+1qfjqeD4R8EjcXNY9qLmUe11zNlSlaRqsahrL3ted2ncttcXNO9sx5kfxqPMuo3Nxc038ZjzLLa8eYG3uLmrW1VzLx2iuYGyuDwx1yLrVoD1g861CLqqBlBjUy2QFgRcXAkC4AAAAAAIBIAqyrRkIsBhcSkoM9NiMQPFKmzBOizaYEejQGlnp5HnnpJdp0PokQ6CA5eein2mGWgn2nW+rrkR6quQHHPZ8+0r/Dqnadl6rHkPVI8gOOWz6naZI6Cfadb6pHkPVVyA5iGin2nohpJdp0Hqy5EqggNNDTSM8KDNn6FE+iQHihSZljBnqwGIGFRLpGSwsBVIktYAQCQAAAAAAAAAAAAAAAAAAAAAAAAAAAAAAAAAAAAAAAAAAAAAAf/2Q=="/>
          <p:cNvSpPr>
            <a:spLocks noChangeAspect="1" noChangeArrowheads="1"/>
          </p:cNvSpPr>
          <p:nvPr/>
        </p:nvSpPr>
        <p:spPr bwMode="auto">
          <a:xfrm>
            <a:off x="1679576" y="-914400"/>
            <a:ext cx="23907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55311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941764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26811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4" y="1825625"/>
            <a:ext cx="10749367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Bad</a:t>
            </a:r>
            <a:r>
              <a:rPr lang="pt-BR" sz="3000" b="1" dirty="0">
                <a:solidFill>
                  <a:srgbClr val="FF0000"/>
                </a:solidFill>
                <a:sym typeface="Arial" panose="020B0604020202020204" pitchFamily="34" charset="0"/>
              </a:rPr>
              <a:t> </a:t>
            </a: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comments</a:t>
            </a:r>
            <a:r>
              <a:rPr lang="pt-BR" sz="3000" b="1" dirty="0">
                <a:sym typeface="Arial" panose="020B0604020202020204" pitchFamily="34" charset="0"/>
              </a:rPr>
              <a:t>: qualquer comentário que te leve a olhar outros trechos de código não valem os bits que consomem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632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941764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5035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4" y="1825625"/>
            <a:ext cx="10749367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Redudant</a:t>
            </a:r>
            <a:r>
              <a:rPr lang="pt-BR" sz="3000" b="1" dirty="0">
                <a:solidFill>
                  <a:srgbClr val="FF0000"/>
                </a:solidFill>
                <a:sym typeface="Arial" panose="020B0604020202020204" pitchFamily="34" charset="0"/>
              </a:rPr>
              <a:t> </a:t>
            </a: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comments</a:t>
            </a:r>
            <a:r>
              <a:rPr lang="pt-BR" sz="3000" b="1" dirty="0">
                <a:sym typeface="Arial" panose="020B0604020202020204" pitchFamily="34" charset="0"/>
              </a:rPr>
              <a:t>: não diz nada a mais que o próprio código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7348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941764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01441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4" y="1825625"/>
            <a:ext cx="10749367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Misleadig</a:t>
            </a:r>
            <a:r>
              <a:rPr lang="pt-BR" sz="3000" b="1" dirty="0">
                <a:solidFill>
                  <a:srgbClr val="FF0000"/>
                </a:solidFill>
                <a:sym typeface="Arial" panose="020B0604020202020204" pitchFamily="34" charset="0"/>
              </a:rPr>
              <a:t> </a:t>
            </a: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comments</a:t>
            </a:r>
            <a:r>
              <a:rPr lang="pt-BR" sz="3000" b="1" dirty="0">
                <a:sym typeface="Arial" panose="020B0604020202020204" pitchFamily="34" charset="0"/>
              </a:rPr>
              <a:t>: causam confusão de entendimento, geralmente não explicam o que o código faz de forma consistente.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8372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941764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32672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dirty="0" smtClean="0">
                <a:sym typeface="Arial" panose="020B0604020202020204" pitchFamily="34" charset="0"/>
              </a:rPr>
              <a:t>Há duas técnicas para se promover o reuso em sistemas orientados a objetos: Herança e Composição. </a:t>
            </a:r>
            <a:endParaRPr lang="pt-BR" sz="2800" dirty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50194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4" y="1825625"/>
            <a:ext cx="10749367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Noise</a:t>
            </a:r>
            <a:r>
              <a:rPr lang="pt-BR" sz="3000" b="1" dirty="0">
                <a:solidFill>
                  <a:srgbClr val="FF0000"/>
                </a:solidFill>
                <a:sym typeface="Arial" panose="020B0604020202020204" pitchFamily="34" charset="0"/>
              </a:rPr>
              <a:t> </a:t>
            </a: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comments</a:t>
            </a:r>
            <a:r>
              <a:rPr lang="pt-BR" sz="3000" b="1" dirty="0">
                <a:sym typeface="Arial" panose="020B0604020202020204" pitchFamily="34" charset="0"/>
              </a:rPr>
              <a:t>: Explicam o óbvio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9396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941764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23458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Código </a:t>
            </a:r>
            <a:r>
              <a:rPr lang="pt-BR" sz="2800" b="1" dirty="0">
                <a:sym typeface="Arial" panose="020B0604020202020204" pitchFamily="34" charset="0"/>
              </a:rPr>
              <a:t>com comentário, é sinal de código ruim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60420" name="Picture 6" descr="https://encrypted-tbn2.google.com/images?q=tbn:ANd9GcRE-hpGur2yCxXAgjRIZmgodcZ2UcfiITs3AxUb2s0q1EJcp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1" y="4262438"/>
            <a:ext cx="2095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054" y="3213894"/>
            <a:ext cx="3263900" cy="276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34081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99694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dirty="0" smtClean="0">
                <a:solidFill>
                  <a:srgbClr val="00B050"/>
                </a:solidFill>
                <a:sym typeface="Arial" panose="020B0604020202020204" pitchFamily="34" charset="0"/>
              </a:rPr>
              <a:t>//</a:t>
            </a:r>
            <a:r>
              <a:rPr lang="pt-BR" sz="2800" dirty="0">
                <a:solidFill>
                  <a:srgbClr val="00B050"/>
                </a:solidFill>
                <a:sym typeface="Arial" panose="020B0604020202020204" pitchFamily="34" charset="0"/>
              </a:rPr>
              <a:t>Funcionário elegível a empréstimo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If</a:t>
            </a:r>
            <a:r>
              <a:rPr lang="pt-BR" sz="2800" b="1" dirty="0">
                <a:sym typeface="Arial" panose="020B0604020202020204" pitchFamily="34" charset="0"/>
              </a:rPr>
              <a:t>(salario&gt;1000) &amp;&amp; (idade&lt;65)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Seria </a:t>
            </a:r>
            <a:r>
              <a:rPr lang="pt-BR" sz="2800" b="1" dirty="0">
                <a:sym typeface="Arial" panose="020B0604020202020204" pitchFamily="34" charset="0"/>
              </a:rPr>
              <a:t>muito melhor sem comentário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err="1" smtClean="0">
                <a:sym typeface="Arial" panose="020B0604020202020204" pitchFamily="34" charset="0"/>
              </a:rPr>
              <a:t>If</a:t>
            </a:r>
            <a:r>
              <a:rPr lang="pt-BR" sz="2800" b="1" dirty="0" smtClean="0">
                <a:sym typeface="Arial" panose="020B0604020202020204" pitchFamily="34" charset="0"/>
              </a:rPr>
              <a:t> </a:t>
            </a:r>
            <a:r>
              <a:rPr lang="pt-BR" sz="2800" b="1" dirty="0">
                <a:sym typeface="Arial" panose="020B0604020202020204" pitchFamily="34" charset="0"/>
              </a:rPr>
              <a:t>(</a:t>
            </a:r>
            <a:r>
              <a:rPr lang="pt-BR" sz="2800" b="1" dirty="0" err="1" smtClean="0">
                <a:sym typeface="Arial" panose="020B0604020202020204" pitchFamily="34" charset="0"/>
              </a:rPr>
              <a:t>funcionario.eHElegivelParaBeneficio</a:t>
            </a:r>
            <a:r>
              <a:rPr lang="pt-BR" sz="2800" b="1" dirty="0">
                <a:sym typeface="Arial" panose="020B0604020202020204" pitchFamily="34" charset="0"/>
              </a:rPr>
              <a:t>)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6144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941764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15446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4" y="1825625"/>
            <a:ext cx="10749367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“Formatação de código é importante... Formatação é falar sobre comunicação e comunicação é fundamental para desenvolvedores profissionais”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	</a:t>
            </a:r>
          </a:p>
          <a:p>
            <a:pPr algn="r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						Bob C. Martin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Formatação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48135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10997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Formatação vertical: 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Por </a:t>
            </a:r>
            <a:r>
              <a:rPr lang="pt-BR" sz="2800" b="1" dirty="0">
                <a:sym typeface="Arial" panose="020B0604020202020204" pitchFamily="34" charset="0"/>
              </a:rPr>
              <a:t>via de regras, classes deveriam ficar entre 200 e 500 linhas. </a:t>
            </a:r>
            <a:endParaRPr lang="pt-BR" sz="2800" b="1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Quanto </a:t>
            </a:r>
            <a:r>
              <a:rPr lang="pt-BR" sz="2800" b="1" dirty="0">
                <a:sym typeface="Arial" panose="020B0604020202020204" pitchFamily="34" charset="0"/>
              </a:rPr>
              <a:t>menor a classe, melhor o entendimento.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Conceitos </a:t>
            </a:r>
            <a:r>
              <a:rPr lang="pt-BR" sz="2800" b="1" dirty="0">
                <a:sym typeface="Arial" panose="020B0604020202020204" pitchFamily="34" charset="0"/>
              </a:rPr>
              <a:t>relacionados devem estar próximos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Formatação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45313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Formatação horizontal: 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Limite-se </a:t>
            </a:r>
            <a:r>
              <a:rPr lang="pt-BR" sz="2800" b="1" dirty="0">
                <a:sym typeface="Arial" panose="020B0604020202020204" pitchFamily="34" charset="0"/>
              </a:rPr>
              <a:t>a 120 caracteres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Formatação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81566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Endentação: 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Código bem </a:t>
            </a:r>
            <a:r>
              <a:rPr lang="pt-BR" sz="2800" b="1" dirty="0" smtClean="0">
                <a:sym typeface="Arial" panose="020B0604020202020204" pitchFamily="34" charset="0"/>
              </a:rPr>
              <a:t>endentado </a:t>
            </a:r>
            <a:r>
              <a:rPr lang="pt-BR" sz="2800" b="1" dirty="0">
                <a:sym typeface="Arial" panose="020B0604020202020204" pitchFamily="34" charset="0"/>
              </a:rPr>
              <a:t>é fácil de entender.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Formatação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58430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Erros </a:t>
            </a:r>
            <a:r>
              <a:rPr lang="pt-BR" sz="2800" b="1" dirty="0">
                <a:sym typeface="Arial" panose="020B0604020202020204" pitchFamily="34" charset="0"/>
              </a:rPr>
              <a:t>ocorrem e temos que estar preparados para responder a eles.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66564" name="Picture 2" descr="https://encrypted-tbn3.google.com/images?q=tbn:ANd9GcQajpZRFX1QWX87gukyin5OxXTJwvbFJU44vIn120_BWY7I1dw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164" y="3454399"/>
            <a:ext cx="1671637" cy="300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Manipulação de erros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50085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Não </a:t>
            </a:r>
            <a:r>
              <a:rPr lang="pt-BR" sz="2800" b="1" dirty="0">
                <a:sym typeface="Arial" panose="020B0604020202020204" pitchFamily="34" charset="0"/>
              </a:rPr>
              <a:t>utilize funções que retornam códigos de erro. Se houver um erro, “estoure” uma exceção, e com mensagens informativas.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Quem </a:t>
            </a:r>
            <a:r>
              <a:rPr lang="pt-BR" sz="2800" b="1" dirty="0">
                <a:sym typeface="Arial" panose="020B0604020202020204" pitchFamily="34" charset="0"/>
              </a:rPr>
              <a:t>fez a chamada, deve tratar o erro.</a:t>
            </a: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67588" name="Picture 2" descr="https://encrypted-tbn3.google.com/images?q=tbn:ANd9GcQMmhGfpSBQ6OXWQaMynk43aZN8sUnnA7nLTvbyMhlQAaJ6K3y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1" y="4497387"/>
            <a:ext cx="1955800" cy="1915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Manipulação de erros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60707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err="1" smtClean="0"/>
              <a:t>Refactoring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271194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Herança:</a:t>
            </a:r>
            <a:r>
              <a:rPr lang="pt-BR" sz="2800" dirty="0" smtClean="0">
                <a:sym typeface="Arial" panose="020B0604020202020204" pitchFamily="34" charset="0"/>
              </a:rPr>
              <a:t> promove reuso através subclasses, subclasses herdam funcionalidades da classe Pai e podem alterar o comportamento. O Reuso é estático, ou seja, definido em tempo de desenho.</a:t>
            </a:r>
          </a:p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	</a:t>
            </a:r>
            <a:endParaRPr lang="pt-BR" sz="2800" dirty="0" smtClean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63114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917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pt-BR" sz="2800" dirty="0"/>
              <a:t>“</a:t>
            </a:r>
            <a:r>
              <a:rPr lang="pt-BR" sz="2800" b="1" dirty="0" err="1"/>
              <a:t>Refactoring</a:t>
            </a:r>
            <a:r>
              <a:rPr lang="pt-BR" sz="2800" dirty="0"/>
              <a:t>: alteração realizada na estrutura interna do software para torná-lo fácil de entender e barato para modificar, sem alterar o comportamento externo.</a:t>
            </a:r>
          </a:p>
          <a:p>
            <a:r>
              <a:rPr lang="pt-BR" sz="2800" dirty="0"/>
              <a:t> </a:t>
            </a:r>
            <a:r>
              <a:rPr lang="pt-BR" sz="2800" b="1" dirty="0" err="1" smtClean="0"/>
              <a:t>Refactor</a:t>
            </a:r>
            <a:r>
              <a:rPr lang="pt-BR" sz="2800" dirty="0"/>
              <a:t>: reestruturar o software aplicando um conjunto de </a:t>
            </a:r>
            <a:r>
              <a:rPr lang="pt-BR" sz="2800" dirty="0" err="1"/>
              <a:t>refatorações</a:t>
            </a:r>
            <a:r>
              <a:rPr lang="pt-BR" sz="2800" dirty="0"/>
              <a:t>, sem alterar o comportamento externo.”</a:t>
            </a:r>
          </a:p>
          <a:p>
            <a:pPr algn="r"/>
            <a:r>
              <a:rPr lang="pt-BR" sz="2800" dirty="0"/>
              <a:t>	 					Martin Fowler</a:t>
            </a:r>
          </a:p>
          <a:p>
            <a:pPr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08074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11632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/>
              <a:t>“Any fool can write code that a computer can understand. </a:t>
            </a:r>
            <a:r>
              <a:rPr lang="pt-BR" sz="2800" dirty="0" err="1"/>
              <a:t>Good</a:t>
            </a:r>
            <a:r>
              <a:rPr lang="pt-BR" sz="2800" dirty="0"/>
              <a:t> </a:t>
            </a:r>
            <a:r>
              <a:rPr lang="pt-BR" sz="2800" dirty="0" err="1"/>
              <a:t>programmers</a:t>
            </a:r>
            <a:r>
              <a:rPr lang="pt-BR" sz="2800" dirty="0"/>
              <a:t> </a:t>
            </a:r>
            <a:r>
              <a:rPr lang="pt-BR" sz="2800" dirty="0" err="1"/>
              <a:t>write</a:t>
            </a:r>
            <a:r>
              <a:rPr lang="pt-BR" sz="2800" dirty="0"/>
              <a:t> </a:t>
            </a:r>
            <a:r>
              <a:rPr lang="pt-BR" sz="2800" dirty="0" err="1"/>
              <a:t>code</a:t>
            </a:r>
            <a:r>
              <a:rPr lang="pt-BR" sz="2800" dirty="0"/>
              <a:t> </a:t>
            </a:r>
            <a:r>
              <a:rPr lang="pt-BR" sz="2800" dirty="0" err="1"/>
              <a:t>tha</a:t>
            </a:r>
            <a:r>
              <a:rPr lang="pt-BR" sz="2800" dirty="0"/>
              <a:t> </a:t>
            </a:r>
            <a:r>
              <a:rPr lang="pt-BR" sz="2800" dirty="0" err="1"/>
              <a:t>humans</a:t>
            </a:r>
            <a:r>
              <a:rPr lang="pt-BR" sz="2800" dirty="0"/>
              <a:t> </a:t>
            </a:r>
            <a:r>
              <a:rPr lang="pt-BR" sz="2800" dirty="0" err="1"/>
              <a:t>can</a:t>
            </a:r>
            <a:r>
              <a:rPr lang="pt-BR" sz="2800" dirty="0"/>
              <a:t> </a:t>
            </a:r>
            <a:r>
              <a:rPr lang="pt-BR" sz="2800" dirty="0" err="1"/>
              <a:t>undertand</a:t>
            </a:r>
            <a:r>
              <a:rPr lang="pt-BR" sz="2800" dirty="0"/>
              <a:t>”, </a:t>
            </a:r>
          </a:p>
          <a:p>
            <a:r>
              <a:rPr lang="pt-BR" sz="2800" dirty="0" smtClean="0"/>
              <a:t>“</a:t>
            </a:r>
            <a:r>
              <a:rPr lang="pt-BR" sz="2800" dirty="0"/>
              <a:t>Qualquer tolo pode escrever código que um computador entenda. Bons programadores escrevem códigos que humanos possam entender”.</a:t>
            </a:r>
          </a:p>
          <a:p>
            <a:r>
              <a:rPr lang="pt-BR" sz="2800" dirty="0"/>
              <a:t>	 					Martin Fowler</a:t>
            </a:r>
          </a:p>
          <a:p>
            <a:pPr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4110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54653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pt-BR" sz="2800" dirty="0" smtClean="0"/>
              <a:t>“</a:t>
            </a:r>
            <a:r>
              <a:rPr lang="pt-BR" sz="2800" dirty="0" err="1" smtClean="0"/>
              <a:t>Refactoring</a:t>
            </a:r>
            <a:r>
              <a:rPr lang="pt-BR" sz="2800" dirty="0" smtClean="0"/>
              <a:t> </a:t>
            </a:r>
            <a:r>
              <a:rPr lang="pt-BR" sz="2800" dirty="0"/>
              <a:t>é utilizado por pessoas comuns, assim como você e eu, pois gênios não erram e não precisam de tais recursos. Se você for um gênio, por favor, pare por </a:t>
            </a:r>
            <a:r>
              <a:rPr lang="pt-BR" sz="2800" dirty="0" smtClean="0"/>
              <a:t>aqui, </a:t>
            </a:r>
            <a:r>
              <a:rPr lang="pt-BR" sz="2800" dirty="0"/>
              <a:t>caso não, aproveite a técnica</a:t>
            </a:r>
            <a:r>
              <a:rPr lang="pt-BR" sz="2800" dirty="0" smtClean="0"/>
              <a:t>”</a:t>
            </a:r>
          </a:p>
          <a:p>
            <a:pPr algn="r"/>
            <a:r>
              <a:rPr lang="pt-BR" sz="2800" dirty="0" smtClean="0">
                <a:sym typeface="Arial" panose="020B0604020202020204" pitchFamily="34" charset="0"/>
              </a:rPr>
              <a:t>Kent </a:t>
            </a:r>
            <a:r>
              <a:rPr lang="pt-BR" sz="2800" dirty="0" err="1" smtClean="0">
                <a:sym typeface="Arial" panose="020B0604020202020204" pitchFamily="34" charset="0"/>
              </a:rPr>
              <a:t>Benk</a:t>
            </a: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44537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just" defTabSz="912813">
              <a:spcBef>
                <a:spcPts val="488"/>
              </a:spcBef>
            </a:pPr>
            <a:endParaRPr lang="pt-BR" sz="3000" b="1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b="1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>
                <a:sym typeface="Arial" panose="020B0604020202020204" pitchFamily="34" charset="0"/>
              </a:rPr>
              <a:t>                                        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100453976"/>
              </p:ext>
            </p:extLst>
          </p:nvPr>
        </p:nvGraphicFramePr>
        <p:xfrm>
          <a:off x="2927648" y="1700807"/>
          <a:ext cx="6521152" cy="4656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Processo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2046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Código duplicado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Violação do princípio SRP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Código difícil de entender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Complexidade </a:t>
            </a:r>
            <a:r>
              <a:rPr lang="pt-BR" sz="2800" b="1" dirty="0" err="1">
                <a:sym typeface="Arial" panose="020B0604020202020204" pitchFamily="34" charset="0"/>
              </a:rPr>
              <a:t>ciclomática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Comentários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Indícios de problemas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46855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>
                <a:sym typeface="Arial" panose="020B0604020202020204" pitchFamily="34" charset="0"/>
              </a:rPr>
              <a:t>Como vender o </a:t>
            </a:r>
            <a:r>
              <a:rPr lang="en-US" sz="2800" dirty="0" err="1">
                <a:sym typeface="Arial" panose="020B0604020202020204" pitchFamily="34" charset="0"/>
              </a:rPr>
              <a:t>uso</a:t>
            </a:r>
            <a:r>
              <a:rPr lang="en-US" sz="2800" dirty="0">
                <a:sym typeface="Arial" panose="020B0604020202020204" pitchFamily="34" charset="0"/>
              </a:rPr>
              <a:t> do Refactoring?</a:t>
            </a:r>
          </a:p>
          <a:p>
            <a:r>
              <a:rPr lang="en-US" sz="2800" dirty="0">
                <a:sym typeface="Arial" panose="020B0604020202020204" pitchFamily="34" charset="0"/>
              </a:rPr>
              <a:t>Refactoring </a:t>
            </a:r>
            <a:r>
              <a:rPr lang="en-US" sz="2800" dirty="0" err="1">
                <a:sym typeface="Arial" panose="020B0604020202020204" pitchFamily="34" charset="0"/>
              </a:rPr>
              <a:t>degrada</a:t>
            </a:r>
            <a:r>
              <a:rPr lang="en-US" sz="2800" dirty="0">
                <a:sym typeface="Arial" panose="020B0604020202020204" pitchFamily="34" charset="0"/>
              </a:rPr>
              <a:t> o </a:t>
            </a:r>
            <a:r>
              <a:rPr lang="en-US" sz="2800" dirty="0" err="1">
                <a:sym typeface="Arial" panose="020B0604020202020204" pitchFamily="34" charset="0"/>
              </a:rPr>
              <a:t>desempenho</a:t>
            </a:r>
            <a:r>
              <a:rPr lang="en-US" sz="2800" dirty="0">
                <a:sym typeface="Arial" panose="020B0604020202020204" pitchFamily="34" charset="0"/>
              </a:rPr>
              <a:t>?</a:t>
            </a:r>
          </a:p>
          <a:p>
            <a:r>
              <a:rPr lang="en-US" sz="2800" dirty="0" err="1">
                <a:sym typeface="Arial" panose="020B0604020202020204" pitchFamily="34" charset="0"/>
              </a:rPr>
              <a:t>Qual</a:t>
            </a:r>
            <a:r>
              <a:rPr lang="en-US" sz="2800" dirty="0">
                <a:sym typeface="Arial" panose="020B0604020202020204" pitchFamily="34" charset="0"/>
              </a:rPr>
              <a:t> o </a:t>
            </a:r>
            <a:r>
              <a:rPr lang="en-US" sz="2800" dirty="0" err="1">
                <a:sym typeface="Arial" panose="020B0604020202020204" pitchFamily="34" charset="0"/>
              </a:rPr>
              <a:t>tamanho</a:t>
            </a:r>
            <a:r>
              <a:rPr lang="en-US" sz="2800" dirty="0">
                <a:sym typeface="Arial" panose="020B0604020202020204" pitchFamily="34" charset="0"/>
              </a:rPr>
              <a:t> de </a:t>
            </a:r>
            <a:r>
              <a:rPr lang="en-US" sz="2800" dirty="0" err="1">
                <a:sym typeface="Arial" panose="020B0604020202020204" pitchFamily="34" charset="0"/>
              </a:rPr>
              <a:t>cada</a:t>
            </a:r>
            <a:r>
              <a:rPr lang="en-US" sz="2800" dirty="0">
                <a:sym typeface="Arial" panose="020B0604020202020204" pitchFamily="34" charset="0"/>
              </a:rPr>
              <a:t> </a:t>
            </a:r>
            <a:r>
              <a:rPr lang="en-US" sz="2800" dirty="0" err="1">
                <a:sym typeface="Arial" panose="020B0604020202020204" pitchFamily="34" charset="0"/>
              </a:rPr>
              <a:t>ciclo</a:t>
            </a:r>
            <a:r>
              <a:rPr lang="en-US" sz="2800" dirty="0">
                <a:sym typeface="Arial" panose="020B0604020202020204" pitchFamily="34" charset="0"/>
              </a:rPr>
              <a:t> de Refactoring?</a:t>
            </a: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rgbClr val="FFFFFF"/>
                </a:solidFill>
                <a:sym typeface="Arial" panose="020B0604020202020204" pitchFamily="34" charset="0"/>
              </a:rPr>
              <a:t>FAQs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53053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860313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/>
              <a:t>Martin Fowler em conjunto com outros autores de peso,  como Kent Beck(Criador do TDD e </a:t>
            </a:r>
            <a:r>
              <a:rPr lang="pt-BR" sz="2800" dirty="0" err="1"/>
              <a:t>Extremming</a:t>
            </a:r>
            <a:r>
              <a:rPr lang="pt-BR" sz="2800" dirty="0"/>
              <a:t> </a:t>
            </a:r>
            <a:r>
              <a:rPr lang="pt-BR" sz="2800" dirty="0" err="1"/>
              <a:t>Programmer</a:t>
            </a:r>
            <a:r>
              <a:rPr lang="pt-BR" sz="2800" dirty="0"/>
              <a:t>), catalogou um conjunto de soluções para problemas instalados.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/>
              <a:t>Este </a:t>
            </a:r>
            <a:r>
              <a:rPr lang="pt-BR" sz="2800" dirty="0"/>
              <a:t>catálogo compreende aproximadamente 95 soluções de </a:t>
            </a:r>
            <a:r>
              <a:rPr lang="pt-BR" sz="2800" dirty="0" err="1"/>
              <a:t>refactorings</a:t>
            </a:r>
            <a:r>
              <a:rPr lang="pt-BR" sz="2800" dirty="0"/>
              <a:t>.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Catálogo de </a:t>
            </a:r>
            <a:r>
              <a:rPr lang="pt-BR" dirty="0" err="1">
                <a:solidFill>
                  <a:srgbClr val="FFFFFF"/>
                </a:solidFill>
                <a:sym typeface="Arial" panose="020B0604020202020204" pitchFamily="34" charset="0"/>
              </a:rPr>
              <a:t>refactorings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50008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/>
              <a:t>Catálogo de </a:t>
            </a:r>
            <a:r>
              <a:rPr lang="pt-BR" sz="2800" dirty="0" err="1"/>
              <a:t>Refactorings</a:t>
            </a:r>
            <a:endParaRPr lang="pt-BR" sz="2800" dirty="0"/>
          </a:p>
          <a:p>
            <a:pPr algn="just" defTabSz="912813">
              <a:spcBef>
                <a:spcPts val="488"/>
              </a:spcBef>
            </a:pPr>
            <a:r>
              <a:rPr lang="pt-BR" sz="2800" dirty="0">
                <a:hlinkClick r:id="rId2"/>
              </a:rPr>
              <a:t>http://www.refactoring.com/catalog/index.html</a:t>
            </a:r>
            <a:endParaRPr lang="pt-BR" sz="2800" dirty="0"/>
          </a:p>
          <a:p>
            <a:pPr algn="just" defTabSz="912813">
              <a:spcBef>
                <a:spcPts val="488"/>
              </a:spcBef>
            </a:pPr>
            <a:r>
              <a:rPr lang="pt-BR" sz="2800" dirty="0" err="1" smtClean="0"/>
              <a:t>Smells</a:t>
            </a:r>
            <a:endParaRPr lang="pt-BR" sz="2800" dirty="0"/>
          </a:p>
          <a:p>
            <a:pPr algn="just" defTabSz="912813">
              <a:spcBef>
                <a:spcPts val="488"/>
              </a:spcBef>
            </a:pPr>
            <a:r>
              <a:rPr lang="pt-BR" sz="2800" dirty="0">
                <a:hlinkClick r:id="rId3"/>
              </a:rPr>
              <a:t>http://</a:t>
            </a:r>
            <a:r>
              <a:rPr lang="pt-BR" sz="2800" dirty="0" smtClean="0">
                <a:hlinkClick r:id="rId3"/>
              </a:rPr>
              <a:t>www.industriallogic.com/wp-content/uploads/2005/09/smellstorefactorings.pdf</a:t>
            </a:r>
            <a:endParaRPr lang="pt-BR" sz="2800" dirty="0" smtClean="0"/>
          </a:p>
          <a:p>
            <a:pPr algn="just" defTabSz="912813">
              <a:spcBef>
                <a:spcPts val="488"/>
              </a:spcBef>
            </a:pPr>
            <a:endParaRPr lang="pt-BR" sz="2800" dirty="0"/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Links importantes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3940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3153228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pt-BR" sz="2800" dirty="0" err="1" smtClean="0">
                <a:sym typeface="Arial" panose="020B0604020202020204" pitchFamily="34" charset="0"/>
              </a:rPr>
              <a:t>Extract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Class</a:t>
            </a:r>
            <a:r>
              <a:rPr lang="pt-BR" sz="2800" dirty="0" smtClean="0">
                <a:sym typeface="Arial" panose="020B0604020202020204" pitchFamily="34" charset="0"/>
              </a:rPr>
              <a:t>*</a:t>
            </a:r>
          </a:p>
          <a:p>
            <a:r>
              <a:rPr lang="pt-BR" sz="2800" dirty="0" err="1" smtClean="0">
                <a:sym typeface="Arial" panose="020B0604020202020204" pitchFamily="34" charset="0"/>
              </a:rPr>
              <a:t>Extract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Method</a:t>
            </a:r>
            <a:r>
              <a:rPr lang="pt-BR" sz="2800" dirty="0" smtClean="0">
                <a:sym typeface="Arial" panose="020B0604020202020204" pitchFamily="34" charset="0"/>
              </a:rPr>
              <a:t>*</a:t>
            </a:r>
          </a:p>
          <a:p>
            <a:r>
              <a:rPr lang="pt-BR" sz="2800" dirty="0" smtClean="0">
                <a:sym typeface="Arial" panose="020B0604020202020204" pitchFamily="34" charset="0"/>
              </a:rPr>
              <a:t>Move </a:t>
            </a:r>
            <a:r>
              <a:rPr lang="pt-BR" sz="2800" dirty="0" err="1" smtClean="0">
                <a:sym typeface="Arial" panose="020B0604020202020204" pitchFamily="34" charset="0"/>
              </a:rPr>
              <a:t>Method</a:t>
            </a:r>
            <a:endParaRPr lang="pt-BR" sz="2800" dirty="0" smtClean="0">
              <a:sym typeface="Arial" panose="020B0604020202020204" pitchFamily="34" charset="0"/>
            </a:endParaRPr>
          </a:p>
          <a:p>
            <a:r>
              <a:rPr lang="pt-BR" sz="2800" dirty="0" err="1" smtClean="0">
                <a:sym typeface="Arial" panose="020B0604020202020204" pitchFamily="34" charset="0"/>
              </a:rPr>
              <a:t>Rename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Method</a:t>
            </a:r>
            <a:r>
              <a:rPr lang="pt-BR" sz="2800" dirty="0" smtClean="0">
                <a:sym typeface="Arial" panose="020B0604020202020204" pitchFamily="34" charset="0"/>
              </a:rPr>
              <a:t>*</a:t>
            </a: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FFFFFF"/>
                </a:solidFill>
                <a:sym typeface="Arial" panose="020B0604020202020204" pitchFamily="34" charset="0"/>
              </a:rPr>
              <a:t>Refactorings</a:t>
            </a:r>
            <a:r>
              <a:rPr lang="pt-BR" dirty="0" smtClean="0">
                <a:solidFill>
                  <a:srgbClr val="FFFFFF"/>
                </a:solidFill>
                <a:sym typeface="Arial" panose="020B0604020202020204" pitchFamily="34" charset="0"/>
              </a:rPr>
              <a:t> comuns</a:t>
            </a:r>
            <a:endParaRPr lang="pt-BR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90146" y="1825625"/>
            <a:ext cx="506185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err="1" smtClean="0">
                <a:sym typeface="Arial" panose="020B0604020202020204" pitchFamily="34" charset="0"/>
              </a:rPr>
              <a:t>Encapsulate</a:t>
            </a:r>
            <a:r>
              <a:rPr lang="pt-BR" sz="2800" dirty="0" smtClean="0">
                <a:sym typeface="Arial" panose="020B0604020202020204" pitchFamily="34" charset="0"/>
              </a:rPr>
              <a:t> Field*</a:t>
            </a:r>
          </a:p>
          <a:p>
            <a:r>
              <a:rPr lang="pt-BR" sz="2800" dirty="0" err="1" smtClean="0">
                <a:sym typeface="Arial" panose="020B0604020202020204" pitchFamily="34" charset="0"/>
              </a:rPr>
              <a:t>Hide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Method</a:t>
            </a:r>
            <a:r>
              <a:rPr lang="pt-BR" sz="2800" dirty="0" smtClean="0">
                <a:sym typeface="Arial" panose="020B0604020202020204" pitchFamily="34" charset="0"/>
              </a:rPr>
              <a:t>*</a:t>
            </a:r>
          </a:p>
          <a:p>
            <a:r>
              <a:rPr lang="pt-BR" sz="2800" dirty="0" err="1" smtClean="0">
                <a:sym typeface="Arial" panose="020B0604020202020204" pitchFamily="34" charset="0"/>
              </a:rPr>
              <a:t>Introduce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Parameter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Object</a:t>
            </a:r>
            <a:endParaRPr lang="pt-BR" sz="2800" dirty="0" smtClean="0">
              <a:sym typeface="Arial" panose="020B0604020202020204" pitchFamily="34" charset="0"/>
            </a:endParaRPr>
          </a:p>
          <a:p>
            <a:r>
              <a:rPr lang="pt-BR" sz="2800" dirty="0" err="1" smtClean="0">
                <a:sym typeface="Arial" panose="020B0604020202020204" pitchFamily="34" charset="0"/>
              </a:rPr>
              <a:t>Replace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Assignment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with</a:t>
            </a:r>
            <a:r>
              <a:rPr lang="pt-BR" sz="2800" dirty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Initialization</a:t>
            </a:r>
            <a:endParaRPr lang="pt-BR" sz="2800" dirty="0" smtClean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 smtClean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 smtClean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  <a:endParaRPr lang="pt-BR" sz="2800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3936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  <p:bldP spid="4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149113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pt-BR" sz="2800" dirty="0" err="1" smtClean="0">
                <a:sym typeface="Arial" panose="020B0604020202020204" pitchFamily="34" charset="0"/>
              </a:rPr>
              <a:t>Replace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Constructor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with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Factory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Method</a:t>
            </a:r>
            <a:endParaRPr lang="pt-BR" sz="2800" dirty="0" smtClean="0">
              <a:sym typeface="Arial" panose="020B0604020202020204" pitchFamily="34" charset="0"/>
            </a:endParaRPr>
          </a:p>
          <a:p>
            <a:r>
              <a:rPr lang="pt-BR" sz="2800" dirty="0" err="1" smtClean="0">
                <a:sym typeface="Arial" panose="020B0604020202020204" pitchFamily="34" charset="0"/>
              </a:rPr>
              <a:t>Replace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Type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Code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with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State</a:t>
            </a:r>
            <a:r>
              <a:rPr lang="pt-BR" sz="2800" dirty="0" smtClean="0">
                <a:sym typeface="Arial" panose="020B0604020202020204" pitchFamily="34" charset="0"/>
              </a:rPr>
              <a:t>/</a:t>
            </a:r>
            <a:r>
              <a:rPr lang="pt-BR" sz="2800" dirty="0" err="1" smtClean="0">
                <a:sym typeface="Arial" panose="020B0604020202020204" pitchFamily="34" charset="0"/>
              </a:rPr>
              <a:t>Strategy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FFFFFF"/>
                </a:solidFill>
                <a:sym typeface="Arial" panose="020B0604020202020204" pitchFamily="34" charset="0"/>
              </a:rPr>
              <a:t>Refactorings</a:t>
            </a:r>
            <a:r>
              <a:rPr lang="pt-BR" dirty="0" smtClean="0">
                <a:solidFill>
                  <a:srgbClr val="FFFFFF"/>
                </a:solidFill>
                <a:sym typeface="Arial" panose="020B0604020202020204" pitchFamily="34" charset="0"/>
              </a:rPr>
              <a:t> comuns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99473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	Vantagens: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Reuso é definido estaticamente, portanto, mais performático.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ym typeface="Arial" panose="020B0604020202020204" pitchFamily="34" charset="0"/>
              </a:rPr>
              <a:t>P</a:t>
            </a:r>
            <a:r>
              <a:rPr lang="pt-BR" sz="2400" dirty="0" smtClean="0">
                <a:sym typeface="Arial" panose="020B0604020202020204" pitchFamily="34" charset="0"/>
              </a:rPr>
              <a:t>ossibilita alteração de funcionalidades com facilidade.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89076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7" name="Picture 2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28" name="Picture 3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29" name="Picture 4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30" name="Picture 5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31" name="Picture 6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34" name="Picture 9" descr="hands_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Vamos </a:t>
            </a:r>
            <a:r>
              <a:rPr lang="pt-BR" dirty="0" err="1">
                <a:solidFill>
                  <a:srgbClr val="FFFFFF"/>
                </a:solidFill>
                <a:sym typeface="Arial" panose="020B0604020202020204" pitchFamily="34" charset="0"/>
              </a:rPr>
              <a:t>Refatorar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29582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7" name="Picture 2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28" name="Picture 3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29" name="Picture 4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30" name="Picture 5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31" name="Picture 6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Vamos </a:t>
            </a:r>
            <a:r>
              <a:rPr lang="pt-BR" dirty="0" err="1">
                <a:solidFill>
                  <a:srgbClr val="FFFFFF"/>
                </a:solidFill>
                <a:sym typeface="Arial" panose="020B0604020202020204" pitchFamily="34" charset="0"/>
              </a:rPr>
              <a:t>Refatorar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279314" y="1879600"/>
            <a:ext cx="11805920" cy="4349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Classe Ação com mais de uma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responsabilidade: 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Extract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Class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Refactoring</a:t>
            </a:r>
            <a:endParaRPr lang="pt-BR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Classe Empresa possui o método adicionar ação com mais de uma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responsabilidade: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Extract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Method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Refactoring</a:t>
            </a:r>
            <a:endParaRPr lang="pt-BR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Após extrair método  no método adicionar ação, a visibilidade não ficou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adequada: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Hide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Method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Refactoring</a:t>
            </a:r>
            <a:endParaRPr lang="pt-BR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Nomes de métodos da classe Carteira, não estão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adequados: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Rename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Method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Refactoring</a:t>
            </a:r>
            <a:endParaRPr lang="pt-BR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Classe Operação está violando encapsulamento (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Encapsulate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Field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Refactoring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)</a:t>
            </a:r>
          </a:p>
          <a:p>
            <a:pPr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Carteira possui uma responsabilidade que não lhe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pertence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, calcular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corretagem: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Extract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Class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+ Move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Method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refactoring</a:t>
            </a:r>
            <a:endParaRPr lang="pt-BR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72156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0399" y="1855788"/>
            <a:ext cx="8229600" cy="4525962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3900" b="1" dirty="0">
                <a:sym typeface="Arial" panose="020B0604020202020204" pitchFamily="34" charset="0"/>
              </a:rPr>
              <a:t>Design </a:t>
            </a:r>
            <a:r>
              <a:rPr lang="pt-BR" sz="3900" b="1" dirty="0" err="1">
                <a:sym typeface="Arial" panose="020B0604020202020204" pitchFamily="34" charset="0"/>
              </a:rPr>
              <a:t>Patterns</a:t>
            </a:r>
            <a:endParaRPr lang="pt-BR" sz="39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900" dirty="0">
                <a:sym typeface="Arial" panose="020B0604020202020204" pitchFamily="34" charset="0"/>
              </a:rPr>
              <a:t>http://www.dofactory.com/Patterns/Patterns.aspx</a:t>
            </a:r>
            <a:endParaRPr lang="pt-BR" dirty="0" smtClean="0"/>
          </a:p>
        </p:txBody>
      </p:sp>
      <p:pic>
        <p:nvPicPr>
          <p:cNvPr id="78852" name="Picture 3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8853" name="Picture 4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8854" name="Picture 5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8855" name="Picture 6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8856" name="Picture 7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Referências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858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Fundamentos em Arquitetura de Software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MBCorp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 | Treinamento e Consultoria em Arquitetura e </a:t>
            </a: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Gestão</a:t>
            </a:r>
            <a:r>
              <a:rPr lang="pt-BR" sz="2400" dirty="0" err="1" smtClean="0">
                <a:solidFill>
                  <a:srgbClr val="FFFFFF"/>
                </a:solidFill>
              </a:rPr>
              <a:t>ftware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Revisitando Orientação a Objetos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397365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 to PowerPoint_TP10292394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2345</Words>
  <Application>Microsoft Office PowerPoint</Application>
  <PresentationFormat>Widescreen</PresentationFormat>
  <Paragraphs>588</Paragraphs>
  <Slides>93</Slides>
  <Notes>50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93</vt:i4>
      </vt:variant>
    </vt:vector>
  </HeadingPairs>
  <TitlesOfParts>
    <vt:vector size="101" baseType="lpstr">
      <vt:lpstr>Arial</vt:lpstr>
      <vt:lpstr>ArialMT</vt:lpstr>
      <vt:lpstr>Calibri</vt:lpstr>
      <vt:lpstr>Helvetica</vt:lpstr>
      <vt:lpstr>Segoe UI</vt:lpstr>
      <vt:lpstr>Segoe UI Light</vt:lpstr>
      <vt:lpstr>Wingdings</vt:lpstr>
      <vt:lpstr>Welcome to PowerPoint_TP102923943</vt:lpstr>
      <vt:lpstr>Fundamentos em Arquitetura de Software</vt:lpstr>
      <vt:lpstr>MÓDULO 2</vt:lpstr>
      <vt:lpstr>Design Patterns</vt:lpstr>
      <vt:lpstr>Definição</vt:lpstr>
      <vt:lpstr>Definição</vt:lpstr>
      <vt:lpstr>Estrutura</vt:lpstr>
      <vt:lpstr>Herança versus Composição</vt:lpstr>
      <vt:lpstr>Herança versus Composição</vt:lpstr>
      <vt:lpstr>Herança versus Composição</vt:lpstr>
      <vt:lpstr>Herança versus Composição</vt:lpstr>
      <vt:lpstr>Herança versus Composição</vt:lpstr>
      <vt:lpstr>Herança versus Composição</vt:lpstr>
      <vt:lpstr>Herança versus Composição</vt:lpstr>
      <vt:lpstr>Herança versus Composição</vt:lpstr>
      <vt:lpstr>Tipos</vt:lpstr>
      <vt:lpstr>Padrões de Criação</vt:lpstr>
      <vt:lpstr>Padrões de Criação</vt:lpstr>
      <vt:lpstr>Padrões de Criação</vt:lpstr>
      <vt:lpstr>Consulta de Configurações</vt:lpstr>
      <vt:lpstr>Conexão de Banco </vt:lpstr>
      <vt:lpstr>Padrões de Criação</vt:lpstr>
      <vt:lpstr>Padrões de Criação</vt:lpstr>
      <vt:lpstr>Criando Repositórios</vt:lpstr>
      <vt:lpstr>Registrando um pagamento</vt:lpstr>
      <vt:lpstr>Padrões Estruturais</vt:lpstr>
      <vt:lpstr>Padrões Estruturais</vt:lpstr>
      <vt:lpstr>Padrões Estruturais</vt:lpstr>
      <vt:lpstr>Padrões Estruturais</vt:lpstr>
      <vt:lpstr>Componente de Terceiros</vt:lpstr>
      <vt:lpstr>Adaptando novo framework de LOG</vt:lpstr>
      <vt:lpstr>Padrões Estruturais</vt:lpstr>
      <vt:lpstr>Padrões Estruturais</vt:lpstr>
      <vt:lpstr>Vendendo Pizzas</vt:lpstr>
      <vt:lpstr>Formatando Textos</vt:lpstr>
      <vt:lpstr>Padrões Estruturais</vt:lpstr>
      <vt:lpstr>Padrões Estruturais</vt:lpstr>
      <vt:lpstr>Análise Crédito</vt:lpstr>
      <vt:lpstr>Padrões Comportamentais</vt:lpstr>
      <vt:lpstr>Padrões Comportamentais</vt:lpstr>
      <vt:lpstr>Padrões Comportamentais</vt:lpstr>
      <vt:lpstr>Padrões Comportamentais</vt:lpstr>
      <vt:lpstr>Monitoramente de Blog</vt:lpstr>
      <vt:lpstr>Padrões Comportamentais</vt:lpstr>
      <vt:lpstr>Padrões Comportamentais</vt:lpstr>
      <vt:lpstr>Mudança de valores de ação</vt:lpstr>
      <vt:lpstr>Padrões Comportamentais</vt:lpstr>
      <vt:lpstr>Padrões Comportamentais</vt:lpstr>
      <vt:lpstr>Cálculo do ICMS</vt:lpstr>
      <vt:lpstr>Clean Code</vt:lpstr>
      <vt:lpstr>Definições</vt:lpstr>
      <vt:lpstr>Sobre o que falaremos?</vt:lpstr>
      <vt:lpstr>Nomenclatura</vt:lpstr>
      <vt:lpstr>Nomenclatura</vt:lpstr>
      <vt:lpstr>Nomenclatura</vt:lpstr>
      <vt:lpstr>Nomenclatura</vt:lpstr>
      <vt:lpstr>Nomenclatura</vt:lpstr>
      <vt:lpstr>Nomenclatura</vt:lpstr>
      <vt:lpstr>Nomenclatura</vt:lpstr>
      <vt:lpstr>Nomenclatura</vt:lpstr>
      <vt:lpstr>Funções</vt:lpstr>
      <vt:lpstr>Funções</vt:lpstr>
      <vt:lpstr>Funções</vt:lpstr>
      <vt:lpstr>Funções</vt:lpstr>
      <vt:lpstr>Funções</vt:lpstr>
      <vt:lpstr>Funções</vt:lpstr>
      <vt:lpstr>Comentários</vt:lpstr>
      <vt:lpstr>Comentários</vt:lpstr>
      <vt:lpstr>Comentários</vt:lpstr>
      <vt:lpstr>Comentários</vt:lpstr>
      <vt:lpstr>Comentários</vt:lpstr>
      <vt:lpstr>Comentários</vt:lpstr>
      <vt:lpstr>Comentários</vt:lpstr>
      <vt:lpstr>Formatação</vt:lpstr>
      <vt:lpstr>Formatação</vt:lpstr>
      <vt:lpstr>Formatação</vt:lpstr>
      <vt:lpstr>Formatação</vt:lpstr>
      <vt:lpstr>Manipulação de erros</vt:lpstr>
      <vt:lpstr>Manipulação de erros</vt:lpstr>
      <vt:lpstr>Refactoring</vt:lpstr>
      <vt:lpstr>Definição</vt:lpstr>
      <vt:lpstr>Definição</vt:lpstr>
      <vt:lpstr>Definição</vt:lpstr>
      <vt:lpstr>Processo</vt:lpstr>
      <vt:lpstr>Indícios de problemas </vt:lpstr>
      <vt:lpstr>FAQs</vt:lpstr>
      <vt:lpstr>Catálogo de refactorings</vt:lpstr>
      <vt:lpstr>Links importantes</vt:lpstr>
      <vt:lpstr>Refactorings comuns</vt:lpstr>
      <vt:lpstr>Refactorings comuns</vt:lpstr>
      <vt:lpstr>Vamos Refatorar</vt:lpstr>
      <vt:lpstr>Vamos Refatorar</vt:lpstr>
      <vt:lpstr>Referências</vt:lpstr>
      <vt:lpstr>Fundamentos em Arquitetura de Software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2013-08-20T22:41:34Z</dcterms:created>
  <dcterms:modified xsi:type="dcterms:W3CDTF">2014-10-02T01:57:00Z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