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18"/>
  </p:notesMasterIdLst>
  <p:handoutMasterIdLst>
    <p:handoutMasterId r:id="rId119"/>
  </p:handoutMasterIdLst>
  <p:sldIdLst>
    <p:sldId id="280" r:id="rId3"/>
    <p:sldId id="263" r:id="rId4"/>
    <p:sldId id="430" r:id="rId5"/>
    <p:sldId id="431" r:id="rId6"/>
    <p:sldId id="432" r:id="rId7"/>
    <p:sldId id="433" r:id="rId8"/>
    <p:sldId id="434" r:id="rId9"/>
    <p:sldId id="452" r:id="rId10"/>
    <p:sldId id="453" r:id="rId11"/>
    <p:sldId id="454" r:id="rId12"/>
    <p:sldId id="438" r:id="rId13"/>
    <p:sldId id="439" r:id="rId14"/>
    <p:sldId id="440" r:id="rId15"/>
    <p:sldId id="441" r:id="rId16"/>
    <p:sldId id="442" r:id="rId17"/>
    <p:sldId id="443" r:id="rId18"/>
    <p:sldId id="444" r:id="rId19"/>
    <p:sldId id="445" r:id="rId20"/>
    <p:sldId id="446" r:id="rId21"/>
    <p:sldId id="447" r:id="rId22"/>
    <p:sldId id="448" r:id="rId23"/>
    <p:sldId id="449" r:id="rId24"/>
    <p:sldId id="450" r:id="rId25"/>
    <p:sldId id="451" r:id="rId26"/>
    <p:sldId id="335" r:id="rId27"/>
    <p:sldId id="336" r:id="rId28"/>
    <p:sldId id="416" r:id="rId29"/>
    <p:sldId id="337" r:id="rId30"/>
    <p:sldId id="419" r:id="rId31"/>
    <p:sldId id="418" r:id="rId32"/>
    <p:sldId id="421" r:id="rId33"/>
    <p:sldId id="420" r:id="rId34"/>
    <p:sldId id="422" r:id="rId35"/>
    <p:sldId id="423" r:id="rId36"/>
    <p:sldId id="424" r:id="rId37"/>
    <p:sldId id="425" r:id="rId38"/>
    <p:sldId id="338" r:id="rId39"/>
    <p:sldId id="339" r:id="rId40"/>
    <p:sldId id="340" r:id="rId41"/>
    <p:sldId id="341" r:id="rId42"/>
    <p:sldId id="342" r:id="rId43"/>
    <p:sldId id="410" r:id="rId44"/>
    <p:sldId id="343" r:id="rId45"/>
    <p:sldId id="344" r:id="rId46"/>
    <p:sldId id="345" r:id="rId47"/>
    <p:sldId id="411" r:id="rId48"/>
    <p:sldId id="346" r:id="rId49"/>
    <p:sldId id="347" r:id="rId50"/>
    <p:sldId id="348" r:id="rId51"/>
    <p:sldId id="349" r:id="rId52"/>
    <p:sldId id="350" r:id="rId53"/>
    <p:sldId id="412" r:id="rId54"/>
    <p:sldId id="351" r:id="rId55"/>
    <p:sldId id="352" r:id="rId56"/>
    <p:sldId id="353" r:id="rId57"/>
    <p:sldId id="413" r:id="rId58"/>
    <p:sldId id="354" r:id="rId59"/>
    <p:sldId id="355" r:id="rId60"/>
    <p:sldId id="356" r:id="rId61"/>
    <p:sldId id="357" r:id="rId62"/>
    <p:sldId id="358" r:id="rId63"/>
    <p:sldId id="362" r:id="rId64"/>
    <p:sldId id="363" r:id="rId65"/>
    <p:sldId id="364" r:id="rId66"/>
    <p:sldId id="365" r:id="rId67"/>
    <p:sldId id="366" r:id="rId68"/>
    <p:sldId id="367" r:id="rId69"/>
    <p:sldId id="426" r:id="rId70"/>
    <p:sldId id="427" r:id="rId71"/>
    <p:sldId id="428" r:id="rId72"/>
    <p:sldId id="368" r:id="rId73"/>
    <p:sldId id="369" r:id="rId74"/>
    <p:sldId id="370" r:id="rId75"/>
    <p:sldId id="371" r:id="rId76"/>
    <p:sldId id="372" r:id="rId77"/>
    <p:sldId id="373" r:id="rId78"/>
    <p:sldId id="374" r:id="rId79"/>
    <p:sldId id="375" r:id="rId80"/>
    <p:sldId id="376" r:id="rId81"/>
    <p:sldId id="377" r:id="rId82"/>
    <p:sldId id="378" r:id="rId83"/>
    <p:sldId id="379" r:id="rId84"/>
    <p:sldId id="380" r:id="rId85"/>
    <p:sldId id="381" r:id="rId86"/>
    <p:sldId id="382" r:id="rId87"/>
    <p:sldId id="383" r:id="rId88"/>
    <p:sldId id="384" r:id="rId89"/>
    <p:sldId id="385" r:id="rId90"/>
    <p:sldId id="386" r:id="rId91"/>
    <p:sldId id="387" r:id="rId92"/>
    <p:sldId id="388" r:id="rId93"/>
    <p:sldId id="389" r:id="rId94"/>
    <p:sldId id="390" r:id="rId95"/>
    <p:sldId id="391" r:id="rId96"/>
    <p:sldId id="392" r:id="rId97"/>
    <p:sldId id="393" r:id="rId98"/>
    <p:sldId id="394" r:id="rId99"/>
    <p:sldId id="395" r:id="rId100"/>
    <p:sldId id="396" r:id="rId101"/>
    <p:sldId id="397" r:id="rId102"/>
    <p:sldId id="409" r:id="rId103"/>
    <p:sldId id="399" r:id="rId104"/>
    <p:sldId id="400" r:id="rId105"/>
    <p:sldId id="401" r:id="rId106"/>
    <p:sldId id="402" r:id="rId107"/>
    <p:sldId id="403" r:id="rId108"/>
    <p:sldId id="404" r:id="rId109"/>
    <p:sldId id="405" r:id="rId110"/>
    <p:sldId id="406" r:id="rId111"/>
    <p:sldId id="414" r:id="rId112"/>
    <p:sldId id="415" r:id="rId113"/>
    <p:sldId id="407" r:id="rId114"/>
    <p:sldId id="429" r:id="rId115"/>
    <p:sldId id="408" r:id="rId116"/>
    <p:sldId id="334" r:id="rId117"/>
  </p:sldIdLst>
  <p:sldSz cx="12192000" cy="6858000"/>
  <p:notesSz cx="6877050" cy="1000125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Saiba mais" id="{CE8F9448-6902-4504-B828-1A172DA87D85}">
          <p14:sldIdLst>
            <p14:sldId id="280"/>
            <p14:sldId id="263"/>
            <p14:sldId id="430"/>
            <p14:sldId id="431"/>
            <p14:sldId id="432"/>
            <p14:sldId id="433"/>
            <p14:sldId id="434"/>
            <p14:sldId id="452"/>
            <p14:sldId id="453"/>
            <p14:sldId id="454"/>
            <p14:sldId id="438"/>
            <p14:sldId id="439"/>
            <p14:sldId id="440"/>
            <p14:sldId id="441"/>
            <p14:sldId id="442"/>
            <p14:sldId id="443"/>
            <p14:sldId id="444"/>
            <p14:sldId id="445"/>
            <p14:sldId id="446"/>
            <p14:sldId id="447"/>
            <p14:sldId id="448"/>
            <p14:sldId id="449"/>
            <p14:sldId id="450"/>
            <p14:sldId id="451"/>
            <p14:sldId id="335"/>
            <p14:sldId id="336"/>
            <p14:sldId id="416"/>
            <p14:sldId id="337"/>
            <p14:sldId id="419"/>
            <p14:sldId id="418"/>
            <p14:sldId id="421"/>
            <p14:sldId id="420"/>
            <p14:sldId id="422"/>
            <p14:sldId id="423"/>
            <p14:sldId id="424"/>
            <p14:sldId id="425"/>
            <p14:sldId id="338"/>
            <p14:sldId id="339"/>
            <p14:sldId id="340"/>
            <p14:sldId id="341"/>
            <p14:sldId id="342"/>
            <p14:sldId id="410"/>
            <p14:sldId id="343"/>
            <p14:sldId id="344"/>
            <p14:sldId id="345"/>
            <p14:sldId id="411"/>
            <p14:sldId id="346"/>
            <p14:sldId id="347"/>
            <p14:sldId id="348"/>
            <p14:sldId id="349"/>
            <p14:sldId id="350"/>
            <p14:sldId id="412"/>
            <p14:sldId id="351"/>
            <p14:sldId id="352"/>
            <p14:sldId id="353"/>
            <p14:sldId id="413"/>
            <p14:sldId id="354"/>
            <p14:sldId id="355"/>
            <p14:sldId id="356"/>
            <p14:sldId id="357"/>
            <p14:sldId id="358"/>
            <p14:sldId id="362"/>
            <p14:sldId id="363"/>
            <p14:sldId id="364"/>
            <p14:sldId id="365"/>
            <p14:sldId id="366"/>
            <p14:sldId id="367"/>
            <p14:sldId id="426"/>
            <p14:sldId id="427"/>
            <p14:sldId id="428"/>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409"/>
            <p14:sldId id="399"/>
            <p14:sldId id="400"/>
            <p14:sldId id="401"/>
            <p14:sldId id="402"/>
            <p14:sldId id="403"/>
            <p14:sldId id="404"/>
            <p14:sldId id="405"/>
            <p14:sldId id="406"/>
            <p14:sldId id="414"/>
            <p14:sldId id="415"/>
            <p14:sldId id="407"/>
            <p14:sldId id="429"/>
            <p14:sldId id="408"/>
            <p14:sldId id="33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E75757"/>
    <a:srgbClr val="D2B4A6"/>
    <a:srgbClr val="734F29"/>
    <a:srgbClr val="D24726"/>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865" autoAdjust="0"/>
  </p:normalViewPr>
  <p:slideViewPr>
    <p:cSldViewPr snapToGrid="0">
      <p:cViewPr>
        <p:scale>
          <a:sx n="125" d="100"/>
          <a:sy n="125" d="100"/>
        </p:scale>
        <p:origin x="72" y="-87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65E73B-E329-416E-ADC4-F8A8FF5D7907}" type="doc">
      <dgm:prSet loTypeId="urn:microsoft.com/office/officeart/2005/8/layout/cycle2" loCatId="cycle" qsTypeId="urn:microsoft.com/office/officeart/2005/8/quickstyle/simple2" qsCatId="simple" csTypeId="urn:microsoft.com/office/officeart/2005/8/colors/colorful4" csCatId="colorful" phldr="1"/>
      <dgm:spPr/>
      <dgm:t>
        <a:bodyPr/>
        <a:lstStyle/>
        <a:p>
          <a:endParaRPr lang="pt-BR"/>
        </a:p>
      </dgm:t>
    </dgm:pt>
    <dgm:pt modelId="{BB534232-901C-4687-87C4-B8C5C4355645}">
      <dgm:prSet phldrT="[Texto]"/>
      <dgm:spPr/>
      <dgm:t>
        <a:bodyPr/>
        <a:lstStyle/>
        <a:p>
          <a:r>
            <a:rPr lang="pt-BR" dirty="0" smtClean="0"/>
            <a:t>Criar um teste</a:t>
          </a:r>
          <a:endParaRPr lang="pt-BR" dirty="0"/>
        </a:p>
      </dgm:t>
    </dgm:pt>
    <dgm:pt modelId="{24D38C2B-9E93-4465-9ACD-FCA7DAA0E903}" type="parTrans" cxnId="{65E23789-6232-4D47-9BC1-E9FDDC5FBEA9}">
      <dgm:prSet/>
      <dgm:spPr/>
      <dgm:t>
        <a:bodyPr/>
        <a:lstStyle/>
        <a:p>
          <a:endParaRPr lang="pt-BR"/>
        </a:p>
      </dgm:t>
    </dgm:pt>
    <dgm:pt modelId="{6417FFF7-968B-4A37-BA36-CEFD5B12C9D8}" type="sibTrans" cxnId="{65E23789-6232-4D47-9BC1-E9FDDC5FBEA9}">
      <dgm:prSet/>
      <dgm:spPr/>
      <dgm:t>
        <a:bodyPr/>
        <a:lstStyle/>
        <a:p>
          <a:endParaRPr lang="pt-BR"/>
        </a:p>
      </dgm:t>
    </dgm:pt>
    <dgm:pt modelId="{2A622E85-EF04-4247-8CE1-ADE6A896E604}">
      <dgm:prSet phldrT="[Texto]"/>
      <dgm:spPr/>
      <dgm:t>
        <a:bodyPr/>
        <a:lstStyle/>
        <a:p>
          <a:r>
            <a:rPr lang="pt-BR" dirty="0" smtClean="0"/>
            <a:t> Rodar o teste</a:t>
          </a:r>
          <a:endParaRPr lang="pt-BR" dirty="0"/>
        </a:p>
      </dgm:t>
    </dgm:pt>
    <dgm:pt modelId="{EC93E6B1-9EDA-40BE-8878-15EAB7FE3BDD}" type="parTrans" cxnId="{F082FB5D-5F1D-4B0A-969D-3DBEFBAA8D9B}">
      <dgm:prSet/>
      <dgm:spPr/>
      <dgm:t>
        <a:bodyPr/>
        <a:lstStyle/>
        <a:p>
          <a:endParaRPr lang="pt-BR"/>
        </a:p>
      </dgm:t>
    </dgm:pt>
    <dgm:pt modelId="{58E718C6-5B72-4CD0-98EF-7E5CB94BE1F2}" type="sibTrans" cxnId="{F082FB5D-5F1D-4B0A-969D-3DBEFBAA8D9B}">
      <dgm:prSet/>
      <dgm:spPr/>
      <dgm:t>
        <a:bodyPr/>
        <a:lstStyle/>
        <a:p>
          <a:endParaRPr lang="pt-BR"/>
        </a:p>
      </dgm:t>
    </dgm:pt>
    <dgm:pt modelId="{EBBD5C8F-99C8-4FC4-B193-3511AA43DE97}">
      <dgm:prSet phldrT="[Texto]"/>
      <dgm:spPr/>
      <dgm:t>
        <a:bodyPr/>
        <a:lstStyle/>
        <a:p>
          <a:r>
            <a:rPr lang="pt-BR" dirty="0" smtClean="0"/>
            <a:t>Realizar </a:t>
          </a:r>
          <a:r>
            <a:rPr lang="pt-BR" dirty="0" err="1" smtClean="0"/>
            <a:t>refactoring</a:t>
          </a:r>
          <a:endParaRPr lang="pt-BR" dirty="0"/>
        </a:p>
      </dgm:t>
    </dgm:pt>
    <dgm:pt modelId="{0013511A-CD66-42B3-83A7-63FA21187290}" type="parTrans" cxnId="{7FC4E783-7C16-4769-8305-7FD2EFFDBF5C}">
      <dgm:prSet/>
      <dgm:spPr/>
      <dgm:t>
        <a:bodyPr/>
        <a:lstStyle/>
        <a:p>
          <a:endParaRPr lang="pt-BR"/>
        </a:p>
      </dgm:t>
    </dgm:pt>
    <dgm:pt modelId="{35F1C0FC-BE99-4027-8F6A-16D997CB70E2}" type="sibTrans" cxnId="{7FC4E783-7C16-4769-8305-7FD2EFFDBF5C}">
      <dgm:prSet/>
      <dgm:spPr/>
      <dgm:t>
        <a:bodyPr/>
        <a:lstStyle/>
        <a:p>
          <a:endParaRPr lang="pt-BR"/>
        </a:p>
      </dgm:t>
    </dgm:pt>
    <dgm:pt modelId="{9CE3DED5-2979-45A8-B420-3369110FB85E}">
      <dgm:prSet phldrT="[Texto]"/>
      <dgm:spPr/>
      <dgm:t>
        <a:bodyPr/>
        <a:lstStyle/>
        <a:p>
          <a:r>
            <a:rPr lang="pt-BR" dirty="0" smtClean="0"/>
            <a:t>Rodar o teste</a:t>
          </a:r>
          <a:endParaRPr lang="pt-BR" dirty="0"/>
        </a:p>
      </dgm:t>
    </dgm:pt>
    <dgm:pt modelId="{397B2BB8-8581-4801-8657-F0FC17F44075}" type="parTrans" cxnId="{8B96A98F-C550-45CC-B902-82BCAF89D7CC}">
      <dgm:prSet/>
      <dgm:spPr/>
      <dgm:t>
        <a:bodyPr/>
        <a:lstStyle/>
        <a:p>
          <a:endParaRPr lang="pt-BR"/>
        </a:p>
      </dgm:t>
    </dgm:pt>
    <dgm:pt modelId="{B700443E-D09B-4E4A-929B-6B31E5323444}" type="sibTrans" cxnId="{8B96A98F-C550-45CC-B902-82BCAF89D7CC}">
      <dgm:prSet/>
      <dgm:spPr/>
      <dgm:t>
        <a:bodyPr/>
        <a:lstStyle/>
        <a:p>
          <a:endParaRPr lang="pt-BR"/>
        </a:p>
      </dgm:t>
    </dgm:pt>
    <dgm:pt modelId="{C0AC4133-254A-49F3-A7E2-4784164C81BE}" type="pres">
      <dgm:prSet presAssocID="{BA65E73B-E329-416E-ADC4-F8A8FF5D7907}" presName="cycle" presStyleCnt="0">
        <dgm:presLayoutVars>
          <dgm:dir/>
          <dgm:resizeHandles val="exact"/>
        </dgm:presLayoutVars>
      </dgm:prSet>
      <dgm:spPr/>
      <dgm:t>
        <a:bodyPr/>
        <a:lstStyle/>
        <a:p>
          <a:endParaRPr lang="pt-BR"/>
        </a:p>
      </dgm:t>
    </dgm:pt>
    <dgm:pt modelId="{BDBCD96D-EE08-4676-B252-D2D8DA81DAF8}" type="pres">
      <dgm:prSet presAssocID="{BB534232-901C-4687-87C4-B8C5C4355645}" presName="node" presStyleLbl="node1" presStyleIdx="0" presStyleCnt="4">
        <dgm:presLayoutVars>
          <dgm:bulletEnabled val="1"/>
        </dgm:presLayoutVars>
      </dgm:prSet>
      <dgm:spPr/>
      <dgm:t>
        <a:bodyPr/>
        <a:lstStyle/>
        <a:p>
          <a:endParaRPr lang="pt-BR"/>
        </a:p>
      </dgm:t>
    </dgm:pt>
    <dgm:pt modelId="{F9DF094C-F8FC-4837-AE8D-BC8A4973C1E7}" type="pres">
      <dgm:prSet presAssocID="{6417FFF7-968B-4A37-BA36-CEFD5B12C9D8}" presName="sibTrans" presStyleLbl="sibTrans2D1" presStyleIdx="0" presStyleCnt="4"/>
      <dgm:spPr/>
      <dgm:t>
        <a:bodyPr/>
        <a:lstStyle/>
        <a:p>
          <a:endParaRPr lang="pt-BR"/>
        </a:p>
      </dgm:t>
    </dgm:pt>
    <dgm:pt modelId="{CC857982-1150-4321-B8F4-3FE281BD11EA}" type="pres">
      <dgm:prSet presAssocID="{6417FFF7-968B-4A37-BA36-CEFD5B12C9D8}" presName="connectorText" presStyleLbl="sibTrans2D1" presStyleIdx="0" presStyleCnt="4"/>
      <dgm:spPr/>
      <dgm:t>
        <a:bodyPr/>
        <a:lstStyle/>
        <a:p>
          <a:endParaRPr lang="pt-BR"/>
        </a:p>
      </dgm:t>
    </dgm:pt>
    <dgm:pt modelId="{24839DFE-D1DA-41EC-BD3F-4408797FA3B1}" type="pres">
      <dgm:prSet presAssocID="{2A622E85-EF04-4247-8CE1-ADE6A896E604}" presName="node" presStyleLbl="node1" presStyleIdx="1" presStyleCnt="4">
        <dgm:presLayoutVars>
          <dgm:bulletEnabled val="1"/>
        </dgm:presLayoutVars>
      </dgm:prSet>
      <dgm:spPr/>
      <dgm:t>
        <a:bodyPr/>
        <a:lstStyle/>
        <a:p>
          <a:endParaRPr lang="pt-BR"/>
        </a:p>
      </dgm:t>
    </dgm:pt>
    <dgm:pt modelId="{0FA284E9-2FB6-4FAA-847E-A7E1101931A8}" type="pres">
      <dgm:prSet presAssocID="{58E718C6-5B72-4CD0-98EF-7E5CB94BE1F2}" presName="sibTrans" presStyleLbl="sibTrans2D1" presStyleIdx="1" presStyleCnt="4"/>
      <dgm:spPr/>
      <dgm:t>
        <a:bodyPr/>
        <a:lstStyle/>
        <a:p>
          <a:endParaRPr lang="pt-BR"/>
        </a:p>
      </dgm:t>
    </dgm:pt>
    <dgm:pt modelId="{CC4B8FF9-8E71-4FFA-9BF8-09A56E022E4E}" type="pres">
      <dgm:prSet presAssocID="{58E718C6-5B72-4CD0-98EF-7E5CB94BE1F2}" presName="connectorText" presStyleLbl="sibTrans2D1" presStyleIdx="1" presStyleCnt="4"/>
      <dgm:spPr/>
      <dgm:t>
        <a:bodyPr/>
        <a:lstStyle/>
        <a:p>
          <a:endParaRPr lang="pt-BR"/>
        </a:p>
      </dgm:t>
    </dgm:pt>
    <dgm:pt modelId="{755E8FAB-1DB2-4EA3-A03A-7A6F1F79DEE6}" type="pres">
      <dgm:prSet presAssocID="{EBBD5C8F-99C8-4FC4-B193-3511AA43DE97}" presName="node" presStyleLbl="node1" presStyleIdx="2" presStyleCnt="4">
        <dgm:presLayoutVars>
          <dgm:bulletEnabled val="1"/>
        </dgm:presLayoutVars>
      </dgm:prSet>
      <dgm:spPr/>
      <dgm:t>
        <a:bodyPr/>
        <a:lstStyle/>
        <a:p>
          <a:endParaRPr lang="pt-BR"/>
        </a:p>
      </dgm:t>
    </dgm:pt>
    <dgm:pt modelId="{CF486008-9BC7-4557-9CE7-3F2DF53F750C}" type="pres">
      <dgm:prSet presAssocID="{35F1C0FC-BE99-4027-8F6A-16D997CB70E2}" presName="sibTrans" presStyleLbl="sibTrans2D1" presStyleIdx="2" presStyleCnt="4"/>
      <dgm:spPr/>
      <dgm:t>
        <a:bodyPr/>
        <a:lstStyle/>
        <a:p>
          <a:endParaRPr lang="pt-BR"/>
        </a:p>
      </dgm:t>
    </dgm:pt>
    <dgm:pt modelId="{1142B809-7069-4459-AC73-069AA06D3C5A}" type="pres">
      <dgm:prSet presAssocID="{35F1C0FC-BE99-4027-8F6A-16D997CB70E2}" presName="connectorText" presStyleLbl="sibTrans2D1" presStyleIdx="2" presStyleCnt="4"/>
      <dgm:spPr/>
      <dgm:t>
        <a:bodyPr/>
        <a:lstStyle/>
        <a:p>
          <a:endParaRPr lang="pt-BR"/>
        </a:p>
      </dgm:t>
    </dgm:pt>
    <dgm:pt modelId="{4E423C09-9D7A-4C68-BDDF-102C9A10763A}" type="pres">
      <dgm:prSet presAssocID="{9CE3DED5-2979-45A8-B420-3369110FB85E}" presName="node" presStyleLbl="node1" presStyleIdx="3" presStyleCnt="4">
        <dgm:presLayoutVars>
          <dgm:bulletEnabled val="1"/>
        </dgm:presLayoutVars>
      </dgm:prSet>
      <dgm:spPr/>
      <dgm:t>
        <a:bodyPr/>
        <a:lstStyle/>
        <a:p>
          <a:endParaRPr lang="pt-BR"/>
        </a:p>
      </dgm:t>
    </dgm:pt>
    <dgm:pt modelId="{3D437D27-BD42-409B-B4F2-68999AFBAC89}" type="pres">
      <dgm:prSet presAssocID="{B700443E-D09B-4E4A-929B-6B31E5323444}" presName="sibTrans" presStyleLbl="sibTrans2D1" presStyleIdx="3" presStyleCnt="4"/>
      <dgm:spPr/>
      <dgm:t>
        <a:bodyPr/>
        <a:lstStyle/>
        <a:p>
          <a:endParaRPr lang="pt-BR"/>
        </a:p>
      </dgm:t>
    </dgm:pt>
    <dgm:pt modelId="{ACA4BD55-1F31-47E5-A37A-3EE94D22D7D4}" type="pres">
      <dgm:prSet presAssocID="{B700443E-D09B-4E4A-929B-6B31E5323444}" presName="connectorText" presStyleLbl="sibTrans2D1" presStyleIdx="3" presStyleCnt="4"/>
      <dgm:spPr/>
      <dgm:t>
        <a:bodyPr/>
        <a:lstStyle/>
        <a:p>
          <a:endParaRPr lang="pt-BR"/>
        </a:p>
      </dgm:t>
    </dgm:pt>
  </dgm:ptLst>
  <dgm:cxnLst>
    <dgm:cxn modelId="{BFECD367-5A29-4AC3-8AC2-975C61B38958}" type="presOf" srcId="{2A622E85-EF04-4247-8CE1-ADE6A896E604}" destId="{24839DFE-D1DA-41EC-BD3F-4408797FA3B1}" srcOrd="0" destOrd="0" presId="urn:microsoft.com/office/officeart/2005/8/layout/cycle2"/>
    <dgm:cxn modelId="{E626E8D9-A77D-4DEA-A508-62D93FD6A0F0}" type="presOf" srcId="{58E718C6-5B72-4CD0-98EF-7E5CB94BE1F2}" destId="{0FA284E9-2FB6-4FAA-847E-A7E1101931A8}" srcOrd="0" destOrd="0" presId="urn:microsoft.com/office/officeart/2005/8/layout/cycle2"/>
    <dgm:cxn modelId="{4F8C3155-4FAD-4C8D-87F6-31AE5E23664A}" type="presOf" srcId="{B700443E-D09B-4E4A-929B-6B31E5323444}" destId="{ACA4BD55-1F31-47E5-A37A-3EE94D22D7D4}" srcOrd="1" destOrd="0" presId="urn:microsoft.com/office/officeart/2005/8/layout/cycle2"/>
    <dgm:cxn modelId="{A2F3D0E2-6782-4FBC-90A2-F131F42AFF38}" type="presOf" srcId="{58E718C6-5B72-4CD0-98EF-7E5CB94BE1F2}" destId="{CC4B8FF9-8E71-4FFA-9BF8-09A56E022E4E}" srcOrd="1" destOrd="0" presId="urn:microsoft.com/office/officeart/2005/8/layout/cycle2"/>
    <dgm:cxn modelId="{94B6B07D-7299-498F-B778-522AD2ACF400}" type="presOf" srcId="{35F1C0FC-BE99-4027-8F6A-16D997CB70E2}" destId="{1142B809-7069-4459-AC73-069AA06D3C5A}" srcOrd="1" destOrd="0" presId="urn:microsoft.com/office/officeart/2005/8/layout/cycle2"/>
    <dgm:cxn modelId="{800E072E-21F1-4C89-B0C3-1B1E8BA9FD3E}" type="presOf" srcId="{9CE3DED5-2979-45A8-B420-3369110FB85E}" destId="{4E423C09-9D7A-4C68-BDDF-102C9A10763A}" srcOrd="0" destOrd="0" presId="urn:microsoft.com/office/officeart/2005/8/layout/cycle2"/>
    <dgm:cxn modelId="{E32D423A-C8DC-4ED4-B96A-374B0AFBE708}" type="presOf" srcId="{BA65E73B-E329-416E-ADC4-F8A8FF5D7907}" destId="{C0AC4133-254A-49F3-A7E2-4784164C81BE}" srcOrd="0" destOrd="0" presId="urn:microsoft.com/office/officeart/2005/8/layout/cycle2"/>
    <dgm:cxn modelId="{80472EF2-1BB6-45B7-96B7-C44B7792570B}" type="presOf" srcId="{EBBD5C8F-99C8-4FC4-B193-3511AA43DE97}" destId="{755E8FAB-1DB2-4EA3-A03A-7A6F1F79DEE6}" srcOrd="0" destOrd="0" presId="urn:microsoft.com/office/officeart/2005/8/layout/cycle2"/>
    <dgm:cxn modelId="{854D7D4F-0E31-4B71-A028-315535879A90}" type="presOf" srcId="{35F1C0FC-BE99-4027-8F6A-16D997CB70E2}" destId="{CF486008-9BC7-4557-9CE7-3F2DF53F750C}" srcOrd="0" destOrd="0" presId="urn:microsoft.com/office/officeart/2005/8/layout/cycle2"/>
    <dgm:cxn modelId="{F337E433-E6A1-4E67-9DE9-40749A5D0341}" type="presOf" srcId="{B700443E-D09B-4E4A-929B-6B31E5323444}" destId="{3D437D27-BD42-409B-B4F2-68999AFBAC89}" srcOrd="0" destOrd="0" presId="urn:microsoft.com/office/officeart/2005/8/layout/cycle2"/>
    <dgm:cxn modelId="{31E93E24-4875-405B-ABB5-D57119B65777}" type="presOf" srcId="{6417FFF7-968B-4A37-BA36-CEFD5B12C9D8}" destId="{CC857982-1150-4321-B8F4-3FE281BD11EA}" srcOrd="1" destOrd="0" presId="urn:microsoft.com/office/officeart/2005/8/layout/cycle2"/>
    <dgm:cxn modelId="{8B96A98F-C550-45CC-B902-82BCAF89D7CC}" srcId="{BA65E73B-E329-416E-ADC4-F8A8FF5D7907}" destId="{9CE3DED5-2979-45A8-B420-3369110FB85E}" srcOrd="3" destOrd="0" parTransId="{397B2BB8-8581-4801-8657-F0FC17F44075}" sibTransId="{B700443E-D09B-4E4A-929B-6B31E5323444}"/>
    <dgm:cxn modelId="{686505A3-92BA-4BC0-B7CD-C9BDD8A1C471}" type="presOf" srcId="{BB534232-901C-4687-87C4-B8C5C4355645}" destId="{BDBCD96D-EE08-4676-B252-D2D8DA81DAF8}" srcOrd="0" destOrd="0" presId="urn:microsoft.com/office/officeart/2005/8/layout/cycle2"/>
    <dgm:cxn modelId="{65E23789-6232-4D47-9BC1-E9FDDC5FBEA9}" srcId="{BA65E73B-E329-416E-ADC4-F8A8FF5D7907}" destId="{BB534232-901C-4687-87C4-B8C5C4355645}" srcOrd="0" destOrd="0" parTransId="{24D38C2B-9E93-4465-9ACD-FCA7DAA0E903}" sibTransId="{6417FFF7-968B-4A37-BA36-CEFD5B12C9D8}"/>
    <dgm:cxn modelId="{D156610B-C6ED-4C6D-860A-0CE8EA2F5EF0}" type="presOf" srcId="{6417FFF7-968B-4A37-BA36-CEFD5B12C9D8}" destId="{F9DF094C-F8FC-4837-AE8D-BC8A4973C1E7}" srcOrd="0" destOrd="0" presId="urn:microsoft.com/office/officeart/2005/8/layout/cycle2"/>
    <dgm:cxn modelId="{7FC4E783-7C16-4769-8305-7FD2EFFDBF5C}" srcId="{BA65E73B-E329-416E-ADC4-F8A8FF5D7907}" destId="{EBBD5C8F-99C8-4FC4-B193-3511AA43DE97}" srcOrd="2" destOrd="0" parTransId="{0013511A-CD66-42B3-83A7-63FA21187290}" sibTransId="{35F1C0FC-BE99-4027-8F6A-16D997CB70E2}"/>
    <dgm:cxn modelId="{F082FB5D-5F1D-4B0A-969D-3DBEFBAA8D9B}" srcId="{BA65E73B-E329-416E-ADC4-F8A8FF5D7907}" destId="{2A622E85-EF04-4247-8CE1-ADE6A896E604}" srcOrd="1" destOrd="0" parTransId="{EC93E6B1-9EDA-40BE-8878-15EAB7FE3BDD}" sibTransId="{58E718C6-5B72-4CD0-98EF-7E5CB94BE1F2}"/>
    <dgm:cxn modelId="{F13A3E01-4139-408B-B82D-9C9D1160A364}" type="presParOf" srcId="{C0AC4133-254A-49F3-A7E2-4784164C81BE}" destId="{BDBCD96D-EE08-4676-B252-D2D8DA81DAF8}" srcOrd="0" destOrd="0" presId="urn:microsoft.com/office/officeart/2005/8/layout/cycle2"/>
    <dgm:cxn modelId="{42CD5D4C-E788-4184-ACED-9F4FA84666D5}" type="presParOf" srcId="{C0AC4133-254A-49F3-A7E2-4784164C81BE}" destId="{F9DF094C-F8FC-4837-AE8D-BC8A4973C1E7}" srcOrd="1" destOrd="0" presId="urn:microsoft.com/office/officeart/2005/8/layout/cycle2"/>
    <dgm:cxn modelId="{8E110D29-F73F-450C-A03E-BFE6F923A209}" type="presParOf" srcId="{F9DF094C-F8FC-4837-AE8D-BC8A4973C1E7}" destId="{CC857982-1150-4321-B8F4-3FE281BD11EA}" srcOrd="0" destOrd="0" presId="urn:microsoft.com/office/officeart/2005/8/layout/cycle2"/>
    <dgm:cxn modelId="{7CA10F2F-9EAE-42F3-8955-7D09BDD94133}" type="presParOf" srcId="{C0AC4133-254A-49F3-A7E2-4784164C81BE}" destId="{24839DFE-D1DA-41EC-BD3F-4408797FA3B1}" srcOrd="2" destOrd="0" presId="urn:microsoft.com/office/officeart/2005/8/layout/cycle2"/>
    <dgm:cxn modelId="{FB8C38FC-DD96-4B7B-8096-8BC38EA5653C}" type="presParOf" srcId="{C0AC4133-254A-49F3-A7E2-4784164C81BE}" destId="{0FA284E9-2FB6-4FAA-847E-A7E1101931A8}" srcOrd="3" destOrd="0" presId="urn:microsoft.com/office/officeart/2005/8/layout/cycle2"/>
    <dgm:cxn modelId="{F4754710-5B2F-40AB-948D-B2A1B89439A0}" type="presParOf" srcId="{0FA284E9-2FB6-4FAA-847E-A7E1101931A8}" destId="{CC4B8FF9-8E71-4FFA-9BF8-09A56E022E4E}" srcOrd="0" destOrd="0" presId="urn:microsoft.com/office/officeart/2005/8/layout/cycle2"/>
    <dgm:cxn modelId="{1D6EA349-660C-43A5-B0D7-4BAB850182E1}" type="presParOf" srcId="{C0AC4133-254A-49F3-A7E2-4784164C81BE}" destId="{755E8FAB-1DB2-4EA3-A03A-7A6F1F79DEE6}" srcOrd="4" destOrd="0" presId="urn:microsoft.com/office/officeart/2005/8/layout/cycle2"/>
    <dgm:cxn modelId="{8D04C6DE-877E-4B81-ACC5-2B2FC14B7171}" type="presParOf" srcId="{C0AC4133-254A-49F3-A7E2-4784164C81BE}" destId="{CF486008-9BC7-4557-9CE7-3F2DF53F750C}" srcOrd="5" destOrd="0" presId="urn:microsoft.com/office/officeart/2005/8/layout/cycle2"/>
    <dgm:cxn modelId="{012E2C53-D706-4E41-84DF-CB2CB5EC9BDC}" type="presParOf" srcId="{CF486008-9BC7-4557-9CE7-3F2DF53F750C}" destId="{1142B809-7069-4459-AC73-069AA06D3C5A}" srcOrd="0" destOrd="0" presId="urn:microsoft.com/office/officeart/2005/8/layout/cycle2"/>
    <dgm:cxn modelId="{A7937AE0-3794-4F05-9433-E8A7DFCEAA4A}" type="presParOf" srcId="{C0AC4133-254A-49F3-A7E2-4784164C81BE}" destId="{4E423C09-9D7A-4C68-BDDF-102C9A10763A}" srcOrd="6" destOrd="0" presId="urn:microsoft.com/office/officeart/2005/8/layout/cycle2"/>
    <dgm:cxn modelId="{8318CA91-9F83-4C5D-89EF-4D76565190B1}" type="presParOf" srcId="{C0AC4133-254A-49F3-A7E2-4784164C81BE}" destId="{3D437D27-BD42-409B-B4F2-68999AFBAC89}" srcOrd="7" destOrd="0" presId="urn:microsoft.com/office/officeart/2005/8/layout/cycle2"/>
    <dgm:cxn modelId="{4D7B9453-F35D-4E92-9380-E602E2308530}" type="presParOf" srcId="{3D437D27-BD42-409B-B4F2-68999AFBAC89}" destId="{ACA4BD55-1F31-47E5-A37A-3EE94D22D7D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80055" cy="501799"/>
          </a:xfrm>
          <a:prstGeom prst="rect">
            <a:avLst/>
          </a:prstGeom>
        </p:spPr>
        <p:txBody>
          <a:bodyPr vert="horz" lIns="96442" tIns="48221" rIns="96442" bIns="48221" rtlCol="0"/>
          <a:lstStyle>
            <a:lvl1pPr algn="l">
              <a:defRPr sz="1300"/>
            </a:lvl1pPr>
          </a:lstStyle>
          <a:p>
            <a:endParaRPr lang="pt-BR" dirty="0"/>
          </a:p>
        </p:txBody>
      </p:sp>
      <p:sp>
        <p:nvSpPr>
          <p:cNvPr id="3" name="Espaço Reservado para Data 2"/>
          <p:cNvSpPr>
            <a:spLocks noGrp="1"/>
          </p:cNvSpPr>
          <p:nvPr>
            <p:ph type="dt" sz="quarter" idx="1"/>
          </p:nvPr>
        </p:nvSpPr>
        <p:spPr>
          <a:xfrm>
            <a:off x="3895404" y="0"/>
            <a:ext cx="2980055" cy="501799"/>
          </a:xfrm>
          <a:prstGeom prst="rect">
            <a:avLst/>
          </a:prstGeom>
        </p:spPr>
        <p:txBody>
          <a:bodyPr vert="horz" lIns="96442" tIns="48221" rIns="96442" bIns="48221" rtlCol="0"/>
          <a:lstStyle>
            <a:lvl1pPr algn="r">
              <a:defRPr sz="1300"/>
            </a:lvl1pPr>
          </a:lstStyle>
          <a:p>
            <a:fld id="{ED95D740-6A7E-4AE4-809A-1783B6BB9E99}" type="datetimeFigureOut">
              <a:rPr lang="pt-BR" smtClean="0"/>
              <a:t>11/09/2014</a:t>
            </a:fld>
            <a:endParaRPr lang="pt-BR" dirty="0"/>
          </a:p>
        </p:txBody>
      </p:sp>
      <p:sp>
        <p:nvSpPr>
          <p:cNvPr id="4" name="Espaço Reservado para Rodapé 3"/>
          <p:cNvSpPr>
            <a:spLocks noGrp="1"/>
          </p:cNvSpPr>
          <p:nvPr>
            <p:ph type="ftr" sz="quarter" idx="2"/>
          </p:nvPr>
        </p:nvSpPr>
        <p:spPr>
          <a:xfrm>
            <a:off x="0" y="9499452"/>
            <a:ext cx="2980055" cy="501798"/>
          </a:xfrm>
          <a:prstGeom prst="rect">
            <a:avLst/>
          </a:prstGeom>
        </p:spPr>
        <p:txBody>
          <a:bodyPr vert="horz" lIns="96442" tIns="48221" rIns="96442" bIns="48221" rtlCol="0" anchor="b"/>
          <a:lstStyle>
            <a:lvl1pPr algn="l">
              <a:defRPr sz="1300"/>
            </a:lvl1pPr>
          </a:lstStyle>
          <a:p>
            <a:endParaRPr lang="pt-BR" dirty="0"/>
          </a:p>
        </p:txBody>
      </p:sp>
      <p:sp>
        <p:nvSpPr>
          <p:cNvPr id="5" name="Espaço Reservado para Número de Slide 4"/>
          <p:cNvSpPr>
            <a:spLocks noGrp="1"/>
          </p:cNvSpPr>
          <p:nvPr>
            <p:ph type="sldNum" sz="quarter" idx="3"/>
          </p:nvPr>
        </p:nvSpPr>
        <p:spPr>
          <a:xfrm>
            <a:off x="3895404" y="9499452"/>
            <a:ext cx="2980055" cy="501798"/>
          </a:xfrm>
          <a:prstGeom prst="rect">
            <a:avLst/>
          </a:prstGeom>
        </p:spPr>
        <p:txBody>
          <a:bodyPr vert="horz" lIns="96442" tIns="48221" rIns="96442" bIns="48221" rtlCol="0" anchor="b"/>
          <a:lstStyle>
            <a:lvl1pPr algn="r">
              <a:defRPr sz="1300"/>
            </a:lvl1pPr>
          </a:lstStyle>
          <a:p>
            <a:fld id="{8829B08D-A33C-4484-8AF1-3D84552368DF}" type="slidenum">
              <a:rPr lang="pt-BR" smtClean="0"/>
              <a:t>‹nº›</a:t>
            </a:fld>
            <a:endParaRPr lang="pt-BR" dirty="0"/>
          </a:p>
        </p:txBody>
      </p:sp>
    </p:spTree>
    <p:extLst>
      <p:ext uri="{BB962C8B-B14F-4D97-AF65-F5344CB8AC3E}">
        <p14:creationId xmlns:p14="http://schemas.microsoft.com/office/powerpoint/2010/main" val="1992384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80055" cy="501799"/>
          </a:xfrm>
          <a:prstGeom prst="rect">
            <a:avLst/>
          </a:prstGeom>
        </p:spPr>
        <p:txBody>
          <a:bodyPr vert="horz" lIns="96442" tIns="48221" rIns="96442" bIns="48221" rtlCol="0"/>
          <a:lstStyle>
            <a:lvl1pPr algn="l" fontAlgn="auto">
              <a:spcBef>
                <a:spcPts val="0"/>
              </a:spcBef>
              <a:spcAft>
                <a:spcPts val="0"/>
              </a:spcAft>
              <a:defRPr sz="1300">
                <a:latin typeface="+mn-lt"/>
                <a:cs typeface="+mn-cs"/>
              </a:defRPr>
            </a:lvl1pPr>
          </a:lstStyle>
          <a:p>
            <a:pPr>
              <a:defRPr/>
            </a:pPr>
            <a:endParaRPr lang="pt-BR" dirty="0"/>
          </a:p>
        </p:txBody>
      </p:sp>
      <p:sp>
        <p:nvSpPr>
          <p:cNvPr id="3" name="Espaço Reservado para Data 2"/>
          <p:cNvSpPr>
            <a:spLocks noGrp="1"/>
          </p:cNvSpPr>
          <p:nvPr>
            <p:ph type="dt" idx="1"/>
          </p:nvPr>
        </p:nvSpPr>
        <p:spPr>
          <a:xfrm>
            <a:off x="3895404" y="0"/>
            <a:ext cx="2980055" cy="501799"/>
          </a:xfrm>
          <a:prstGeom prst="rect">
            <a:avLst/>
          </a:prstGeom>
        </p:spPr>
        <p:txBody>
          <a:bodyPr vert="horz" lIns="96442" tIns="48221" rIns="96442" bIns="48221" rtlCol="0"/>
          <a:lstStyle>
            <a:lvl1pPr algn="r" fontAlgn="auto">
              <a:spcBef>
                <a:spcPts val="0"/>
              </a:spcBef>
              <a:spcAft>
                <a:spcPts val="0"/>
              </a:spcAft>
              <a:defRPr sz="1300" smtClean="0">
                <a:latin typeface="+mn-lt"/>
                <a:cs typeface="+mn-cs"/>
              </a:defRPr>
            </a:lvl1pPr>
          </a:lstStyle>
          <a:p>
            <a:pPr>
              <a:defRPr/>
            </a:pPr>
            <a:fld id="{F1451DAF-731B-40C9-94FC-6AFBD168E88F}" type="datetimeFigureOut">
              <a:rPr lang="pt-BR" smtClean="0"/>
              <a:pPr>
                <a:defRPr/>
              </a:pPr>
              <a:t>11/09/2014</a:t>
            </a:fld>
            <a:endParaRPr lang="pt-BR" dirty="0"/>
          </a:p>
        </p:txBody>
      </p:sp>
      <p:sp>
        <p:nvSpPr>
          <p:cNvPr id="4" name="Slide Image Placeholder 3"/>
          <p:cNvSpPr>
            <a:spLocks noGrp="1" noRot="1" noChangeAspect="1"/>
          </p:cNvSpPr>
          <p:nvPr>
            <p:ph type="sldImg" idx="2"/>
          </p:nvPr>
        </p:nvSpPr>
        <p:spPr>
          <a:xfrm>
            <a:off x="438150" y="1249363"/>
            <a:ext cx="6000750" cy="3376612"/>
          </a:xfrm>
          <a:prstGeom prst="rect">
            <a:avLst/>
          </a:prstGeom>
          <a:noFill/>
          <a:ln w="12700">
            <a:solidFill>
              <a:prstClr val="black"/>
            </a:solidFill>
          </a:ln>
        </p:spPr>
        <p:txBody>
          <a:bodyPr vert="horz" lIns="96442" tIns="48221" rIns="96442" bIns="48221" rtlCol="0" anchor="ctr"/>
          <a:lstStyle/>
          <a:p>
            <a:pPr lvl="0"/>
            <a:endParaRPr lang="pt-BR" noProof="0" dirty="0"/>
          </a:p>
        </p:txBody>
      </p:sp>
      <p:sp>
        <p:nvSpPr>
          <p:cNvPr id="5" name="Espaço Reservado para Anotações 4"/>
          <p:cNvSpPr>
            <a:spLocks noGrp="1"/>
          </p:cNvSpPr>
          <p:nvPr>
            <p:ph type="body" sz="quarter" idx="3"/>
          </p:nvPr>
        </p:nvSpPr>
        <p:spPr>
          <a:xfrm>
            <a:off x="687705" y="4813102"/>
            <a:ext cx="5501640" cy="3937992"/>
          </a:xfrm>
          <a:prstGeom prst="rect">
            <a:avLst/>
          </a:prstGeom>
        </p:spPr>
        <p:txBody>
          <a:bodyPr vert="horz" lIns="96442" tIns="48221" rIns="96442" bIns="48221" rtlCol="0"/>
          <a:lstStyle/>
          <a:p>
            <a:pPr lvl="0"/>
            <a:r>
              <a:rPr lang="pt-BR" noProof="0" dirty="0" smtClean="0"/>
              <a:t>Clique para editar o texto mestre</a:t>
            </a:r>
          </a:p>
          <a:p>
            <a:pPr lvl="1"/>
            <a:r>
              <a:rPr lang="pt-BR" noProof="0" dirty="0" smtClean="0"/>
              <a:t>Segundo nível</a:t>
            </a:r>
          </a:p>
          <a:p>
            <a:pPr lvl="2"/>
            <a:r>
              <a:rPr lang="pt-BR" noProof="0" dirty="0" smtClean="0"/>
              <a:t>Terceiro nível</a:t>
            </a:r>
          </a:p>
          <a:p>
            <a:pPr lvl="3"/>
            <a:r>
              <a:rPr lang="pt-BR" noProof="0" dirty="0" smtClean="0"/>
              <a:t>Quarto nível</a:t>
            </a:r>
          </a:p>
          <a:p>
            <a:pPr lvl="4"/>
            <a:r>
              <a:rPr lang="pt-BR" noProof="0" dirty="0" smtClean="0"/>
              <a:t>Quinto nível</a:t>
            </a:r>
            <a:endParaRPr lang="pt-BR" noProof="0" dirty="0"/>
          </a:p>
        </p:txBody>
      </p:sp>
      <p:sp>
        <p:nvSpPr>
          <p:cNvPr id="6" name="Espaço Reservado para Rodapé 5"/>
          <p:cNvSpPr>
            <a:spLocks noGrp="1"/>
          </p:cNvSpPr>
          <p:nvPr>
            <p:ph type="ftr" sz="quarter" idx="4"/>
          </p:nvPr>
        </p:nvSpPr>
        <p:spPr>
          <a:xfrm>
            <a:off x="0" y="9499452"/>
            <a:ext cx="2980055" cy="501798"/>
          </a:xfrm>
          <a:prstGeom prst="rect">
            <a:avLst/>
          </a:prstGeom>
        </p:spPr>
        <p:txBody>
          <a:bodyPr vert="horz" lIns="96442" tIns="48221" rIns="96442" bIns="48221" rtlCol="0" anchor="b"/>
          <a:lstStyle>
            <a:lvl1pPr algn="l" fontAlgn="auto">
              <a:spcBef>
                <a:spcPts val="0"/>
              </a:spcBef>
              <a:spcAft>
                <a:spcPts val="0"/>
              </a:spcAft>
              <a:defRPr sz="1300">
                <a:latin typeface="+mn-lt"/>
                <a:cs typeface="+mn-cs"/>
              </a:defRPr>
            </a:lvl1pPr>
          </a:lstStyle>
          <a:p>
            <a:pPr>
              <a:defRPr/>
            </a:pPr>
            <a:endParaRPr lang="pt-BR" dirty="0"/>
          </a:p>
        </p:txBody>
      </p:sp>
      <p:sp>
        <p:nvSpPr>
          <p:cNvPr id="7" name="Espaço Reservado para Número de Slide 6"/>
          <p:cNvSpPr>
            <a:spLocks noGrp="1"/>
          </p:cNvSpPr>
          <p:nvPr>
            <p:ph type="sldNum" sz="quarter" idx="5"/>
          </p:nvPr>
        </p:nvSpPr>
        <p:spPr>
          <a:xfrm>
            <a:off x="3895404" y="9499452"/>
            <a:ext cx="2980055" cy="501798"/>
          </a:xfrm>
          <a:prstGeom prst="rect">
            <a:avLst/>
          </a:prstGeom>
        </p:spPr>
        <p:txBody>
          <a:bodyPr vert="horz" lIns="96442" tIns="48221" rIns="96442" bIns="48221" rtlCol="0" anchor="b"/>
          <a:lstStyle>
            <a:lvl1pPr algn="r" fontAlgn="auto">
              <a:spcBef>
                <a:spcPts val="0"/>
              </a:spcBef>
              <a:spcAft>
                <a:spcPts val="0"/>
              </a:spcAft>
              <a:defRPr sz="1300" smtClean="0">
                <a:latin typeface="+mn-lt"/>
                <a:cs typeface="+mn-cs"/>
              </a:defRPr>
            </a:lvl1pPr>
          </a:lstStyle>
          <a:p>
            <a:pPr>
              <a:defRPr/>
            </a:pPr>
            <a:fld id="{B79BE180-EDDC-4055-9AFE-2AAA70AA5FCA}" type="slidenum">
              <a:rPr lang="pt-BR" smtClean="0"/>
              <a:pPr>
                <a:defRPr/>
              </a:pPr>
              <a:t>‹nº›</a:t>
            </a:fld>
            <a:endParaRPr lang="pt-BR" dirty="0"/>
          </a:p>
        </p:txBody>
      </p:sp>
    </p:spTree>
    <p:extLst>
      <p:ext uri="{BB962C8B-B14F-4D97-AF65-F5344CB8AC3E}">
        <p14:creationId xmlns:p14="http://schemas.microsoft.com/office/powerpoint/2010/main" val="7605829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83589" indent="-301381">
              <a:defRPr>
                <a:solidFill>
                  <a:schemeClr val="tx1"/>
                </a:solidFill>
                <a:latin typeface="Segoe UI" pitchFamily="34" charset="0"/>
              </a:defRPr>
            </a:lvl2pPr>
            <a:lvl3pPr marL="1205522" indent="-241104">
              <a:defRPr>
                <a:solidFill>
                  <a:schemeClr val="tx1"/>
                </a:solidFill>
                <a:latin typeface="Segoe UI" pitchFamily="34" charset="0"/>
              </a:defRPr>
            </a:lvl3pPr>
            <a:lvl4pPr marL="1687731" indent="-241104">
              <a:defRPr>
                <a:solidFill>
                  <a:schemeClr val="tx1"/>
                </a:solidFill>
                <a:latin typeface="Segoe UI" pitchFamily="34" charset="0"/>
              </a:defRPr>
            </a:lvl4pPr>
            <a:lvl5pPr marL="2169940" indent="-241104">
              <a:defRPr>
                <a:solidFill>
                  <a:schemeClr val="tx1"/>
                </a:solidFill>
                <a:latin typeface="Segoe UI" pitchFamily="34" charset="0"/>
              </a:defRPr>
            </a:lvl5pPr>
            <a:lvl6pPr marL="2652149" indent="-241104" fontAlgn="base">
              <a:spcBef>
                <a:spcPct val="0"/>
              </a:spcBef>
              <a:spcAft>
                <a:spcPct val="0"/>
              </a:spcAft>
              <a:defRPr>
                <a:solidFill>
                  <a:schemeClr val="tx1"/>
                </a:solidFill>
                <a:latin typeface="Segoe UI" pitchFamily="34" charset="0"/>
              </a:defRPr>
            </a:lvl6pPr>
            <a:lvl7pPr marL="3134357" indent="-241104" fontAlgn="base">
              <a:spcBef>
                <a:spcPct val="0"/>
              </a:spcBef>
              <a:spcAft>
                <a:spcPct val="0"/>
              </a:spcAft>
              <a:defRPr>
                <a:solidFill>
                  <a:schemeClr val="tx1"/>
                </a:solidFill>
                <a:latin typeface="Segoe UI" pitchFamily="34" charset="0"/>
              </a:defRPr>
            </a:lvl7pPr>
            <a:lvl8pPr marL="3616566" indent="-241104" fontAlgn="base">
              <a:spcBef>
                <a:spcPct val="0"/>
              </a:spcBef>
              <a:spcAft>
                <a:spcPct val="0"/>
              </a:spcAft>
              <a:defRPr>
                <a:solidFill>
                  <a:schemeClr val="tx1"/>
                </a:solidFill>
                <a:latin typeface="Segoe UI" pitchFamily="34" charset="0"/>
              </a:defRPr>
            </a:lvl8pPr>
            <a:lvl9pPr marL="4098775" indent="-241104"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a:t>
            </a:fld>
            <a:endParaRPr lang="en-US">
              <a:solidFill>
                <a:srgbClr val="000000"/>
              </a:solidFill>
              <a:latin typeface="Calibri" pitchFamily="34" charset="0"/>
            </a:endParaRPr>
          </a:p>
        </p:txBody>
      </p:sp>
    </p:spTree>
    <p:extLst>
      <p:ext uri="{BB962C8B-B14F-4D97-AF65-F5344CB8AC3E}">
        <p14:creationId xmlns:p14="http://schemas.microsoft.com/office/powerpoint/2010/main" val="94243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Wikipédia:</a:t>
            </a:r>
          </a:p>
          <a:p>
            <a:endParaRPr lang="pt-BR" dirty="0" smtClean="0"/>
          </a:p>
          <a:p>
            <a:r>
              <a:rPr lang="pt-PT" dirty="0" smtClean="0"/>
              <a:t>“Na programação de computadores, SOLID (</a:t>
            </a:r>
            <a:r>
              <a:rPr lang="en-US" dirty="0" smtClean="0"/>
              <a:t>Single responsibility, Open-closed, </a:t>
            </a:r>
            <a:r>
              <a:rPr lang="en-US" dirty="0" err="1" smtClean="0"/>
              <a:t>Liskov</a:t>
            </a:r>
            <a:r>
              <a:rPr lang="en-US" dirty="0" smtClean="0"/>
              <a:t> substitution, Interface segregation and Dependency inversion</a:t>
            </a:r>
            <a:r>
              <a:rPr lang="pt-PT" dirty="0" smtClean="0"/>
              <a:t>) é uma sigla mnemônica introduzida por Michael Feathers para os "primeiros cinco princípios" identificados por Robert C. Martin [1] [2] no início da década de 2000 [3], que significa cinco princípios básicos de programação OO. Os princípios quando aplicados em conjunto, tem a intenção e aumenta a probabilidade</a:t>
            </a:r>
            <a:r>
              <a:rPr lang="pt-PT" baseline="0" dirty="0" smtClean="0"/>
              <a:t> de </a:t>
            </a:r>
            <a:r>
              <a:rPr lang="pt-PT" dirty="0" smtClean="0"/>
              <a:t>criar um sistema que seja fácil de manter e estender ao longo do tempo. [3]”</a:t>
            </a:r>
            <a:endParaRPr lang="pt-BR" dirty="0" smtClean="0"/>
          </a:p>
        </p:txBody>
      </p:sp>
      <p:sp>
        <p:nvSpPr>
          <p:cNvPr id="1310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66AEA5-321D-42CE-BC7F-FA71633BE6B2}" type="slidenum">
              <a:rPr lang="pt-BR"/>
              <a:pPr eaLnBrk="1" hangingPunct="1"/>
              <a:t>10</a:t>
            </a:fld>
            <a:endParaRPr lang="pt-BR"/>
          </a:p>
        </p:txBody>
      </p:sp>
    </p:spTree>
    <p:extLst>
      <p:ext uri="{BB962C8B-B14F-4D97-AF65-F5344CB8AC3E}">
        <p14:creationId xmlns:p14="http://schemas.microsoft.com/office/powerpoint/2010/main" val="3199695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11</a:t>
            </a:fld>
            <a:endParaRPr lang="pt-BR"/>
          </a:p>
        </p:txBody>
      </p:sp>
    </p:spTree>
    <p:extLst>
      <p:ext uri="{BB962C8B-B14F-4D97-AF65-F5344CB8AC3E}">
        <p14:creationId xmlns:p14="http://schemas.microsoft.com/office/powerpoint/2010/main" val="1151289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12</a:t>
            </a:fld>
            <a:endParaRPr lang="pt-BR"/>
          </a:p>
        </p:txBody>
      </p:sp>
    </p:spTree>
    <p:extLst>
      <p:ext uri="{BB962C8B-B14F-4D97-AF65-F5344CB8AC3E}">
        <p14:creationId xmlns:p14="http://schemas.microsoft.com/office/powerpoint/2010/main" val="1292912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776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9641C9-6386-4F98-9B89-EBA10D25F4A9}" type="slidenum">
              <a:rPr lang="pt-BR"/>
              <a:pPr eaLnBrk="1" hangingPunct="1"/>
              <a:t>13</a:t>
            </a:fld>
            <a:endParaRPr lang="pt-BR"/>
          </a:p>
        </p:txBody>
      </p:sp>
    </p:spTree>
    <p:extLst>
      <p:ext uri="{BB962C8B-B14F-4D97-AF65-F5344CB8AC3E}">
        <p14:creationId xmlns:p14="http://schemas.microsoft.com/office/powerpoint/2010/main" val="4279747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878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60329A-527A-430D-8851-9234571AB3E1}" type="slidenum">
              <a:rPr lang="pt-BR"/>
              <a:pPr eaLnBrk="1" hangingPunct="1"/>
              <a:t>14</a:t>
            </a:fld>
            <a:endParaRPr lang="pt-BR"/>
          </a:p>
        </p:txBody>
      </p:sp>
    </p:spTree>
    <p:extLst>
      <p:ext uri="{BB962C8B-B14F-4D97-AF65-F5344CB8AC3E}">
        <p14:creationId xmlns:p14="http://schemas.microsoft.com/office/powerpoint/2010/main" val="1761031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981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F853EC-6639-4A69-8428-68DA4A633E36}" type="slidenum">
              <a:rPr lang="pt-BR"/>
              <a:pPr eaLnBrk="1" hangingPunct="1"/>
              <a:t>15</a:t>
            </a:fld>
            <a:endParaRPr lang="pt-BR"/>
          </a:p>
        </p:txBody>
      </p:sp>
    </p:spTree>
    <p:extLst>
      <p:ext uri="{BB962C8B-B14F-4D97-AF65-F5344CB8AC3E}">
        <p14:creationId xmlns:p14="http://schemas.microsoft.com/office/powerpoint/2010/main" val="2176774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083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A17212-B106-4907-8872-6715EF087D90}" type="slidenum">
              <a:rPr lang="pt-BR"/>
              <a:pPr eaLnBrk="1" hangingPunct="1"/>
              <a:t>16</a:t>
            </a:fld>
            <a:endParaRPr lang="pt-BR"/>
          </a:p>
        </p:txBody>
      </p:sp>
    </p:spTree>
    <p:extLst>
      <p:ext uri="{BB962C8B-B14F-4D97-AF65-F5344CB8AC3E}">
        <p14:creationId xmlns:p14="http://schemas.microsoft.com/office/powerpoint/2010/main" val="1485717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186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60A9BC-F2A5-489F-AD58-DE45BC29EDD7}" type="slidenum">
              <a:rPr lang="pt-BR"/>
              <a:pPr eaLnBrk="1" hangingPunct="1"/>
              <a:t>17</a:t>
            </a:fld>
            <a:endParaRPr lang="pt-BR"/>
          </a:p>
        </p:txBody>
      </p:sp>
    </p:spTree>
    <p:extLst>
      <p:ext uri="{BB962C8B-B14F-4D97-AF65-F5344CB8AC3E}">
        <p14:creationId xmlns:p14="http://schemas.microsoft.com/office/powerpoint/2010/main" val="1814700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288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F3654A-11DC-4E33-B944-706AD66F7B86}" type="slidenum">
              <a:rPr lang="pt-BR"/>
              <a:pPr eaLnBrk="1" hangingPunct="1"/>
              <a:t>18</a:t>
            </a:fld>
            <a:endParaRPr lang="pt-BR"/>
          </a:p>
        </p:txBody>
      </p:sp>
    </p:spTree>
    <p:extLst>
      <p:ext uri="{BB962C8B-B14F-4D97-AF65-F5344CB8AC3E}">
        <p14:creationId xmlns:p14="http://schemas.microsoft.com/office/powerpoint/2010/main" val="530131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390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37C759-BB00-41F1-8367-5E273B41A76D}" type="slidenum">
              <a:rPr lang="pt-BR"/>
              <a:pPr eaLnBrk="1" hangingPunct="1"/>
              <a:t>19</a:t>
            </a:fld>
            <a:endParaRPr lang="pt-BR"/>
          </a:p>
        </p:txBody>
      </p:sp>
    </p:spTree>
    <p:extLst>
      <p:ext uri="{BB962C8B-B14F-4D97-AF65-F5344CB8AC3E}">
        <p14:creationId xmlns:p14="http://schemas.microsoft.com/office/powerpoint/2010/main" val="3575004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83589" indent="-301381">
              <a:defRPr>
                <a:solidFill>
                  <a:schemeClr val="tx1"/>
                </a:solidFill>
                <a:latin typeface="Segoe UI" pitchFamily="34" charset="0"/>
              </a:defRPr>
            </a:lvl2pPr>
            <a:lvl3pPr marL="1205522" indent="-241104">
              <a:defRPr>
                <a:solidFill>
                  <a:schemeClr val="tx1"/>
                </a:solidFill>
                <a:latin typeface="Segoe UI" pitchFamily="34" charset="0"/>
              </a:defRPr>
            </a:lvl3pPr>
            <a:lvl4pPr marL="1687731" indent="-241104">
              <a:defRPr>
                <a:solidFill>
                  <a:schemeClr val="tx1"/>
                </a:solidFill>
                <a:latin typeface="Segoe UI" pitchFamily="34" charset="0"/>
              </a:defRPr>
            </a:lvl4pPr>
            <a:lvl5pPr marL="2169940" indent="-241104">
              <a:defRPr>
                <a:solidFill>
                  <a:schemeClr val="tx1"/>
                </a:solidFill>
                <a:latin typeface="Segoe UI" pitchFamily="34" charset="0"/>
              </a:defRPr>
            </a:lvl5pPr>
            <a:lvl6pPr marL="2652149" indent="-241104" fontAlgn="base">
              <a:spcBef>
                <a:spcPct val="0"/>
              </a:spcBef>
              <a:spcAft>
                <a:spcPct val="0"/>
              </a:spcAft>
              <a:defRPr>
                <a:solidFill>
                  <a:schemeClr val="tx1"/>
                </a:solidFill>
                <a:latin typeface="Segoe UI" pitchFamily="34" charset="0"/>
              </a:defRPr>
            </a:lvl6pPr>
            <a:lvl7pPr marL="3134357" indent="-241104" fontAlgn="base">
              <a:spcBef>
                <a:spcPct val="0"/>
              </a:spcBef>
              <a:spcAft>
                <a:spcPct val="0"/>
              </a:spcAft>
              <a:defRPr>
                <a:solidFill>
                  <a:schemeClr val="tx1"/>
                </a:solidFill>
                <a:latin typeface="Segoe UI" pitchFamily="34" charset="0"/>
              </a:defRPr>
            </a:lvl7pPr>
            <a:lvl8pPr marL="3616566" indent="-241104" fontAlgn="base">
              <a:spcBef>
                <a:spcPct val="0"/>
              </a:spcBef>
              <a:spcAft>
                <a:spcPct val="0"/>
              </a:spcAft>
              <a:defRPr>
                <a:solidFill>
                  <a:schemeClr val="tx1"/>
                </a:solidFill>
                <a:latin typeface="Segoe UI" pitchFamily="34" charset="0"/>
              </a:defRPr>
            </a:lvl8pPr>
            <a:lvl9pPr marL="4098775" indent="-241104"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2</a:t>
            </a:fld>
            <a:endParaRPr lang="en-US">
              <a:solidFill>
                <a:srgbClr val="000000"/>
              </a:solidFill>
              <a:latin typeface="Calibri" pitchFamily="34" charset="0"/>
            </a:endParaRPr>
          </a:p>
        </p:txBody>
      </p:sp>
    </p:spTree>
    <p:extLst>
      <p:ext uri="{BB962C8B-B14F-4D97-AF65-F5344CB8AC3E}">
        <p14:creationId xmlns:p14="http://schemas.microsoft.com/office/powerpoint/2010/main" val="355389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493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A766DD-3B18-4BAD-9039-9A664B434544}" type="slidenum">
              <a:rPr lang="pt-BR"/>
              <a:pPr eaLnBrk="1" hangingPunct="1"/>
              <a:t>20</a:t>
            </a:fld>
            <a:endParaRPr lang="pt-BR"/>
          </a:p>
        </p:txBody>
      </p:sp>
    </p:spTree>
    <p:extLst>
      <p:ext uri="{BB962C8B-B14F-4D97-AF65-F5344CB8AC3E}">
        <p14:creationId xmlns:p14="http://schemas.microsoft.com/office/powerpoint/2010/main" val="2983880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59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9A168-24FC-42F0-9D06-12DA79EEEAA0}" type="slidenum">
              <a:rPr lang="pt-BR"/>
              <a:pPr eaLnBrk="1" hangingPunct="1"/>
              <a:t>21</a:t>
            </a:fld>
            <a:endParaRPr lang="pt-BR"/>
          </a:p>
        </p:txBody>
      </p:sp>
    </p:spTree>
    <p:extLst>
      <p:ext uri="{BB962C8B-B14F-4D97-AF65-F5344CB8AC3E}">
        <p14:creationId xmlns:p14="http://schemas.microsoft.com/office/powerpoint/2010/main" val="1034798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698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AA61DF-670E-411B-B143-854CBBD6FE7E}" type="slidenum">
              <a:rPr lang="pt-BR"/>
              <a:pPr eaLnBrk="1" hangingPunct="1"/>
              <a:t>22</a:t>
            </a:fld>
            <a:endParaRPr lang="pt-BR"/>
          </a:p>
        </p:txBody>
      </p:sp>
    </p:spTree>
    <p:extLst>
      <p:ext uri="{BB962C8B-B14F-4D97-AF65-F5344CB8AC3E}">
        <p14:creationId xmlns:p14="http://schemas.microsoft.com/office/powerpoint/2010/main" val="1854624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902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D9CE30-1123-4E56-9E90-EC835C8D300B}" type="slidenum">
              <a:rPr lang="pt-BR"/>
              <a:pPr eaLnBrk="1" hangingPunct="1"/>
              <a:t>23</a:t>
            </a:fld>
            <a:endParaRPr lang="pt-BR"/>
          </a:p>
        </p:txBody>
      </p:sp>
    </p:spTree>
    <p:extLst>
      <p:ext uri="{BB962C8B-B14F-4D97-AF65-F5344CB8AC3E}">
        <p14:creationId xmlns:p14="http://schemas.microsoft.com/office/powerpoint/2010/main" val="3468114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005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23658B-0BFF-4E96-88FA-79B150D5EB10}" type="slidenum">
              <a:rPr lang="pt-BR"/>
              <a:pPr eaLnBrk="1" hangingPunct="1"/>
              <a:t>24</a:t>
            </a:fld>
            <a:endParaRPr lang="pt-BR"/>
          </a:p>
        </p:txBody>
      </p:sp>
    </p:spTree>
    <p:extLst>
      <p:ext uri="{BB962C8B-B14F-4D97-AF65-F5344CB8AC3E}">
        <p14:creationId xmlns:p14="http://schemas.microsoft.com/office/powerpoint/2010/main" val="40946620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83589" indent="-301381">
              <a:defRPr>
                <a:solidFill>
                  <a:schemeClr val="tx1"/>
                </a:solidFill>
                <a:latin typeface="Segoe UI" pitchFamily="34" charset="0"/>
              </a:defRPr>
            </a:lvl2pPr>
            <a:lvl3pPr marL="1205522" indent="-241104">
              <a:defRPr>
                <a:solidFill>
                  <a:schemeClr val="tx1"/>
                </a:solidFill>
                <a:latin typeface="Segoe UI" pitchFamily="34" charset="0"/>
              </a:defRPr>
            </a:lvl3pPr>
            <a:lvl4pPr marL="1687731" indent="-241104">
              <a:defRPr>
                <a:solidFill>
                  <a:schemeClr val="tx1"/>
                </a:solidFill>
                <a:latin typeface="Segoe UI" pitchFamily="34" charset="0"/>
              </a:defRPr>
            </a:lvl4pPr>
            <a:lvl5pPr marL="2169940" indent="-241104">
              <a:defRPr>
                <a:solidFill>
                  <a:schemeClr val="tx1"/>
                </a:solidFill>
                <a:latin typeface="Segoe UI" pitchFamily="34" charset="0"/>
              </a:defRPr>
            </a:lvl5pPr>
            <a:lvl6pPr marL="2652149" indent="-241104" fontAlgn="base">
              <a:spcBef>
                <a:spcPct val="0"/>
              </a:spcBef>
              <a:spcAft>
                <a:spcPct val="0"/>
              </a:spcAft>
              <a:defRPr>
                <a:solidFill>
                  <a:schemeClr val="tx1"/>
                </a:solidFill>
                <a:latin typeface="Segoe UI" pitchFamily="34" charset="0"/>
              </a:defRPr>
            </a:lvl6pPr>
            <a:lvl7pPr marL="3134357" indent="-241104" fontAlgn="base">
              <a:spcBef>
                <a:spcPct val="0"/>
              </a:spcBef>
              <a:spcAft>
                <a:spcPct val="0"/>
              </a:spcAft>
              <a:defRPr>
                <a:solidFill>
                  <a:schemeClr val="tx1"/>
                </a:solidFill>
                <a:latin typeface="Segoe UI" pitchFamily="34" charset="0"/>
              </a:defRPr>
            </a:lvl7pPr>
            <a:lvl8pPr marL="3616566" indent="-241104" fontAlgn="base">
              <a:spcBef>
                <a:spcPct val="0"/>
              </a:spcBef>
              <a:spcAft>
                <a:spcPct val="0"/>
              </a:spcAft>
              <a:defRPr>
                <a:solidFill>
                  <a:schemeClr val="tx1"/>
                </a:solidFill>
                <a:latin typeface="Segoe UI" pitchFamily="34" charset="0"/>
              </a:defRPr>
            </a:lvl8pPr>
            <a:lvl9pPr marL="4098775" indent="-241104"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25</a:t>
            </a:fld>
            <a:endParaRPr lang="en-US">
              <a:solidFill>
                <a:srgbClr val="000000"/>
              </a:solidFill>
              <a:latin typeface="Calibri" pitchFamily="34" charset="0"/>
            </a:endParaRPr>
          </a:p>
        </p:txBody>
      </p:sp>
    </p:spTree>
    <p:extLst>
      <p:ext uri="{BB962C8B-B14F-4D97-AF65-F5344CB8AC3E}">
        <p14:creationId xmlns:p14="http://schemas.microsoft.com/office/powerpoint/2010/main" val="3179912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Cada padrão descreve um problema que ocorre repetidas vezes em nosso ambiente, e então descreve o núcleo da solução para esse problema, de tal forma que você pode usar esta solução um milhão de vezes, sem nunca fazê-lo da mesma maneira duas vezes . - Christopher Alexander [1]</a:t>
            </a:r>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26</a:t>
            </a:fld>
            <a:endParaRPr lang="pt-BR" dirty="0"/>
          </a:p>
        </p:txBody>
      </p:sp>
    </p:spTree>
    <p:extLst>
      <p:ext uri="{BB962C8B-B14F-4D97-AF65-F5344CB8AC3E}">
        <p14:creationId xmlns:p14="http://schemas.microsoft.com/office/powerpoint/2010/main" val="36980737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27</a:t>
            </a:fld>
            <a:endParaRPr lang="pt-BR" dirty="0"/>
          </a:p>
        </p:txBody>
      </p:sp>
    </p:spTree>
    <p:extLst>
      <p:ext uri="{BB962C8B-B14F-4D97-AF65-F5344CB8AC3E}">
        <p14:creationId xmlns:p14="http://schemas.microsoft.com/office/powerpoint/2010/main" val="3354523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Nome:</a:t>
            </a:r>
            <a:r>
              <a:rPr lang="pt-BR" baseline="0" dirty="0" smtClean="0"/>
              <a:t> Descreve o problema, sua solução e consequências em uma ou duas palavras</a:t>
            </a:r>
          </a:p>
          <a:p>
            <a:endParaRPr lang="pt-BR" baseline="0" dirty="0" smtClean="0"/>
          </a:p>
          <a:p>
            <a:r>
              <a:rPr lang="pt-BR" baseline="0" dirty="0" smtClean="0"/>
              <a:t>Problema: Descreve quando o padrão deverá ser utilizado</a:t>
            </a:r>
          </a:p>
          <a:p>
            <a:endParaRPr lang="pt-BR" baseline="0" dirty="0" smtClean="0"/>
          </a:p>
          <a:p>
            <a:r>
              <a:rPr lang="pt-BR" baseline="0" dirty="0" smtClean="0"/>
              <a:t>Solução: Descreve os elementos utilizados no projeto, relações e colaboração entre os elementos</a:t>
            </a:r>
          </a:p>
          <a:p>
            <a:endParaRPr lang="pt-BR" baseline="0" dirty="0" smtClean="0"/>
          </a:p>
          <a:p>
            <a:r>
              <a:rPr lang="pt-BR" baseline="0" dirty="0" smtClean="0"/>
              <a:t>Consequências: Resultados e Trade-</a:t>
            </a:r>
            <a:r>
              <a:rPr lang="pt-BR" baseline="0" dirty="0" err="1" smtClean="0"/>
              <a:t>offs</a:t>
            </a:r>
            <a:r>
              <a:rPr lang="pt-BR" baseline="0" dirty="0" smtClean="0"/>
              <a:t>(conflitos de Escolha) ao aplicar o padrão.</a:t>
            </a:r>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28</a:t>
            </a:fld>
            <a:endParaRPr lang="pt-BR" dirty="0"/>
          </a:p>
        </p:txBody>
      </p:sp>
    </p:spTree>
    <p:extLst>
      <p:ext uri="{BB962C8B-B14F-4D97-AF65-F5344CB8AC3E}">
        <p14:creationId xmlns:p14="http://schemas.microsoft.com/office/powerpoint/2010/main" val="18071143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29</a:t>
            </a:fld>
            <a:endParaRPr lang="pt-BR" dirty="0"/>
          </a:p>
        </p:txBody>
      </p:sp>
    </p:spTree>
    <p:extLst>
      <p:ext uri="{BB962C8B-B14F-4D97-AF65-F5344CB8AC3E}">
        <p14:creationId xmlns:p14="http://schemas.microsoft.com/office/powerpoint/2010/main" val="2192888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3</a:t>
            </a:fld>
            <a:endParaRPr lang="en-US">
              <a:solidFill>
                <a:srgbClr val="000000"/>
              </a:solidFill>
              <a:latin typeface="Calibri" pitchFamily="34" charset="0"/>
            </a:endParaRPr>
          </a:p>
        </p:txBody>
      </p:sp>
    </p:spTree>
    <p:extLst>
      <p:ext uri="{BB962C8B-B14F-4D97-AF65-F5344CB8AC3E}">
        <p14:creationId xmlns:p14="http://schemas.microsoft.com/office/powerpoint/2010/main" val="1867828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30</a:t>
            </a:fld>
            <a:endParaRPr lang="pt-BR" dirty="0"/>
          </a:p>
        </p:txBody>
      </p:sp>
    </p:spTree>
    <p:extLst>
      <p:ext uri="{BB962C8B-B14F-4D97-AF65-F5344CB8AC3E}">
        <p14:creationId xmlns:p14="http://schemas.microsoft.com/office/powerpoint/2010/main" val="2394007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31</a:t>
            </a:fld>
            <a:endParaRPr lang="pt-BR" dirty="0"/>
          </a:p>
        </p:txBody>
      </p:sp>
    </p:spTree>
    <p:extLst>
      <p:ext uri="{BB962C8B-B14F-4D97-AF65-F5344CB8AC3E}">
        <p14:creationId xmlns:p14="http://schemas.microsoft.com/office/powerpoint/2010/main" val="7222347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32</a:t>
            </a:fld>
            <a:endParaRPr lang="pt-BR" dirty="0"/>
          </a:p>
        </p:txBody>
      </p:sp>
    </p:spTree>
    <p:extLst>
      <p:ext uri="{BB962C8B-B14F-4D97-AF65-F5344CB8AC3E}">
        <p14:creationId xmlns:p14="http://schemas.microsoft.com/office/powerpoint/2010/main" val="21322524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33</a:t>
            </a:fld>
            <a:endParaRPr lang="pt-BR" dirty="0"/>
          </a:p>
        </p:txBody>
      </p:sp>
    </p:spTree>
    <p:extLst>
      <p:ext uri="{BB962C8B-B14F-4D97-AF65-F5344CB8AC3E}">
        <p14:creationId xmlns:p14="http://schemas.microsoft.com/office/powerpoint/2010/main" val="3885476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34</a:t>
            </a:fld>
            <a:endParaRPr lang="pt-BR" dirty="0"/>
          </a:p>
        </p:txBody>
      </p:sp>
    </p:spTree>
    <p:extLst>
      <p:ext uri="{BB962C8B-B14F-4D97-AF65-F5344CB8AC3E}">
        <p14:creationId xmlns:p14="http://schemas.microsoft.com/office/powerpoint/2010/main" val="32423554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35</a:t>
            </a:fld>
            <a:endParaRPr lang="pt-BR" dirty="0"/>
          </a:p>
        </p:txBody>
      </p:sp>
    </p:spTree>
    <p:extLst>
      <p:ext uri="{BB962C8B-B14F-4D97-AF65-F5344CB8AC3E}">
        <p14:creationId xmlns:p14="http://schemas.microsoft.com/office/powerpoint/2010/main" val="6748767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36</a:t>
            </a:fld>
            <a:endParaRPr lang="pt-BR" dirty="0"/>
          </a:p>
        </p:txBody>
      </p:sp>
    </p:spTree>
    <p:extLst>
      <p:ext uri="{BB962C8B-B14F-4D97-AF65-F5344CB8AC3E}">
        <p14:creationId xmlns:p14="http://schemas.microsoft.com/office/powerpoint/2010/main" val="15434194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37</a:t>
            </a:fld>
            <a:endParaRPr lang="pt-BR" dirty="0"/>
          </a:p>
        </p:txBody>
      </p:sp>
    </p:spTree>
    <p:extLst>
      <p:ext uri="{BB962C8B-B14F-4D97-AF65-F5344CB8AC3E}">
        <p14:creationId xmlns:p14="http://schemas.microsoft.com/office/powerpoint/2010/main" val="38672271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Abstraem o processo de instanciação de objetos</a:t>
            </a:r>
          </a:p>
          <a:p>
            <a:r>
              <a:rPr lang="pt-BR" dirty="0" smtClean="0"/>
              <a:t>O</a:t>
            </a:r>
            <a:r>
              <a:rPr lang="pt-BR" baseline="0" dirty="0" smtClean="0"/>
              <a:t> consumidor fica agnóstico em relação a todo processo de criação, composição e representação dos objetos que utiliza</a:t>
            </a:r>
          </a:p>
          <a:p>
            <a:r>
              <a:rPr lang="pt-BR" baseline="0" dirty="0" smtClean="0"/>
              <a:t>Se tornam de suma importância, quando o sistema precisa mais e mais de composição para o funcionamento. Consequência natural quando criamos sistemas com foco baixo acoplamento e alto grau de reuso.</a:t>
            </a:r>
          </a:p>
          <a:p>
            <a:endParaRPr lang="pt-BR" dirty="0" smtClean="0"/>
          </a:p>
          <a:p>
            <a:endParaRPr lang="pt-BR" dirty="0" smtClean="0"/>
          </a:p>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38</a:t>
            </a:fld>
            <a:endParaRPr lang="pt-BR" dirty="0"/>
          </a:p>
        </p:txBody>
      </p:sp>
    </p:spTree>
    <p:extLst>
      <p:ext uri="{BB962C8B-B14F-4D97-AF65-F5344CB8AC3E}">
        <p14:creationId xmlns:p14="http://schemas.microsoft.com/office/powerpoint/2010/main" val="7093561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39</a:t>
            </a:fld>
            <a:endParaRPr lang="pt-BR" dirty="0"/>
          </a:p>
        </p:txBody>
      </p:sp>
    </p:spTree>
    <p:extLst>
      <p:ext uri="{BB962C8B-B14F-4D97-AF65-F5344CB8AC3E}">
        <p14:creationId xmlns:p14="http://schemas.microsoft.com/office/powerpoint/2010/main" val="2383330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baseline="0" dirty="0" smtClean="0"/>
              <a:t>Objetos são coisas, e coisas são itens que você tem ou deseja.</a:t>
            </a:r>
          </a:p>
          <a:p>
            <a:r>
              <a:rPr lang="pt-BR" baseline="0" dirty="0" smtClean="0"/>
              <a:t>Objetos são descritos por dois grandes grupos:</a:t>
            </a:r>
          </a:p>
          <a:p>
            <a:pPr marL="628650" lvl="1" indent="-171450">
              <a:buFont typeface="Arial" panose="020B0604020202020204" pitchFamily="34" charset="0"/>
              <a:buChar char="•"/>
            </a:pPr>
            <a:r>
              <a:rPr lang="pt-BR" baseline="0" dirty="0" smtClean="0"/>
              <a:t>Atributos: Atributo é uma característica de um objeto.  Exemplo: Nota fiscal: número, data de emissão, etc..</a:t>
            </a:r>
          </a:p>
          <a:p>
            <a:pPr marL="628650" lvl="1" indent="-171450">
              <a:buFont typeface="Arial" panose="020B0604020202020204" pitchFamily="34" charset="0"/>
              <a:buChar char="•"/>
            </a:pPr>
            <a:r>
              <a:rPr lang="pt-BR" baseline="0" dirty="0" smtClean="0"/>
              <a:t>Comportamento: uma ação que o objeto é capaz de executar</a:t>
            </a:r>
          </a:p>
          <a:p>
            <a:pPr marL="628650" lvl="1" indent="-171450">
              <a:buFont typeface="Arial" panose="020B0604020202020204" pitchFamily="34" charset="0"/>
              <a:buChar char="•"/>
            </a:pPr>
            <a:endParaRPr lang="pt-BR" baseline="0" dirty="0" smtClean="0"/>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pt-BR" dirty="0" smtClean="0"/>
              <a:t>Um objeto pode ser uma</a:t>
            </a:r>
            <a:r>
              <a:rPr lang="pt-BR" baseline="0" dirty="0" smtClean="0"/>
              <a:t> pessoa, um local, um utensílio, um lugar, um evento.</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pt-BR" baseline="0" dirty="0" smtClean="0"/>
              <a:t>Um objeto é a abstração de algo do mundo real no ponto de vista do contexto da aplicação. Um corpo humano pode ser abstraído de várias formas. Um médico vascular enxerga todas as redes de vasos, um ortopedista o esqueleto.</a:t>
            </a:r>
          </a:p>
          <a:p>
            <a:pPr marL="457200" lvl="1" indent="0">
              <a:buFont typeface="Arial" panose="020B0604020202020204" pitchFamily="34" charset="0"/>
              <a:buNone/>
            </a:pPr>
            <a:endParaRPr lang="pt-BR" baseline="0"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4</a:t>
            </a:fld>
            <a:endParaRPr lang="pt-BR"/>
          </a:p>
        </p:txBody>
      </p:sp>
    </p:spTree>
    <p:extLst>
      <p:ext uri="{BB962C8B-B14F-4D97-AF65-F5344CB8AC3E}">
        <p14:creationId xmlns:p14="http://schemas.microsoft.com/office/powerpoint/2010/main" val="11139937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Aplicabilidade:</a:t>
            </a:r>
            <a:r>
              <a:rPr lang="pt-BR" baseline="0" dirty="0" smtClean="0"/>
              <a:t> Utilize quando você precisa apenas de uma instância do objeto(configuração de sistemas, conexões, acesso a recursos custosos(quando uma única instância satisfaz o problema)</a:t>
            </a:r>
          </a:p>
          <a:p>
            <a:endParaRPr lang="pt-BR" baseline="0" dirty="0" smtClean="0"/>
          </a:p>
          <a:p>
            <a:r>
              <a:rPr lang="pt-BR" baseline="0" dirty="0" smtClean="0"/>
              <a:t>Consequências:</a:t>
            </a:r>
          </a:p>
          <a:p>
            <a:endParaRPr lang="pt-BR" baseline="0" dirty="0" smtClean="0"/>
          </a:p>
          <a:p>
            <a:pPr marL="663037" lvl="1" indent="-180828">
              <a:buFont typeface="Arial" panose="020B0604020202020204" pitchFamily="34" charset="0"/>
              <a:buChar char="•"/>
            </a:pPr>
            <a:r>
              <a:rPr lang="pt-BR" baseline="0" dirty="0" smtClean="0"/>
              <a:t>Otimização do uso do objeto, sem a necessidade de cria-lo a cada chamada</a:t>
            </a:r>
          </a:p>
          <a:p>
            <a:pPr marL="663037" lvl="1" indent="-180828">
              <a:buFont typeface="Arial" panose="020B0604020202020204" pitchFamily="34" charset="0"/>
              <a:buChar char="•"/>
            </a:pPr>
            <a:r>
              <a:rPr lang="pt-BR" baseline="0" dirty="0" smtClean="0"/>
              <a:t>Controle de acesso por ser um único ponto de acesso. Temos total controle de acesso pelos clientes</a:t>
            </a:r>
          </a:p>
          <a:p>
            <a:pPr marL="663037" lvl="1" indent="-180828">
              <a:buFont typeface="Arial" panose="020B0604020202020204" pitchFamily="34" charset="0"/>
              <a:buChar char="•"/>
            </a:pPr>
            <a:r>
              <a:rPr lang="pt-BR" baseline="0" dirty="0" smtClean="0"/>
              <a:t>Se mal utilizado, clientes podem consumir a informação de modo indesejado. Desenvolvedores cometem o erro comum criar </a:t>
            </a:r>
            <a:r>
              <a:rPr lang="pt-BR" baseline="0" dirty="0" err="1" smtClean="0"/>
              <a:t>singletons</a:t>
            </a:r>
            <a:r>
              <a:rPr lang="pt-BR" baseline="0" dirty="0" smtClean="0"/>
              <a:t>, quando no fim, não precisa de uma única instância.</a:t>
            </a:r>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40</a:t>
            </a:fld>
            <a:endParaRPr lang="pt-BR" dirty="0"/>
          </a:p>
        </p:txBody>
      </p:sp>
    </p:spTree>
    <p:extLst>
      <p:ext uri="{BB962C8B-B14F-4D97-AF65-F5344CB8AC3E}">
        <p14:creationId xmlns:p14="http://schemas.microsoft.com/office/powerpoint/2010/main" val="10494648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41</a:t>
            </a:fld>
            <a:endParaRPr lang="pt-BR" dirty="0"/>
          </a:p>
        </p:txBody>
      </p:sp>
    </p:spTree>
    <p:extLst>
      <p:ext uri="{BB962C8B-B14F-4D97-AF65-F5344CB8AC3E}">
        <p14:creationId xmlns:p14="http://schemas.microsoft.com/office/powerpoint/2010/main" val="5997277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42</a:t>
            </a:fld>
            <a:endParaRPr lang="pt-BR" dirty="0"/>
          </a:p>
        </p:txBody>
      </p:sp>
    </p:spTree>
    <p:extLst>
      <p:ext uri="{BB962C8B-B14F-4D97-AF65-F5344CB8AC3E}">
        <p14:creationId xmlns:p14="http://schemas.microsoft.com/office/powerpoint/2010/main" val="27771309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Aplicabilidade</a:t>
            </a:r>
          </a:p>
          <a:p>
            <a:endParaRPr lang="pt-BR" dirty="0" smtClean="0"/>
          </a:p>
          <a:p>
            <a:pPr marL="663037" lvl="1" indent="-180828">
              <a:buFont typeface="Arial" panose="020B0604020202020204" pitchFamily="34" charset="0"/>
              <a:buChar char="•"/>
            </a:pPr>
            <a:r>
              <a:rPr lang="pt-BR" dirty="0" smtClean="0"/>
              <a:t>Não</a:t>
            </a:r>
            <a:r>
              <a:rPr lang="pt-BR" baseline="0" dirty="0" smtClean="0"/>
              <a:t> é possível a consumidor determinar quais classes devem ser instanciadas</a:t>
            </a:r>
          </a:p>
          <a:p>
            <a:pPr marL="663037" lvl="1" indent="-180828">
              <a:buFont typeface="Arial" panose="020B0604020202020204" pitchFamily="34" charset="0"/>
              <a:buChar char="•"/>
            </a:pPr>
            <a:r>
              <a:rPr lang="pt-BR" baseline="0" dirty="0" smtClean="0"/>
              <a:t>Quando deseja-se delegar para subclasses os objetos que elas criam</a:t>
            </a:r>
          </a:p>
          <a:p>
            <a:endParaRPr lang="pt-BR" dirty="0" smtClean="0"/>
          </a:p>
          <a:p>
            <a:r>
              <a:rPr lang="pt-BR" dirty="0" smtClean="0"/>
              <a:t>Consequências</a:t>
            </a:r>
          </a:p>
          <a:p>
            <a:endParaRPr lang="pt-BR" dirty="0" smtClean="0"/>
          </a:p>
          <a:p>
            <a:pPr marL="663037" lvl="1" indent="-180828">
              <a:buFont typeface="Arial" panose="020B0604020202020204" pitchFamily="34" charset="0"/>
              <a:buChar char="•"/>
            </a:pPr>
            <a:r>
              <a:rPr lang="pt-BR" dirty="0" smtClean="0"/>
              <a:t>Elimina a necessidade de “amarrar” o cliente a criação concreta</a:t>
            </a:r>
            <a:r>
              <a:rPr lang="pt-BR" baseline="0" dirty="0" smtClean="0"/>
              <a:t> do objeto. O cliente conhece apenas a interface esperada.</a:t>
            </a:r>
          </a:p>
          <a:p>
            <a:pPr marL="663037" lvl="1" indent="-180828">
              <a:buFont typeface="Arial" panose="020B0604020202020204" pitchFamily="34" charset="0"/>
              <a:buChar char="•"/>
            </a:pPr>
            <a:r>
              <a:rPr lang="pt-BR" baseline="0" dirty="0" smtClean="0"/>
              <a:t>Aumenta a possiblidade de extensão de código sem quebrar o cliente</a:t>
            </a:r>
          </a:p>
          <a:p>
            <a:pPr marL="482209" lvl="1"/>
            <a:endParaRPr lang="pt-BR" baseline="0" dirty="0" smtClean="0"/>
          </a:p>
          <a:p>
            <a:pPr marL="482209" lvl="1"/>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43</a:t>
            </a:fld>
            <a:endParaRPr lang="pt-BR" dirty="0"/>
          </a:p>
        </p:txBody>
      </p:sp>
    </p:spTree>
    <p:extLst>
      <p:ext uri="{BB962C8B-B14F-4D97-AF65-F5344CB8AC3E}">
        <p14:creationId xmlns:p14="http://schemas.microsoft.com/office/powerpoint/2010/main" val="7379686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44</a:t>
            </a:fld>
            <a:endParaRPr lang="pt-BR" dirty="0"/>
          </a:p>
        </p:txBody>
      </p:sp>
    </p:spTree>
    <p:extLst>
      <p:ext uri="{BB962C8B-B14F-4D97-AF65-F5344CB8AC3E}">
        <p14:creationId xmlns:p14="http://schemas.microsoft.com/office/powerpoint/2010/main" val="2044268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45</a:t>
            </a:fld>
            <a:endParaRPr lang="pt-BR" dirty="0"/>
          </a:p>
        </p:txBody>
      </p:sp>
    </p:spTree>
    <p:extLst>
      <p:ext uri="{BB962C8B-B14F-4D97-AF65-F5344CB8AC3E}">
        <p14:creationId xmlns:p14="http://schemas.microsoft.com/office/powerpoint/2010/main" val="40579835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46</a:t>
            </a:fld>
            <a:endParaRPr lang="pt-BR" dirty="0"/>
          </a:p>
        </p:txBody>
      </p:sp>
    </p:spTree>
    <p:extLst>
      <p:ext uri="{BB962C8B-B14F-4D97-AF65-F5344CB8AC3E}">
        <p14:creationId xmlns:p14="http://schemas.microsoft.com/office/powerpoint/2010/main" val="23173301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Preocupa-se</a:t>
            </a:r>
            <a:r>
              <a:rPr lang="pt-BR" baseline="0" dirty="0" smtClean="0"/>
              <a:t> em como classes e objetos serão compostos para formar grandes estruturas.</a:t>
            </a:r>
          </a:p>
          <a:p>
            <a:r>
              <a:rPr lang="pt-BR" baseline="0" dirty="0" smtClean="0"/>
              <a:t>Descrevem como compor novos objetos e classes para o desenvolvimento de novas funcionalidades</a:t>
            </a:r>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47</a:t>
            </a:fld>
            <a:endParaRPr lang="pt-BR" dirty="0"/>
          </a:p>
        </p:txBody>
      </p:sp>
    </p:spTree>
    <p:extLst>
      <p:ext uri="{BB962C8B-B14F-4D97-AF65-F5344CB8AC3E}">
        <p14:creationId xmlns:p14="http://schemas.microsoft.com/office/powerpoint/2010/main" val="24518179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48</a:t>
            </a:fld>
            <a:endParaRPr lang="pt-BR" dirty="0"/>
          </a:p>
        </p:txBody>
      </p:sp>
    </p:spTree>
    <p:extLst>
      <p:ext uri="{BB962C8B-B14F-4D97-AF65-F5344CB8AC3E}">
        <p14:creationId xmlns:p14="http://schemas.microsoft.com/office/powerpoint/2010/main" val="23934501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Aplicabilidade</a:t>
            </a:r>
          </a:p>
          <a:p>
            <a:endParaRPr lang="pt-BR" dirty="0" smtClean="0"/>
          </a:p>
          <a:p>
            <a:pPr marL="663037" lvl="1" indent="-180828">
              <a:buFont typeface="Arial" panose="020B0604020202020204" pitchFamily="34" charset="0"/>
              <a:buChar char="•"/>
            </a:pPr>
            <a:r>
              <a:rPr lang="pt-BR" dirty="0" smtClean="0"/>
              <a:t>Quando</a:t>
            </a:r>
            <a:r>
              <a:rPr lang="pt-BR" baseline="0" dirty="0" smtClean="0"/>
              <a:t> deseja-se utilizar uma nova interface, mas a interface suportada pelo cliente não combina</a:t>
            </a:r>
          </a:p>
          <a:p>
            <a:endParaRPr lang="pt-BR" dirty="0" smtClean="0"/>
          </a:p>
          <a:p>
            <a:r>
              <a:rPr lang="pt-BR" dirty="0" smtClean="0"/>
              <a:t>Consequências</a:t>
            </a:r>
          </a:p>
          <a:p>
            <a:endParaRPr lang="pt-BR" dirty="0" smtClean="0"/>
          </a:p>
          <a:p>
            <a:pPr marL="663037" lvl="1" indent="-180828">
              <a:buFont typeface="Arial" panose="020B0604020202020204" pitchFamily="34" charset="0"/>
              <a:buChar char="•"/>
            </a:pPr>
            <a:r>
              <a:rPr lang="pt-BR" dirty="0" smtClean="0"/>
              <a:t>Pode</a:t>
            </a:r>
            <a:r>
              <a:rPr lang="pt-BR" baseline="0" dirty="0" smtClean="0"/>
              <a:t> se perder funcionalidades específicas da classe adaptada</a:t>
            </a:r>
          </a:p>
          <a:p>
            <a:pPr marL="663037" lvl="1" indent="-180828">
              <a:buFont typeface="Arial" panose="020B0604020202020204" pitchFamily="34" charset="0"/>
              <a:buChar char="•"/>
            </a:pPr>
            <a:r>
              <a:rPr lang="pt-BR" baseline="0" dirty="0" smtClean="0"/>
              <a:t>Viabiliza o uso de novas classes sem existir a necessidade de alterar o cliente</a:t>
            </a:r>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49</a:t>
            </a:fld>
            <a:endParaRPr lang="pt-BR" dirty="0"/>
          </a:p>
        </p:txBody>
      </p:sp>
    </p:spTree>
    <p:extLst>
      <p:ext uri="{BB962C8B-B14F-4D97-AF65-F5344CB8AC3E}">
        <p14:creationId xmlns:p14="http://schemas.microsoft.com/office/powerpoint/2010/main" val="2325505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7200" lvl="1" indent="0">
              <a:buFont typeface="Arial" panose="020B0604020202020204" pitchFamily="34" charset="0"/>
              <a:buNone/>
            </a:pPr>
            <a:endParaRPr lang="pt-BR" baseline="0"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5</a:t>
            </a:fld>
            <a:endParaRPr lang="pt-BR"/>
          </a:p>
        </p:txBody>
      </p:sp>
    </p:spTree>
    <p:extLst>
      <p:ext uri="{BB962C8B-B14F-4D97-AF65-F5344CB8AC3E}">
        <p14:creationId xmlns:p14="http://schemas.microsoft.com/office/powerpoint/2010/main" val="14976035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50</a:t>
            </a:fld>
            <a:endParaRPr lang="pt-BR" dirty="0"/>
          </a:p>
        </p:txBody>
      </p:sp>
    </p:spTree>
    <p:extLst>
      <p:ext uri="{BB962C8B-B14F-4D97-AF65-F5344CB8AC3E}">
        <p14:creationId xmlns:p14="http://schemas.microsoft.com/office/powerpoint/2010/main" val="28300722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8090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83589" indent="-301381" eaLnBrk="0" hangingPunct="0">
              <a:defRPr>
                <a:solidFill>
                  <a:schemeClr val="tx1"/>
                </a:solidFill>
                <a:latin typeface="Arial" panose="020B0604020202020204" pitchFamily="34" charset="0"/>
                <a:cs typeface="Arial" panose="020B0604020202020204" pitchFamily="34" charset="0"/>
              </a:defRPr>
            </a:lvl2pPr>
            <a:lvl3pPr marL="1205522" indent="-241104" eaLnBrk="0" hangingPunct="0">
              <a:defRPr>
                <a:solidFill>
                  <a:schemeClr val="tx1"/>
                </a:solidFill>
                <a:latin typeface="Arial" panose="020B0604020202020204" pitchFamily="34" charset="0"/>
                <a:cs typeface="Arial" panose="020B0604020202020204" pitchFamily="34" charset="0"/>
              </a:defRPr>
            </a:lvl3pPr>
            <a:lvl4pPr marL="1687731" indent="-241104" eaLnBrk="0" hangingPunct="0">
              <a:defRPr>
                <a:solidFill>
                  <a:schemeClr val="tx1"/>
                </a:solidFill>
                <a:latin typeface="Arial" panose="020B0604020202020204" pitchFamily="34" charset="0"/>
                <a:cs typeface="Arial" panose="020B0604020202020204" pitchFamily="34" charset="0"/>
              </a:defRPr>
            </a:lvl4pPr>
            <a:lvl5pPr marL="2169940" indent="-241104" eaLnBrk="0" hangingPunct="0">
              <a:defRPr>
                <a:solidFill>
                  <a:schemeClr val="tx1"/>
                </a:solidFill>
                <a:latin typeface="Arial" panose="020B0604020202020204" pitchFamily="34" charset="0"/>
                <a:cs typeface="Arial" panose="020B0604020202020204" pitchFamily="34" charset="0"/>
              </a:defRPr>
            </a:lvl5pPr>
            <a:lvl6pPr marL="2652149"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34357"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16566"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98775"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CDF2AF7-564C-4D5A-94DC-406C7929FAA1}" type="slidenum">
              <a:rPr lang="pt-BR"/>
              <a:pPr eaLnBrk="1" hangingPunct="1"/>
              <a:t>51</a:t>
            </a:fld>
            <a:endParaRPr lang="pt-BR"/>
          </a:p>
        </p:txBody>
      </p:sp>
    </p:spTree>
    <p:extLst>
      <p:ext uri="{BB962C8B-B14F-4D97-AF65-F5344CB8AC3E}">
        <p14:creationId xmlns:p14="http://schemas.microsoft.com/office/powerpoint/2010/main" val="28798976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52</a:t>
            </a:fld>
            <a:endParaRPr lang="pt-BR" dirty="0"/>
          </a:p>
        </p:txBody>
      </p:sp>
    </p:spTree>
    <p:extLst>
      <p:ext uri="{BB962C8B-B14F-4D97-AF65-F5344CB8AC3E}">
        <p14:creationId xmlns:p14="http://schemas.microsoft.com/office/powerpoint/2010/main" val="38536971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Aplicabilidade</a:t>
            </a:r>
          </a:p>
          <a:p>
            <a:endParaRPr lang="pt-BR" dirty="0" smtClean="0"/>
          </a:p>
          <a:p>
            <a:pPr marL="663037" lvl="1" indent="-180828">
              <a:buFont typeface="Arial" panose="020B0604020202020204" pitchFamily="34" charset="0"/>
              <a:buChar char="•"/>
            </a:pPr>
            <a:r>
              <a:rPr lang="pt-BR" dirty="0" smtClean="0"/>
              <a:t>Quando</a:t>
            </a:r>
            <a:r>
              <a:rPr lang="pt-BR" baseline="0" dirty="0" smtClean="0"/>
              <a:t> deseja-se a</a:t>
            </a:r>
            <a:r>
              <a:rPr lang="pt-BR" dirty="0" smtClean="0"/>
              <a:t>dicionar responsabilidades aos</a:t>
            </a:r>
            <a:r>
              <a:rPr lang="pt-BR" baseline="0" dirty="0" smtClean="0"/>
              <a:t> objetos dinamicamente e de forma transparente</a:t>
            </a:r>
          </a:p>
          <a:p>
            <a:pPr marL="663037" lvl="1" indent="-180828">
              <a:buFont typeface="Arial" panose="020B0604020202020204" pitchFamily="34" charset="0"/>
              <a:buChar char="•"/>
            </a:pPr>
            <a:endParaRPr lang="pt-BR" baseline="0" dirty="0" smtClean="0"/>
          </a:p>
          <a:p>
            <a:pPr marL="663037" lvl="1" indent="-180828">
              <a:buFont typeface="Arial" panose="020B0604020202020204" pitchFamily="34" charset="0"/>
              <a:buChar char="•"/>
            </a:pPr>
            <a:endParaRPr lang="pt-BR" baseline="0" dirty="0" smtClean="0"/>
          </a:p>
          <a:p>
            <a:pPr defTabSz="964418">
              <a:defRPr/>
            </a:pPr>
            <a:r>
              <a:rPr lang="pt-BR" dirty="0" smtClean="0"/>
              <a:t>Consequências</a:t>
            </a:r>
          </a:p>
          <a:p>
            <a:pPr defTabSz="964418">
              <a:defRPr/>
            </a:pPr>
            <a:endParaRPr lang="pt-BR" dirty="0" smtClean="0"/>
          </a:p>
          <a:p>
            <a:pPr marL="663037" lvl="1" indent="-180828" defTabSz="964418">
              <a:buFont typeface="Arial" panose="020B0604020202020204" pitchFamily="34" charset="0"/>
              <a:buChar char="•"/>
              <a:defRPr/>
            </a:pPr>
            <a:r>
              <a:rPr lang="pt-BR" dirty="0" smtClean="0"/>
              <a:t>Mais</a:t>
            </a:r>
            <a:r>
              <a:rPr lang="pt-BR" baseline="0" dirty="0" smtClean="0"/>
              <a:t> flexível que que heranças estáticas</a:t>
            </a:r>
          </a:p>
          <a:p>
            <a:pPr marL="663037" lvl="1" indent="-180828" defTabSz="964418">
              <a:buFont typeface="Arial" panose="020B0604020202020204" pitchFamily="34" charset="0"/>
              <a:buChar char="•"/>
              <a:defRPr/>
            </a:pPr>
            <a:r>
              <a:rPr lang="pt-BR" baseline="0" dirty="0" smtClean="0"/>
              <a:t>Grande números de pequenos objetos</a:t>
            </a:r>
            <a:endParaRPr lang="pt-BR" dirty="0" smtClean="0"/>
          </a:p>
          <a:p>
            <a:pPr marL="663037" lvl="1" indent="-180828">
              <a:buFont typeface="Arial" panose="020B0604020202020204" pitchFamily="34" charset="0"/>
              <a:buChar char="•"/>
            </a:pPr>
            <a:endParaRPr lang="pt-BR" baseline="0" dirty="0" smtClean="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53</a:t>
            </a:fld>
            <a:endParaRPr lang="pt-BR" dirty="0"/>
          </a:p>
        </p:txBody>
      </p:sp>
    </p:spTree>
    <p:extLst>
      <p:ext uri="{BB962C8B-B14F-4D97-AF65-F5344CB8AC3E}">
        <p14:creationId xmlns:p14="http://schemas.microsoft.com/office/powerpoint/2010/main" val="6446666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54</a:t>
            </a:fld>
            <a:endParaRPr lang="pt-BR" dirty="0"/>
          </a:p>
        </p:txBody>
      </p:sp>
    </p:spTree>
    <p:extLst>
      <p:ext uri="{BB962C8B-B14F-4D97-AF65-F5344CB8AC3E}">
        <p14:creationId xmlns:p14="http://schemas.microsoft.com/office/powerpoint/2010/main" val="40385818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8192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83589" indent="-301381" eaLnBrk="0" hangingPunct="0">
              <a:defRPr>
                <a:solidFill>
                  <a:schemeClr val="tx1"/>
                </a:solidFill>
                <a:latin typeface="Arial" panose="020B0604020202020204" pitchFamily="34" charset="0"/>
                <a:cs typeface="Arial" panose="020B0604020202020204" pitchFamily="34" charset="0"/>
              </a:defRPr>
            </a:lvl2pPr>
            <a:lvl3pPr marL="1205522" indent="-241104" eaLnBrk="0" hangingPunct="0">
              <a:defRPr>
                <a:solidFill>
                  <a:schemeClr val="tx1"/>
                </a:solidFill>
                <a:latin typeface="Arial" panose="020B0604020202020204" pitchFamily="34" charset="0"/>
                <a:cs typeface="Arial" panose="020B0604020202020204" pitchFamily="34" charset="0"/>
              </a:defRPr>
            </a:lvl3pPr>
            <a:lvl4pPr marL="1687731" indent="-241104" eaLnBrk="0" hangingPunct="0">
              <a:defRPr>
                <a:solidFill>
                  <a:schemeClr val="tx1"/>
                </a:solidFill>
                <a:latin typeface="Arial" panose="020B0604020202020204" pitchFamily="34" charset="0"/>
                <a:cs typeface="Arial" panose="020B0604020202020204" pitchFamily="34" charset="0"/>
              </a:defRPr>
            </a:lvl4pPr>
            <a:lvl5pPr marL="2169940" indent="-241104" eaLnBrk="0" hangingPunct="0">
              <a:defRPr>
                <a:solidFill>
                  <a:schemeClr val="tx1"/>
                </a:solidFill>
                <a:latin typeface="Arial" panose="020B0604020202020204" pitchFamily="34" charset="0"/>
                <a:cs typeface="Arial" panose="020B0604020202020204" pitchFamily="34" charset="0"/>
              </a:defRPr>
            </a:lvl5pPr>
            <a:lvl6pPr marL="2652149"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34357"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16566"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98775"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2228C0-BDFD-48BB-9009-28F42078C1B7}" type="slidenum">
              <a:rPr lang="pt-BR"/>
              <a:pPr eaLnBrk="1" hangingPunct="1"/>
              <a:t>55</a:t>
            </a:fld>
            <a:endParaRPr lang="pt-BR"/>
          </a:p>
        </p:txBody>
      </p:sp>
    </p:spTree>
    <p:extLst>
      <p:ext uri="{BB962C8B-B14F-4D97-AF65-F5344CB8AC3E}">
        <p14:creationId xmlns:p14="http://schemas.microsoft.com/office/powerpoint/2010/main" val="23239588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8192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83589" indent="-301381" eaLnBrk="0" hangingPunct="0">
              <a:defRPr>
                <a:solidFill>
                  <a:schemeClr val="tx1"/>
                </a:solidFill>
                <a:latin typeface="Arial" panose="020B0604020202020204" pitchFamily="34" charset="0"/>
                <a:cs typeface="Arial" panose="020B0604020202020204" pitchFamily="34" charset="0"/>
              </a:defRPr>
            </a:lvl2pPr>
            <a:lvl3pPr marL="1205522" indent="-241104" eaLnBrk="0" hangingPunct="0">
              <a:defRPr>
                <a:solidFill>
                  <a:schemeClr val="tx1"/>
                </a:solidFill>
                <a:latin typeface="Arial" panose="020B0604020202020204" pitchFamily="34" charset="0"/>
                <a:cs typeface="Arial" panose="020B0604020202020204" pitchFamily="34" charset="0"/>
              </a:defRPr>
            </a:lvl3pPr>
            <a:lvl4pPr marL="1687731" indent="-241104" eaLnBrk="0" hangingPunct="0">
              <a:defRPr>
                <a:solidFill>
                  <a:schemeClr val="tx1"/>
                </a:solidFill>
                <a:latin typeface="Arial" panose="020B0604020202020204" pitchFamily="34" charset="0"/>
                <a:cs typeface="Arial" panose="020B0604020202020204" pitchFamily="34" charset="0"/>
              </a:defRPr>
            </a:lvl4pPr>
            <a:lvl5pPr marL="2169940" indent="-241104" eaLnBrk="0" hangingPunct="0">
              <a:defRPr>
                <a:solidFill>
                  <a:schemeClr val="tx1"/>
                </a:solidFill>
                <a:latin typeface="Arial" panose="020B0604020202020204" pitchFamily="34" charset="0"/>
                <a:cs typeface="Arial" panose="020B0604020202020204" pitchFamily="34" charset="0"/>
              </a:defRPr>
            </a:lvl5pPr>
            <a:lvl6pPr marL="2652149"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34357"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16566"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98775" indent="-241104"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2228C0-BDFD-48BB-9009-28F42078C1B7}" type="slidenum">
              <a:rPr lang="pt-BR"/>
              <a:pPr eaLnBrk="1" hangingPunct="1"/>
              <a:t>56</a:t>
            </a:fld>
            <a:endParaRPr lang="pt-BR"/>
          </a:p>
        </p:txBody>
      </p:sp>
    </p:spTree>
    <p:extLst>
      <p:ext uri="{BB962C8B-B14F-4D97-AF65-F5344CB8AC3E}">
        <p14:creationId xmlns:p14="http://schemas.microsoft.com/office/powerpoint/2010/main" val="7111078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Aplicabilidade</a:t>
            </a:r>
          </a:p>
          <a:p>
            <a:endParaRPr lang="pt-BR" dirty="0" smtClean="0"/>
          </a:p>
          <a:p>
            <a:pPr marL="663037" lvl="1" indent="-180828">
              <a:buFont typeface="Arial" panose="020B0604020202020204" pitchFamily="34" charset="0"/>
              <a:buChar char="•"/>
            </a:pPr>
            <a:r>
              <a:rPr lang="pt-BR" dirty="0" smtClean="0"/>
              <a:t>Fornecer</a:t>
            </a:r>
            <a:r>
              <a:rPr lang="pt-BR" baseline="0" dirty="0" smtClean="0"/>
              <a:t> uma interface simples para um subsistema complexo</a:t>
            </a:r>
            <a:endParaRPr lang="pt-BR" u="sng" baseline="0" dirty="0" smtClean="0"/>
          </a:p>
          <a:p>
            <a:pPr marL="663037" lvl="1" indent="-180828">
              <a:buFont typeface="Arial" panose="020B0604020202020204" pitchFamily="34" charset="0"/>
              <a:buChar char="•"/>
            </a:pPr>
            <a:endParaRPr lang="pt-BR" u="sng" baseline="0" dirty="0" smtClean="0"/>
          </a:p>
          <a:p>
            <a:pPr marL="663037" lvl="1" indent="-180828">
              <a:buFont typeface="Arial" panose="020B0604020202020204" pitchFamily="34" charset="0"/>
              <a:buChar char="•"/>
            </a:pPr>
            <a:endParaRPr lang="pt-BR" u="sng" baseline="0" dirty="0" smtClean="0"/>
          </a:p>
          <a:p>
            <a:r>
              <a:rPr lang="pt-BR" u="none" baseline="0" dirty="0" smtClean="0"/>
              <a:t>Consequências</a:t>
            </a:r>
          </a:p>
          <a:p>
            <a:endParaRPr lang="pt-BR" u="none" baseline="0" dirty="0" smtClean="0"/>
          </a:p>
          <a:p>
            <a:pPr marL="663037" lvl="1" indent="-180828">
              <a:buFont typeface="Arial" panose="020B0604020202020204" pitchFamily="34" charset="0"/>
              <a:buChar char="•"/>
            </a:pPr>
            <a:r>
              <a:rPr lang="pt-BR" u="none" baseline="0" dirty="0" smtClean="0"/>
              <a:t>Blinda o cliente da complexidade dos componentes de um subsistema</a:t>
            </a:r>
          </a:p>
          <a:p>
            <a:pPr marL="663037" lvl="1" indent="-180828">
              <a:buFont typeface="Arial" panose="020B0604020202020204" pitchFamily="34" charset="0"/>
              <a:buChar char="•"/>
            </a:pPr>
            <a:r>
              <a:rPr lang="pt-BR" u="none" baseline="0" dirty="0" smtClean="0"/>
              <a:t>Promove baixo acoplamento entre o cliente  e o subsistema</a:t>
            </a:r>
          </a:p>
          <a:p>
            <a:pPr marL="663037" lvl="1" indent="-180828">
              <a:buFont typeface="Arial" panose="020B0604020202020204" pitchFamily="34" charset="0"/>
              <a:buChar char="•"/>
            </a:pPr>
            <a:endParaRPr lang="pt-BR" u="none" baseline="0" dirty="0" smtClean="0"/>
          </a:p>
          <a:p>
            <a:endParaRPr lang="pt-BR" u="none" baseline="0" dirty="0" smtClean="0"/>
          </a:p>
          <a:p>
            <a:pPr marL="663037" lvl="1" indent="-180828">
              <a:buFont typeface="Arial" panose="020B0604020202020204" pitchFamily="34" charset="0"/>
              <a:buChar char="•"/>
            </a:pPr>
            <a:endParaRPr lang="pt-BR" u="none" baseline="0" dirty="0" smtClean="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57</a:t>
            </a:fld>
            <a:endParaRPr lang="pt-BR" dirty="0"/>
          </a:p>
        </p:txBody>
      </p:sp>
    </p:spTree>
    <p:extLst>
      <p:ext uri="{BB962C8B-B14F-4D97-AF65-F5344CB8AC3E}">
        <p14:creationId xmlns:p14="http://schemas.microsoft.com/office/powerpoint/2010/main" val="8679896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58</a:t>
            </a:fld>
            <a:endParaRPr lang="pt-BR" dirty="0"/>
          </a:p>
        </p:txBody>
      </p:sp>
    </p:spTree>
    <p:extLst>
      <p:ext uri="{BB962C8B-B14F-4D97-AF65-F5344CB8AC3E}">
        <p14:creationId xmlns:p14="http://schemas.microsoft.com/office/powerpoint/2010/main" val="21512553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59</a:t>
            </a:fld>
            <a:endParaRPr lang="pt-BR" dirty="0"/>
          </a:p>
        </p:txBody>
      </p:sp>
    </p:spTree>
    <p:extLst>
      <p:ext uri="{BB962C8B-B14F-4D97-AF65-F5344CB8AC3E}">
        <p14:creationId xmlns:p14="http://schemas.microsoft.com/office/powerpoint/2010/main" val="417415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Trata-se da abstração</a:t>
            </a:r>
            <a:r>
              <a:rPr lang="pt-BR" baseline="0" dirty="0" smtClean="0"/>
              <a:t> de comportamentos e atributos comuns de um objeto do mundo real</a:t>
            </a:r>
          </a:p>
          <a:p>
            <a:endParaRPr lang="pt-BR" dirty="0" smtClean="0"/>
          </a:p>
        </p:txBody>
      </p:sp>
      <p:sp>
        <p:nvSpPr>
          <p:cNvPr id="11469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0B728B-7376-4E1D-A5C5-8AA1266F7B82}" type="slidenum">
              <a:rPr lang="pt-BR"/>
              <a:pPr eaLnBrk="1" hangingPunct="1"/>
              <a:t>6</a:t>
            </a:fld>
            <a:endParaRPr lang="pt-BR"/>
          </a:p>
        </p:txBody>
      </p:sp>
    </p:spTree>
    <p:extLst>
      <p:ext uri="{BB962C8B-B14F-4D97-AF65-F5344CB8AC3E}">
        <p14:creationId xmlns:p14="http://schemas.microsoft.com/office/powerpoint/2010/main" val="28011457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Preocupa-se</a:t>
            </a:r>
            <a:r>
              <a:rPr lang="pt-BR" baseline="0" dirty="0" smtClean="0"/>
              <a:t> com Algoritmos e atribuições de responsabilidades entre os objetos</a:t>
            </a:r>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60</a:t>
            </a:fld>
            <a:endParaRPr lang="pt-BR" dirty="0"/>
          </a:p>
        </p:txBody>
      </p:sp>
    </p:spTree>
    <p:extLst>
      <p:ext uri="{BB962C8B-B14F-4D97-AF65-F5344CB8AC3E}">
        <p14:creationId xmlns:p14="http://schemas.microsoft.com/office/powerpoint/2010/main" val="18695310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61</a:t>
            </a:fld>
            <a:endParaRPr lang="pt-BR" dirty="0"/>
          </a:p>
        </p:txBody>
      </p:sp>
    </p:spTree>
    <p:extLst>
      <p:ext uri="{BB962C8B-B14F-4D97-AF65-F5344CB8AC3E}">
        <p14:creationId xmlns:p14="http://schemas.microsoft.com/office/powerpoint/2010/main" val="1294044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Aplicabilidade</a:t>
            </a:r>
          </a:p>
          <a:p>
            <a:endParaRPr lang="pt-BR" dirty="0" smtClean="0"/>
          </a:p>
          <a:p>
            <a:pPr marL="663037" lvl="1" indent="-180828">
              <a:buFont typeface="Arial" panose="020B0604020202020204" pitchFamily="34" charset="0"/>
              <a:buChar char="•"/>
            </a:pPr>
            <a:r>
              <a:rPr lang="pt-BR" dirty="0" smtClean="0"/>
              <a:t>Quando a abstração possui dois aspectos,</a:t>
            </a:r>
            <a:r>
              <a:rPr lang="pt-BR" baseline="0" dirty="0" smtClean="0"/>
              <a:t> um dependente do outro</a:t>
            </a:r>
          </a:p>
          <a:p>
            <a:pPr marL="663037" lvl="1" indent="-180828">
              <a:buFont typeface="Arial" panose="020B0604020202020204" pitchFamily="34" charset="0"/>
              <a:buChar char="•"/>
            </a:pPr>
            <a:r>
              <a:rPr lang="pt-BR" baseline="0" dirty="0" smtClean="0"/>
              <a:t>Quando a mudança em um objeto, necessita de alguma ação em outro objeto</a:t>
            </a:r>
          </a:p>
          <a:p>
            <a:pPr marL="663037" lvl="1" indent="-180828">
              <a:buFont typeface="Arial" panose="020B0604020202020204" pitchFamily="34" charset="0"/>
              <a:buChar char="•"/>
            </a:pPr>
            <a:endParaRPr lang="pt-BR" baseline="0" dirty="0" smtClean="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62</a:t>
            </a:fld>
            <a:endParaRPr lang="pt-BR" dirty="0"/>
          </a:p>
        </p:txBody>
      </p:sp>
    </p:spTree>
    <p:extLst>
      <p:ext uri="{BB962C8B-B14F-4D97-AF65-F5344CB8AC3E}">
        <p14:creationId xmlns:p14="http://schemas.microsoft.com/office/powerpoint/2010/main" val="27950551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63</a:t>
            </a:fld>
            <a:endParaRPr lang="pt-BR" dirty="0"/>
          </a:p>
        </p:txBody>
      </p:sp>
    </p:spTree>
    <p:extLst>
      <p:ext uri="{BB962C8B-B14F-4D97-AF65-F5344CB8AC3E}">
        <p14:creationId xmlns:p14="http://schemas.microsoft.com/office/powerpoint/2010/main" val="26208527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64</a:t>
            </a:fld>
            <a:endParaRPr lang="pt-BR" dirty="0"/>
          </a:p>
        </p:txBody>
      </p:sp>
    </p:spTree>
    <p:extLst>
      <p:ext uri="{BB962C8B-B14F-4D97-AF65-F5344CB8AC3E}">
        <p14:creationId xmlns:p14="http://schemas.microsoft.com/office/powerpoint/2010/main" val="89375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Aplicabilidade</a:t>
            </a:r>
          </a:p>
          <a:p>
            <a:endParaRPr lang="pt-BR" dirty="0" smtClean="0"/>
          </a:p>
          <a:p>
            <a:pPr marL="663037" lvl="1" indent="-180828">
              <a:buFont typeface="Arial" panose="020B0604020202020204" pitchFamily="34" charset="0"/>
              <a:buChar char="•"/>
            </a:pPr>
            <a:r>
              <a:rPr lang="pt-BR" dirty="0" smtClean="0"/>
              <a:t>Necessidade de mudar partes de um algoritmo</a:t>
            </a:r>
          </a:p>
          <a:p>
            <a:pPr marL="663037" lvl="1" indent="-180828">
              <a:buFont typeface="Arial" panose="020B0604020202020204" pitchFamily="34" charset="0"/>
              <a:buChar char="•"/>
            </a:pPr>
            <a:r>
              <a:rPr lang="pt-BR" dirty="0" smtClean="0"/>
              <a:t>Controlar</a:t>
            </a:r>
            <a:r>
              <a:rPr lang="pt-BR" baseline="0" dirty="0" smtClean="0"/>
              <a:t> a extensão das classes</a:t>
            </a:r>
          </a:p>
          <a:p>
            <a:pPr marL="663037" lvl="1" indent="-180828">
              <a:buFont typeface="Arial" panose="020B0604020202020204" pitchFamily="34" charset="0"/>
              <a:buChar char="•"/>
            </a:pPr>
            <a:endParaRPr lang="pt-BR" baseline="0" dirty="0" smtClean="0"/>
          </a:p>
          <a:p>
            <a:r>
              <a:rPr lang="pt-BR" baseline="0" dirty="0" smtClean="0"/>
              <a:t>Consequências</a:t>
            </a:r>
          </a:p>
          <a:p>
            <a:endParaRPr lang="pt-BR" baseline="0" dirty="0" smtClean="0"/>
          </a:p>
          <a:p>
            <a:pPr marL="663037" lvl="1" indent="-180828">
              <a:buFont typeface="Arial" panose="020B0604020202020204" pitchFamily="34" charset="0"/>
              <a:buChar char="•"/>
            </a:pPr>
            <a:r>
              <a:rPr lang="pt-BR" baseline="0" dirty="0" smtClean="0"/>
              <a:t>Alto grau de reuso de código</a:t>
            </a:r>
          </a:p>
          <a:p>
            <a:pPr marL="663037" lvl="1" indent="-180828">
              <a:buFont typeface="Arial" panose="020B0604020202020204" pitchFamily="34" charset="0"/>
              <a:buChar char="•"/>
            </a:pPr>
            <a:r>
              <a:rPr lang="pt-BR" baseline="0" dirty="0" smtClean="0"/>
              <a:t>Segue o princípio “</a:t>
            </a:r>
            <a:r>
              <a:rPr lang="pt-BR" baseline="0" dirty="0" err="1" smtClean="0"/>
              <a:t>the</a:t>
            </a:r>
            <a:r>
              <a:rPr lang="pt-BR" baseline="0" dirty="0" smtClean="0"/>
              <a:t> Hollywood </a:t>
            </a:r>
            <a:r>
              <a:rPr lang="pt-BR" baseline="0" dirty="0" err="1" smtClean="0"/>
              <a:t>principle</a:t>
            </a:r>
            <a:r>
              <a:rPr lang="pt-BR" baseline="0" dirty="0" smtClean="0"/>
              <a:t>”: Não nos chame, nos chamados você. A classe pai chama as operações da filha e não o contrário</a:t>
            </a:r>
          </a:p>
          <a:p>
            <a:endParaRPr lang="pt-BR" baseline="0" dirty="0" smtClean="0"/>
          </a:p>
          <a:p>
            <a:endParaRPr lang="pt-BR" baseline="0" dirty="0" smtClean="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65</a:t>
            </a:fld>
            <a:endParaRPr lang="pt-BR" dirty="0"/>
          </a:p>
        </p:txBody>
      </p:sp>
    </p:spTree>
    <p:extLst>
      <p:ext uri="{BB962C8B-B14F-4D97-AF65-F5344CB8AC3E}">
        <p14:creationId xmlns:p14="http://schemas.microsoft.com/office/powerpoint/2010/main" val="35398989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66</a:t>
            </a:fld>
            <a:endParaRPr lang="pt-BR" dirty="0"/>
          </a:p>
        </p:txBody>
      </p:sp>
    </p:spTree>
    <p:extLst>
      <p:ext uri="{BB962C8B-B14F-4D97-AF65-F5344CB8AC3E}">
        <p14:creationId xmlns:p14="http://schemas.microsoft.com/office/powerpoint/2010/main" val="213601921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67</a:t>
            </a:fld>
            <a:endParaRPr lang="pt-BR" dirty="0"/>
          </a:p>
        </p:txBody>
      </p:sp>
    </p:spTree>
    <p:extLst>
      <p:ext uri="{BB962C8B-B14F-4D97-AF65-F5344CB8AC3E}">
        <p14:creationId xmlns:p14="http://schemas.microsoft.com/office/powerpoint/2010/main" val="19898993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68</a:t>
            </a:fld>
            <a:endParaRPr lang="pt-BR" dirty="0"/>
          </a:p>
        </p:txBody>
      </p:sp>
    </p:spTree>
    <p:extLst>
      <p:ext uri="{BB962C8B-B14F-4D97-AF65-F5344CB8AC3E}">
        <p14:creationId xmlns:p14="http://schemas.microsoft.com/office/powerpoint/2010/main" val="35806363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Aplicabilidade</a:t>
            </a:r>
          </a:p>
          <a:p>
            <a:endParaRPr lang="pt-BR" dirty="0" smtClean="0"/>
          </a:p>
          <a:p>
            <a:pPr marL="663037" lvl="1" indent="-180828">
              <a:buFont typeface="Arial" panose="020B0604020202020204" pitchFamily="34" charset="0"/>
              <a:buChar char="•"/>
            </a:pPr>
            <a:r>
              <a:rPr lang="pt-BR" dirty="0" smtClean="0"/>
              <a:t>Quando classes mudam apenas o comportamento</a:t>
            </a:r>
          </a:p>
          <a:p>
            <a:pPr marL="663037" lvl="1" indent="-180828">
              <a:buFont typeface="Arial" panose="020B0604020202020204" pitchFamily="34" charset="0"/>
              <a:buChar char="•"/>
            </a:pPr>
            <a:r>
              <a:rPr lang="pt-BR" dirty="0" smtClean="0"/>
              <a:t>É</a:t>
            </a:r>
            <a:r>
              <a:rPr lang="pt-BR" baseline="0" dirty="0" smtClean="0"/>
              <a:t> necessária a variação de algoritmos</a:t>
            </a:r>
          </a:p>
          <a:p>
            <a:pPr marL="663037" lvl="1" indent="-180828">
              <a:buFont typeface="Arial" panose="020B0604020202020204" pitchFamily="34" charset="0"/>
              <a:buChar char="•"/>
            </a:pPr>
            <a:r>
              <a:rPr lang="pt-BR" baseline="0" dirty="0" smtClean="0"/>
              <a:t>Quando uma classe possui diversas condicionais para definir vários comportamentos</a:t>
            </a:r>
          </a:p>
          <a:p>
            <a:pPr marL="663037" lvl="1" indent="-180828">
              <a:buFont typeface="Arial" panose="020B0604020202020204" pitchFamily="34" charset="0"/>
              <a:buChar char="•"/>
            </a:pPr>
            <a:endParaRPr lang="pt-BR" baseline="0" dirty="0" smtClean="0"/>
          </a:p>
          <a:p>
            <a:pPr marL="663037" lvl="1" indent="-180828">
              <a:buFont typeface="Arial" panose="020B0604020202020204" pitchFamily="34" charset="0"/>
              <a:buChar char="•"/>
            </a:pPr>
            <a:endParaRPr lang="pt-BR" baseline="0" dirty="0" smtClean="0"/>
          </a:p>
          <a:p>
            <a:r>
              <a:rPr lang="pt-BR" baseline="0" dirty="0" smtClean="0"/>
              <a:t>Consequências</a:t>
            </a:r>
          </a:p>
          <a:p>
            <a:endParaRPr lang="pt-BR" baseline="0" dirty="0" smtClean="0"/>
          </a:p>
          <a:p>
            <a:pPr marL="663037" lvl="1" indent="-180828">
              <a:buFont typeface="Arial" panose="020B0604020202020204" pitchFamily="34" charset="0"/>
              <a:buChar char="•"/>
            </a:pPr>
            <a:r>
              <a:rPr lang="pt-BR" baseline="0" dirty="0" smtClean="0"/>
              <a:t>Uma alternativa a herança</a:t>
            </a:r>
          </a:p>
          <a:p>
            <a:pPr marL="663037" lvl="1" indent="-180828">
              <a:buFont typeface="Arial" panose="020B0604020202020204" pitchFamily="34" charset="0"/>
              <a:buChar char="•"/>
            </a:pPr>
            <a:r>
              <a:rPr lang="pt-BR" baseline="0" dirty="0" smtClean="0"/>
              <a:t>Eliminação de condicionais do código</a:t>
            </a:r>
          </a:p>
          <a:p>
            <a:pPr marL="663037" lvl="1" indent="-180828">
              <a:buFont typeface="Arial" panose="020B0604020202020204" pitchFamily="34" charset="0"/>
              <a:buChar char="•"/>
            </a:pPr>
            <a:r>
              <a:rPr lang="pt-BR" baseline="0" dirty="0" smtClean="0"/>
              <a:t>Clientes não ficam sabendo sobre as diversas implementações de estratégias</a:t>
            </a:r>
          </a:p>
          <a:p>
            <a:pPr marL="663037" lvl="1" indent="-180828">
              <a:buFont typeface="Arial" panose="020B0604020202020204" pitchFamily="34" charset="0"/>
              <a:buChar char="•"/>
            </a:pPr>
            <a:r>
              <a:rPr lang="pt-BR" baseline="0" dirty="0" smtClean="0"/>
              <a:t>Facilidade de extensão</a:t>
            </a:r>
          </a:p>
          <a:p>
            <a:pPr marL="180828" indent="-180828">
              <a:buFont typeface="Arial" panose="020B0604020202020204" pitchFamily="34" charset="0"/>
              <a:buChar char="•"/>
            </a:pPr>
            <a:endParaRPr lang="pt-BR" baseline="0" dirty="0" smtClean="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69</a:t>
            </a:fld>
            <a:endParaRPr lang="pt-BR" dirty="0"/>
          </a:p>
        </p:txBody>
      </p:sp>
    </p:spTree>
    <p:extLst>
      <p:ext uri="{BB962C8B-B14F-4D97-AF65-F5344CB8AC3E}">
        <p14:creationId xmlns:p14="http://schemas.microsoft.com/office/powerpoint/2010/main" val="1556592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59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9A168-24FC-42F0-9D06-12DA79EEEAA0}" type="slidenum">
              <a:rPr lang="pt-BR"/>
              <a:pPr eaLnBrk="1" hangingPunct="1"/>
              <a:t>7</a:t>
            </a:fld>
            <a:endParaRPr lang="pt-BR"/>
          </a:p>
        </p:txBody>
      </p:sp>
    </p:spTree>
    <p:extLst>
      <p:ext uri="{BB962C8B-B14F-4D97-AF65-F5344CB8AC3E}">
        <p14:creationId xmlns:p14="http://schemas.microsoft.com/office/powerpoint/2010/main" val="20811192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83589" indent="-301381">
              <a:defRPr>
                <a:solidFill>
                  <a:schemeClr val="tx1"/>
                </a:solidFill>
                <a:latin typeface="Segoe UI" pitchFamily="34" charset="0"/>
              </a:defRPr>
            </a:lvl2pPr>
            <a:lvl3pPr marL="1205522" indent="-241104">
              <a:defRPr>
                <a:solidFill>
                  <a:schemeClr val="tx1"/>
                </a:solidFill>
                <a:latin typeface="Segoe UI" pitchFamily="34" charset="0"/>
              </a:defRPr>
            </a:lvl3pPr>
            <a:lvl4pPr marL="1687731" indent="-241104">
              <a:defRPr>
                <a:solidFill>
                  <a:schemeClr val="tx1"/>
                </a:solidFill>
                <a:latin typeface="Segoe UI" pitchFamily="34" charset="0"/>
              </a:defRPr>
            </a:lvl4pPr>
            <a:lvl5pPr marL="2169940" indent="-241104">
              <a:defRPr>
                <a:solidFill>
                  <a:schemeClr val="tx1"/>
                </a:solidFill>
                <a:latin typeface="Segoe UI" pitchFamily="34" charset="0"/>
              </a:defRPr>
            </a:lvl5pPr>
            <a:lvl6pPr marL="2652149" indent="-241104" fontAlgn="base">
              <a:spcBef>
                <a:spcPct val="0"/>
              </a:spcBef>
              <a:spcAft>
                <a:spcPct val="0"/>
              </a:spcAft>
              <a:defRPr>
                <a:solidFill>
                  <a:schemeClr val="tx1"/>
                </a:solidFill>
                <a:latin typeface="Segoe UI" pitchFamily="34" charset="0"/>
              </a:defRPr>
            </a:lvl6pPr>
            <a:lvl7pPr marL="3134357" indent="-241104" fontAlgn="base">
              <a:spcBef>
                <a:spcPct val="0"/>
              </a:spcBef>
              <a:spcAft>
                <a:spcPct val="0"/>
              </a:spcAft>
              <a:defRPr>
                <a:solidFill>
                  <a:schemeClr val="tx1"/>
                </a:solidFill>
                <a:latin typeface="Segoe UI" pitchFamily="34" charset="0"/>
              </a:defRPr>
            </a:lvl7pPr>
            <a:lvl8pPr marL="3616566" indent="-241104" fontAlgn="base">
              <a:spcBef>
                <a:spcPct val="0"/>
              </a:spcBef>
              <a:spcAft>
                <a:spcPct val="0"/>
              </a:spcAft>
              <a:defRPr>
                <a:solidFill>
                  <a:schemeClr val="tx1"/>
                </a:solidFill>
                <a:latin typeface="Segoe UI" pitchFamily="34" charset="0"/>
              </a:defRPr>
            </a:lvl8pPr>
            <a:lvl9pPr marL="4098775" indent="-241104"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71</a:t>
            </a:fld>
            <a:endParaRPr lang="en-US">
              <a:solidFill>
                <a:srgbClr val="000000"/>
              </a:solidFill>
              <a:latin typeface="Calibri" pitchFamily="34" charset="0"/>
            </a:endParaRPr>
          </a:p>
        </p:txBody>
      </p:sp>
    </p:spTree>
    <p:extLst>
      <p:ext uri="{BB962C8B-B14F-4D97-AF65-F5344CB8AC3E}">
        <p14:creationId xmlns:p14="http://schemas.microsoft.com/office/powerpoint/2010/main" val="19190728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83589" indent="-301381">
              <a:defRPr>
                <a:solidFill>
                  <a:schemeClr val="tx1"/>
                </a:solidFill>
                <a:latin typeface="Segoe UI" pitchFamily="34" charset="0"/>
              </a:defRPr>
            </a:lvl2pPr>
            <a:lvl3pPr marL="1205522" indent="-241104">
              <a:defRPr>
                <a:solidFill>
                  <a:schemeClr val="tx1"/>
                </a:solidFill>
                <a:latin typeface="Segoe UI" pitchFamily="34" charset="0"/>
              </a:defRPr>
            </a:lvl3pPr>
            <a:lvl4pPr marL="1687731" indent="-241104">
              <a:defRPr>
                <a:solidFill>
                  <a:schemeClr val="tx1"/>
                </a:solidFill>
                <a:latin typeface="Segoe UI" pitchFamily="34" charset="0"/>
              </a:defRPr>
            </a:lvl4pPr>
            <a:lvl5pPr marL="2169940" indent="-241104">
              <a:defRPr>
                <a:solidFill>
                  <a:schemeClr val="tx1"/>
                </a:solidFill>
                <a:latin typeface="Segoe UI" pitchFamily="34" charset="0"/>
              </a:defRPr>
            </a:lvl5pPr>
            <a:lvl6pPr marL="2652149" indent="-241104" fontAlgn="base">
              <a:spcBef>
                <a:spcPct val="0"/>
              </a:spcBef>
              <a:spcAft>
                <a:spcPct val="0"/>
              </a:spcAft>
              <a:defRPr>
                <a:solidFill>
                  <a:schemeClr val="tx1"/>
                </a:solidFill>
                <a:latin typeface="Segoe UI" pitchFamily="34" charset="0"/>
              </a:defRPr>
            </a:lvl6pPr>
            <a:lvl7pPr marL="3134357" indent="-241104" fontAlgn="base">
              <a:spcBef>
                <a:spcPct val="0"/>
              </a:spcBef>
              <a:spcAft>
                <a:spcPct val="0"/>
              </a:spcAft>
              <a:defRPr>
                <a:solidFill>
                  <a:schemeClr val="tx1"/>
                </a:solidFill>
                <a:latin typeface="Segoe UI" pitchFamily="34" charset="0"/>
              </a:defRPr>
            </a:lvl7pPr>
            <a:lvl8pPr marL="3616566" indent="-241104" fontAlgn="base">
              <a:spcBef>
                <a:spcPct val="0"/>
              </a:spcBef>
              <a:spcAft>
                <a:spcPct val="0"/>
              </a:spcAft>
              <a:defRPr>
                <a:solidFill>
                  <a:schemeClr val="tx1"/>
                </a:solidFill>
                <a:latin typeface="Segoe UI" pitchFamily="34" charset="0"/>
              </a:defRPr>
            </a:lvl8pPr>
            <a:lvl9pPr marL="4098775" indent="-241104"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101</a:t>
            </a:fld>
            <a:endParaRPr lang="en-US">
              <a:solidFill>
                <a:srgbClr val="000000"/>
              </a:solidFill>
              <a:latin typeface="Calibri" pitchFamily="34" charset="0"/>
            </a:endParaRPr>
          </a:p>
        </p:txBody>
      </p:sp>
    </p:spTree>
    <p:extLst>
      <p:ext uri="{BB962C8B-B14F-4D97-AF65-F5344CB8AC3E}">
        <p14:creationId xmlns:p14="http://schemas.microsoft.com/office/powerpoint/2010/main" val="38224827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83589" indent="-301381">
              <a:defRPr>
                <a:solidFill>
                  <a:schemeClr val="tx1"/>
                </a:solidFill>
                <a:latin typeface="Segoe UI" pitchFamily="34" charset="0"/>
              </a:defRPr>
            </a:lvl2pPr>
            <a:lvl3pPr marL="1205522" indent="-241104">
              <a:defRPr>
                <a:solidFill>
                  <a:schemeClr val="tx1"/>
                </a:solidFill>
                <a:latin typeface="Segoe UI" pitchFamily="34" charset="0"/>
              </a:defRPr>
            </a:lvl3pPr>
            <a:lvl4pPr marL="1687731" indent="-241104">
              <a:defRPr>
                <a:solidFill>
                  <a:schemeClr val="tx1"/>
                </a:solidFill>
                <a:latin typeface="Segoe UI" pitchFamily="34" charset="0"/>
              </a:defRPr>
            </a:lvl4pPr>
            <a:lvl5pPr marL="2169940" indent="-241104">
              <a:defRPr>
                <a:solidFill>
                  <a:schemeClr val="tx1"/>
                </a:solidFill>
                <a:latin typeface="Segoe UI" pitchFamily="34" charset="0"/>
              </a:defRPr>
            </a:lvl5pPr>
            <a:lvl6pPr marL="2652149" indent="-241104" fontAlgn="base">
              <a:spcBef>
                <a:spcPct val="0"/>
              </a:spcBef>
              <a:spcAft>
                <a:spcPct val="0"/>
              </a:spcAft>
              <a:defRPr>
                <a:solidFill>
                  <a:schemeClr val="tx1"/>
                </a:solidFill>
                <a:latin typeface="Segoe UI" pitchFamily="34" charset="0"/>
              </a:defRPr>
            </a:lvl6pPr>
            <a:lvl7pPr marL="3134357" indent="-241104" fontAlgn="base">
              <a:spcBef>
                <a:spcPct val="0"/>
              </a:spcBef>
              <a:spcAft>
                <a:spcPct val="0"/>
              </a:spcAft>
              <a:defRPr>
                <a:solidFill>
                  <a:schemeClr val="tx1"/>
                </a:solidFill>
                <a:latin typeface="Segoe UI" pitchFamily="34" charset="0"/>
              </a:defRPr>
            </a:lvl7pPr>
            <a:lvl8pPr marL="3616566" indent="-241104" fontAlgn="base">
              <a:spcBef>
                <a:spcPct val="0"/>
              </a:spcBef>
              <a:spcAft>
                <a:spcPct val="0"/>
              </a:spcAft>
              <a:defRPr>
                <a:solidFill>
                  <a:schemeClr val="tx1"/>
                </a:solidFill>
                <a:latin typeface="Segoe UI" pitchFamily="34" charset="0"/>
              </a:defRPr>
            </a:lvl8pPr>
            <a:lvl9pPr marL="4098775" indent="-241104"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115</a:t>
            </a:fld>
            <a:endParaRPr lang="en-US">
              <a:solidFill>
                <a:srgbClr val="000000"/>
              </a:solidFill>
              <a:latin typeface="Calibri" pitchFamily="34" charset="0"/>
            </a:endParaRPr>
          </a:p>
        </p:txBody>
      </p:sp>
    </p:spTree>
    <p:extLst>
      <p:ext uri="{BB962C8B-B14F-4D97-AF65-F5344CB8AC3E}">
        <p14:creationId xmlns:p14="http://schemas.microsoft.com/office/powerpoint/2010/main" val="1158057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Wikipédia:</a:t>
            </a:r>
          </a:p>
          <a:p>
            <a:endParaRPr lang="pt-BR" dirty="0" smtClean="0"/>
          </a:p>
          <a:p>
            <a:r>
              <a:rPr lang="pt-PT" dirty="0" smtClean="0"/>
              <a:t>“Na programação de computadores, SOLID (</a:t>
            </a:r>
            <a:r>
              <a:rPr lang="en-US" dirty="0" smtClean="0"/>
              <a:t>Single responsibility, Open-closed, </a:t>
            </a:r>
            <a:r>
              <a:rPr lang="en-US" dirty="0" err="1" smtClean="0"/>
              <a:t>Liskov</a:t>
            </a:r>
            <a:r>
              <a:rPr lang="en-US" dirty="0" smtClean="0"/>
              <a:t> substitution, Interface segregation and Dependency inversion</a:t>
            </a:r>
            <a:r>
              <a:rPr lang="pt-PT" dirty="0" smtClean="0"/>
              <a:t>) é uma sigla mnemônica introduzida por Michael Feathers para os "primeiros cinco princípios" identificados por Robert C. Martin [1] [2] no início da década de 2000 [3], que significa cinco princípios básicos de programação OO. Os princípios quando aplicados em conjunto, tem a intenção e aumenta a probabilidade</a:t>
            </a:r>
            <a:r>
              <a:rPr lang="pt-PT" baseline="0" dirty="0" smtClean="0"/>
              <a:t> de </a:t>
            </a:r>
            <a:r>
              <a:rPr lang="pt-PT" dirty="0" smtClean="0"/>
              <a:t>criar um sistema que seja fácil de manter e estender ao longo do tempo. [3]”</a:t>
            </a:r>
            <a:endParaRPr lang="pt-BR" dirty="0" smtClean="0"/>
          </a:p>
        </p:txBody>
      </p:sp>
      <p:sp>
        <p:nvSpPr>
          <p:cNvPr id="1310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66AEA5-321D-42CE-BC7F-FA71633BE6B2}" type="slidenum">
              <a:rPr lang="pt-BR"/>
              <a:pPr eaLnBrk="1" hangingPunct="1"/>
              <a:t>8</a:t>
            </a:fld>
            <a:endParaRPr lang="pt-BR"/>
          </a:p>
        </p:txBody>
      </p:sp>
    </p:spTree>
    <p:extLst>
      <p:ext uri="{BB962C8B-B14F-4D97-AF65-F5344CB8AC3E}">
        <p14:creationId xmlns:p14="http://schemas.microsoft.com/office/powerpoint/2010/main" val="3832270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Wikipédia:</a:t>
            </a:r>
          </a:p>
          <a:p>
            <a:endParaRPr lang="pt-BR" dirty="0" smtClean="0"/>
          </a:p>
          <a:p>
            <a:r>
              <a:rPr lang="pt-PT" dirty="0" smtClean="0"/>
              <a:t>“Na programação de computadores, SOLID (</a:t>
            </a:r>
            <a:r>
              <a:rPr lang="en-US" dirty="0" smtClean="0"/>
              <a:t>Single responsibility, Open-closed, </a:t>
            </a:r>
            <a:r>
              <a:rPr lang="en-US" dirty="0" err="1" smtClean="0"/>
              <a:t>Liskov</a:t>
            </a:r>
            <a:r>
              <a:rPr lang="en-US" dirty="0" smtClean="0"/>
              <a:t> substitution, Interface segregation and Dependency inversion</a:t>
            </a:r>
            <a:r>
              <a:rPr lang="pt-PT" dirty="0" smtClean="0"/>
              <a:t>) é uma sigla mnemônica introduzida por Michael Feathers para os "primeiros cinco princípios" identificados por Robert C. Martin [1] [2] no início da década de 2000 [3], que significa cinco princípios básicos de programação OO. Os princípios quando aplicados em conjunto, tem a intenção e aumenta a probabilidade</a:t>
            </a:r>
            <a:r>
              <a:rPr lang="pt-PT" baseline="0" dirty="0" smtClean="0"/>
              <a:t> de </a:t>
            </a:r>
            <a:r>
              <a:rPr lang="pt-PT" dirty="0" smtClean="0"/>
              <a:t>criar um sistema que seja fácil de manter e estender ao longo do tempo. [3]”</a:t>
            </a:r>
            <a:endParaRPr lang="pt-BR" dirty="0" smtClean="0"/>
          </a:p>
        </p:txBody>
      </p:sp>
      <p:sp>
        <p:nvSpPr>
          <p:cNvPr id="1310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66AEA5-321D-42CE-BC7F-FA71633BE6B2}" type="slidenum">
              <a:rPr lang="pt-BR"/>
              <a:pPr eaLnBrk="1" hangingPunct="1"/>
              <a:t>9</a:t>
            </a:fld>
            <a:endParaRPr lang="pt-BR"/>
          </a:p>
        </p:txBody>
      </p:sp>
    </p:spTree>
    <p:extLst>
      <p:ext uri="{BB962C8B-B14F-4D97-AF65-F5344CB8AC3E}">
        <p14:creationId xmlns:p14="http://schemas.microsoft.com/office/powerpoint/2010/main" val="2357793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5" name="Retângulo 4"/>
          <p:cNvSpPr/>
          <p:nvPr userDrawn="1"/>
        </p:nvSpPr>
        <p:spPr>
          <a:xfrm>
            <a:off x="0" y="-24493"/>
            <a:ext cx="12192000" cy="4865688"/>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pt-BR" smtClean="0"/>
              <a:t>Clique para editar o título mestre</a:t>
            </a:r>
            <a:endParaRPr lang="pt-BR" dirty="0"/>
          </a:p>
        </p:txBody>
      </p:sp>
      <p:sp>
        <p:nvSpPr>
          <p:cNvPr id="3" name="Subtítulo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00006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Clique para editar o estilo do subtítulo mestre</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45A44AA-C85A-41B3-A077-F5B5655FD9A6}" type="datetimeFigureOut">
              <a:rPr lang="pt-BR" smtClean="0"/>
              <a:pPr>
                <a:defRPr/>
              </a:pPr>
              <a:t>11/09/2014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a:xfrm>
            <a:off x="5694686" y="5937251"/>
            <a:ext cx="3276600" cy="365125"/>
          </a:xfrm>
        </p:spPr>
        <p:txBody>
          <a:bodyPr/>
          <a:lstStyle>
            <a:lvl1pPr>
              <a:defRPr/>
            </a:lvl1pPr>
          </a:lstStyle>
          <a:p>
            <a:pPr>
              <a:defRPr/>
            </a:pPr>
            <a:fld id="{7E743680-2E35-4D36-87BE-8FB40741C88A}" type="slidenum">
              <a:rPr lang="pt-BR" smtClean="0"/>
              <a:pPr>
                <a:defRPr/>
              </a:pPr>
              <a:t>‹nº›</a:t>
            </a:fld>
            <a:endParaRPr lang="pt-BR" dirty="0"/>
          </a:p>
        </p:txBody>
      </p:sp>
      <p:pic>
        <p:nvPicPr>
          <p:cNvPr id="9" name="Imagem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8578" y="5439747"/>
            <a:ext cx="1595430" cy="1402575"/>
          </a:xfrm>
          <a:prstGeom prst="rect">
            <a:avLst/>
          </a:prstGeom>
        </p:spPr>
      </p:pic>
    </p:spTree>
    <p:extLst>
      <p:ext uri="{BB962C8B-B14F-4D97-AF65-F5344CB8AC3E}">
        <p14:creationId xmlns:p14="http://schemas.microsoft.com/office/powerpoint/2010/main" val="303583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4" name="Retângulo 3"/>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7FF60129-0B1F-41FE-B76E-0CC64AD2046D}" type="datetimeFigureOut">
              <a:rPr lang="pt-BR" smtClean="0"/>
              <a:pPr>
                <a:defRPr/>
              </a:pPr>
              <a:t>11/09/2014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67AFF573-ADDF-4EC8-9123-1A432C4F0504}" type="slidenum">
              <a:rPr lang="pt-BR" smtClean="0"/>
              <a:pPr>
                <a:defRPr/>
              </a:pPr>
              <a:t>‹nº›</a:t>
            </a:fld>
            <a:endParaRPr lang="pt-BR" dirty="0"/>
          </a:p>
        </p:txBody>
      </p:sp>
    </p:spTree>
    <p:extLst>
      <p:ext uri="{BB962C8B-B14F-4D97-AF65-F5344CB8AC3E}">
        <p14:creationId xmlns:p14="http://schemas.microsoft.com/office/powerpoint/2010/main" val="17771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4" name="Retângulo 3"/>
          <p:cNvSpPr/>
          <p:nvPr/>
        </p:nvSpPr>
        <p:spPr>
          <a:xfrm>
            <a:off x="10094913" y="0"/>
            <a:ext cx="2097087"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10094913" y="0"/>
            <a:ext cx="2097087" cy="68580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Vertical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a:xfrm>
            <a:off x="838201"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BC01B94D-9BEE-4D08-9D39-FA3E64F2DAB9}" type="datetimeFigureOut">
              <a:rPr lang="pt-BR" smtClean="0"/>
              <a:pPr>
                <a:defRPr/>
              </a:pPr>
              <a:t>11/09/2014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5C0B0827-F6AE-40F2-922F-77E16265A5C0}" type="slidenum">
              <a:rPr lang="pt-BR" smtClean="0"/>
              <a:pPr>
                <a:defRPr/>
              </a:pPr>
              <a:t>‹nº›</a:t>
            </a:fld>
            <a:endParaRPr lang="pt-BR" dirty="0"/>
          </a:p>
        </p:txBody>
      </p:sp>
    </p:spTree>
    <p:extLst>
      <p:ext uri="{BB962C8B-B14F-4D97-AF65-F5344CB8AC3E}">
        <p14:creationId xmlns:p14="http://schemas.microsoft.com/office/powerpoint/2010/main" val="105610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4" name="Retângulo 3"/>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A8CC4B4-CB2D-4460-B99F-B70EE4A7772D}" type="datetimeFigureOut">
              <a:rPr lang="pt-BR" smtClean="0"/>
              <a:pPr>
                <a:defRPr/>
              </a:pPr>
              <a:t>11/09/2014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99ED8190-ABBA-4192-93D3-0DE00A1206F9}" type="slidenum">
              <a:rPr lang="pt-BR" smtClean="0"/>
              <a:pPr>
                <a:defRPr/>
              </a:pPr>
              <a:t>‹nº›</a:t>
            </a:fld>
            <a:endParaRPr lang="pt-BR" dirty="0"/>
          </a:p>
        </p:txBody>
      </p:sp>
    </p:spTree>
    <p:extLst>
      <p:ext uri="{BB962C8B-B14F-4D97-AF65-F5344CB8AC3E}">
        <p14:creationId xmlns:p14="http://schemas.microsoft.com/office/powerpoint/2010/main" val="203062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Retângulo 3"/>
          <p:cNvSpPr/>
          <p:nvPr/>
        </p:nvSpPr>
        <p:spPr>
          <a:xfrm>
            <a:off x="5656263" y="1709738"/>
            <a:ext cx="6535737" cy="357505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5656263" y="1709738"/>
            <a:ext cx="6535737" cy="357505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838201" y="2402238"/>
            <a:ext cx="4508715" cy="2187227"/>
          </a:xfrm>
        </p:spPr>
        <p:txBody>
          <a:bodyPr>
            <a:noAutofit/>
          </a:bodyPr>
          <a:lstStyle>
            <a:lvl1pPr algn="l">
              <a:defRPr sz="4800">
                <a:solidFill>
                  <a:srgbClr val="000066"/>
                </a:solidFill>
              </a:defRPr>
            </a:lvl1pPr>
          </a:lstStyle>
          <a:p>
            <a:r>
              <a:rPr lang="pt-BR" dirty="0" smtClean="0"/>
              <a:t>Clique para editar o título mestre</a:t>
            </a:r>
            <a:endParaRPr lang="pt-BR" dirty="0"/>
          </a:p>
        </p:txBody>
      </p:sp>
      <p:sp>
        <p:nvSpPr>
          <p:cNvPr id="3" name="Espaço Reservado para Texto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smtClean="0"/>
              <a:t>Clique para editar o texto mestre</a:t>
            </a:r>
          </a:p>
        </p:txBody>
      </p:sp>
      <p:sp>
        <p:nvSpPr>
          <p:cNvPr id="6" name="Espaço Reservado para Data 3"/>
          <p:cNvSpPr>
            <a:spLocks noGrp="1"/>
          </p:cNvSpPr>
          <p:nvPr>
            <p:ph type="dt" sz="half" idx="10"/>
          </p:nvPr>
        </p:nvSpPr>
        <p:spPr/>
        <p:txBody>
          <a:bodyPr/>
          <a:lstStyle>
            <a:lvl1pPr>
              <a:defRPr/>
            </a:lvl1pPr>
          </a:lstStyle>
          <a:p>
            <a:pPr>
              <a:defRPr/>
            </a:pPr>
            <a:fld id="{D713B6F2-A64F-455C-8ED9-61C4B7B32E51}" type="datetimeFigureOut">
              <a:rPr lang="pt-BR" smtClean="0"/>
              <a:pPr>
                <a:defRPr/>
              </a:pPr>
              <a:t>11/09/2014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0AED4605-7C7E-441D-99C9-A5CEEE00E4D3}" type="slidenum">
              <a:rPr lang="pt-BR" smtClean="0"/>
              <a:pPr>
                <a:defRPr/>
              </a:pPr>
              <a:t>‹nº›</a:t>
            </a:fld>
            <a:endParaRPr lang="pt-BR" dirty="0"/>
          </a:p>
        </p:txBody>
      </p:sp>
      <p:sp>
        <p:nvSpPr>
          <p:cNvPr id="13" name="Retângulo 12"/>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Tree>
    <p:extLst>
      <p:ext uri="{BB962C8B-B14F-4D97-AF65-F5344CB8AC3E}">
        <p14:creationId xmlns:p14="http://schemas.microsoft.com/office/powerpoint/2010/main" val="94679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5" name="Retângulo 4"/>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6" name="Retângulo 5"/>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Conteúdo 2"/>
          <p:cNvSpPr>
            <a:spLocks noGrp="1"/>
          </p:cNvSpPr>
          <p:nvPr>
            <p:ph sz="half" idx="1"/>
          </p:nvPr>
        </p:nvSpPr>
        <p:spPr>
          <a:xfrm>
            <a:off x="838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Conteúdo 3"/>
          <p:cNvSpPr>
            <a:spLocks noGrp="1"/>
          </p:cNvSpPr>
          <p:nvPr>
            <p:ph sz="half" idx="2"/>
          </p:nvPr>
        </p:nvSpPr>
        <p:spPr>
          <a:xfrm>
            <a:off x="6172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7" name="Date Placeholder 4"/>
          <p:cNvSpPr>
            <a:spLocks noGrp="1"/>
          </p:cNvSpPr>
          <p:nvPr>
            <p:ph type="dt" sz="half" idx="10"/>
          </p:nvPr>
        </p:nvSpPr>
        <p:spPr/>
        <p:txBody>
          <a:bodyPr/>
          <a:lstStyle>
            <a:lvl1pPr>
              <a:defRPr/>
            </a:lvl1pPr>
          </a:lstStyle>
          <a:p>
            <a:pPr>
              <a:defRPr/>
            </a:pPr>
            <a:fld id="{29088EDE-E559-4D35-9477-5C9CFD2C83AA}" type="datetimeFigureOut">
              <a:rPr lang="pt-BR" smtClean="0"/>
              <a:pPr>
                <a:defRPr/>
              </a:pPr>
              <a:t>11/09/2014</a:t>
            </a:fld>
            <a:endParaRPr lang="pt-BR" dirty="0"/>
          </a:p>
        </p:txBody>
      </p:sp>
      <p:sp>
        <p:nvSpPr>
          <p:cNvPr id="8" name="Espaço Reservado para Rodapé 5"/>
          <p:cNvSpPr>
            <a:spLocks noGrp="1"/>
          </p:cNvSpPr>
          <p:nvPr>
            <p:ph type="ftr" sz="quarter" idx="11"/>
          </p:nvPr>
        </p:nvSpPr>
        <p:spPr/>
        <p:txBody>
          <a:bodyPr/>
          <a:lstStyle>
            <a:lvl1pPr>
              <a:defRPr/>
            </a:lvl1pPr>
          </a:lstStyle>
          <a:p>
            <a:pPr>
              <a:defRPr/>
            </a:pPr>
            <a:endParaRPr lang="pt-BR" dirty="0"/>
          </a:p>
        </p:txBody>
      </p:sp>
      <p:sp>
        <p:nvSpPr>
          <p:cNvPr id="9" name="Espaço Reservado para Número de Slide 6"/>
          <p:cNvSpPr>
            <a:spLocks noGrp="1"/>
          </p:cNvSpPr>
          <p:nvPr>
            <p:ph type="sldNum" sz="quarter" idx="12"/>
          </p:nvPr>
        </p:nvSpPr>
        <p:spPr/>
        <p:txBody>
          <a:bodyPr/>
          <a:lstStyle>
            <a:lvl1pPr>
              <a:defRPr/>
            </a:lvl1pPr>
          </a:lstStyle>
          <a:p>
            <a:pPr>
              <a:defRPr/>
            </a:pPr>
            <a:fld id="{4B39F23A-8EED-4E17-8456-14363399B456}" type="slidenum">
              <a:rPr lang="pt-BR" smtClean="0"/>
              <a:pPr>
                <a:defRPr/>
              </a:pPr>
              <a:t>‹nº›</a:t>
            </a:fld>
            <a:endParaRPr lang="pt-BR" dirty="0"/>
          </a:p>
        </p:txBody>
      </p:sp>
    </p:spTree>
    <p:extLst>
      <p:ext uri="{BB962C8B-B14F-4D97-AF65-F5344CB8AC3E}">
        <p14:creationId xmlns:p14="http://schemas.microsoft.com/office/powerpoint/2010/main" val="225677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7" name="Retângulo 6"/>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8" name="Retângulo 7"/>
          <p:cNvSpPr/>
          <p:nvPr userDrawn="1"/>
        </p:nvSpPr>
        <p:spPr>
          <a:xfrm>
            <a:off x="0" y="-24493"/>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1851" y="2193927"/>
            <a:ext cx="5156200"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5" name="Espaço Reservado para Texto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89664" y="2193927"/>
            <a:ext cx="5157787"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9" name="Espaço Reservado para Data 6"/>
          <p:cNvSpPr>
            <a:spLocks noGrp="1"/>
          </p:cNvSpPr>
          <p:nvPr>
            <p:ph type="dt" sz="half" idx="10"/>
          </p:nvPr>
        </p:nvSpPr>
        <p:spPr/>
        <p:txBody>
          <a:bodyPr/>
          <a:lstStyle>
            <a:lvl1pPr>
              <a:defRPr/>
            </a:lvl1pPr>
          </a:lstStyle>
          <a:p>
            <a:pPr>
              <a:defRPr/>
            </a:pPr>
            <a:fld id="{9B5393F7-99E7-48CD-B06E-55E4DBF89BE2}" type="datetimeFigureOut">
              <a:rPr lang="pt-BR" smtClean="0"/>
              <a:pPr>
                <a:defRPr/>
              </a:pPr>
              <a:t>11/09/2014</a:t>
            </a:fld>
            <a:endParaRPr lang="pt-BR" dirty="0"/>
          </a:p>
        </p:txBody>
      </p:sp>
      <p:sp>
        <p:nvSpPr>
          <p:cNvPr id="10" name="Espaço Reservado para Rodapé 7"/>
          <p:cNvSpPr>
            <a:spLocks noGrp="1"/>
          </p:cNvSpPr>
          <p:nvPr>
            <p:ph type="ftr" sz="quarter" idx="11"/>
          </p:nvPr>
        </p:nvSpPr>
        <p:spPr/>
        <p:txBody>
          <a:bodyPr/>
          <a:lstStyle>
            <a:lvl1pPr>
              <a:defRPr/>
            </a:lvl1pPr>
          </a:lstStyle>
          <a:p>
            <a:pPr>
              <a:defRPr/>
            </a:pPr>
            <a:endParaRPr lang="pt-BR" dirty="0"/>
          </a:p>
        </p:txBody>
      </p:sp>
      <p:sp>
        <p:nvSpPr>
          <p:cNvPr id="11" name="Espaço Reservado para Número de Slide 8"/>
          <p:cNvSpPr>
            <a:spLocks noGrp="1"/>
          </p:cNvSpPr>
          <p:nvPr>
            <p:ph type="sldNum" sz="quarter" idx="12"/>
          </p:nvPr>
        </p:nvSpPr>
        <p:spPr/>
        <p:txBody>
          <a:bodyPr/>
          <a:lstStyle>
            <a:lvl1pPr>
              <a:defRPr/>
            </a:lvl1pPr>
          </a:lstStyle>
          <a:p>
            <a:pPr>
              <a:defRPr/>
            </a:pPr>
            <a:fld id="{5EDA76C1-6396-43AB-A8BD-8780FA76A40C}" type="slidenum">
              <a:rPr lang="pt-BR" smtClean="0"/>
              <a:pPr>
                <a:defRPr/>
              </a:pPr>
              <a:t>‹nº›</a:t>
            </a:fld>
            <a:endParaRPr lang="pt-BR" dirty="0"/>
          </a:p>
        </p:txBody>
      </p:sp>
    </p:spTree>
    <p:extLst>
      <p:ext uri="{BB962C8B-B14F-4D97-AF65-F5344CB8AC3E}">
        <p14:creationId xmlns:p14="http://schemas.microsoft.com/office/powerpoint/2010/main" val="389014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Retângulo 2"/>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4" name="Retângulo 3"/>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5" name="Espaço Reservado para Data 2"/>
          <p:cNvSpPr>
            <a:spLocks noGrp="1"/>
          </p:cNvSpPr>
          <p:nvPr>
            <p:ph type="dt" sz="half" idx="10"/>
          </p:nvPr>
        </p:nvSpPr>
        <p:spPr/>
        <p:txBody>
          <a:bodyPr/>
          <a:lstStyle>
            <a:lvl1pPr>
              <a:defRPr/>
            </a:lvl1pPr>
          </a:lstStyle>
          <a:p>
            <a:pPr>
              <a:defRPr/>
            </a:pPr>
            <a:fld id="{466436E5-034B-462D-88AB-67C5C2420F35}" type="datetimeFigureOut">
              <a:rPr lang="pt-BR" smtClean="0"/>
              <a:pPr>
                <a:defRPr/>
              </a:pPr>
              <a:t>11/09/2014</a:t>
            </a:fld>
            <a:endParaRPr lang="pt-BR" dirty="0"/>
          </a:p>
        </p:txBody>
      </p:sp>
      <p:sp>
        <p:nvSpPr>
          <p:cNvPr id="6" name="Espaço Reservado para Rodapé 3"/>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4"/>
          <p:cNvSpPr>
            <a:spLocks noGrp="1"/>
          </p:cNvSpPr>
          <p:nvPr>
            <p:ph type="sldNum" sz="quarter" idx="12"/>
          </p:nvPr>
        </p:nvSpPr>
        <p:spPr/>
        <p:txBody>
          <a:bodyPr/>
          <a:lstStyle>
            <a:lvl1pPr>
              <a:defRPr/>
            </a:lvl1pPr>
          </a:lstStyle>
          <a:p>
            <a:pPr>
              <a:defRPr/>
            </a:pPr>
            <a:fld id="{29581303-BE0B-4F44-B252-9BE05C7BC983}" type="slidenum">
              <a:rPr lang="pt-BR" smtClean="0"/>
              <a:pPr>
                <a:defRPr/>
              </a:pPr>
              <a:t>‹nº›</a:t>
            </a:fld>
            <a:endParaRPr lang="pt-BR" dirty="0"/>
          </a:p>
        </p:txBody>
      </p:sp>
    </p:spTree>
    <p:extLst>
      <p:ext uri="{BB962C8B-B14F-4D97-AF65-F5344CB8AC3E}">
        <p14:creationId xmlns:p14="http://schemas.microsoft.com/office/powerpoint/2010/main" val="64085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A918E2B0-0D65-4B5E-B0A4-3512A1ACA322}" type="datetimeFigureOut">
              <a:rPr lang="pt-BR" smtClean="0"/>
              <a:pPr>
                <a:defRPr/>
              </a:pPr>
              <a:t>11/09/2014</a:t>
            </a:fld>
            <a:endParaRPr lang="pt-BR" dirty="0"/>
          </a:p>
        </p:txBody>
      </p:sp>
      <p:sp>
        <p:nvSpPr>
          <p:cNvPr id="3" name="Espaço Reservado para Rodapé 4"/>
          <p:cNvSpPr>
            <a:spLocks noGrp="1"/>
          </p:cNvSpPr>
          <p:nvPr>
            <p:ph type="ftr" sz="quarter" idx="11"/>
          </p:nvPr>
        </p:nvSpPr>
        <p:spPr/>
        <p:txBody>
          <a:bodyPr/>
          <a:lstStyle>
            <a:lvl1pPr>
              <a:defRPr/>
            </a:lvl1pPr>
          </a:lstStyle>
          <a:p>
            <a:pPr>
              <a:defRPr/>
            </a:pPr>
            <a:endParaRPr lang="pt-BR" dirty="0"/>
          </a:p>
        </p:txBody>
      </p:sp>
      <p:sp>
        <p:nvSpPr>
          <p:cNvPr id="4" name="Espaço Reservado para Número de Slide 5"/>
          <p:cNvSpPr>
            <a:spLocks noGrp="1"/>
          </p:cNvSpPr>
          <p:nvPr>
            <p:ph type="sldNum" sz="quarter" idx="12"/>
          </p:nvPr>
        </p:nvSpPr>
        <p:spPr/>
        <p:txBody>
          <a:bodyPr/>
          <a:lstStyle>
            <a:lvl1pPr>
              <a:defRPr/>
            </a:lvl1pPr>
          </a:lstStyle>
          <a:p>
            <a:pPr>
              <a:defRPr/>
            </a:pPr>
            <a:fld id="{40000241-ACD9-41BD-B4F9-3EEC1BF50ED5}" type="slidenum">
              <a:rPr lang="pt-BR" smtClean="0"/>
              <a:pPr>
                <a:defRPr/>
              </a:pPr>
              <a:t>‹nº›</a:t>
            </a:fld>
            <a:endParaRPr lang="pt-BR" dirty="0"/>
          </a:p>
        </p:txBody>
      </p:sp>
    </p:spTree>
    <p:extLst>
      <p:ext uri="{BB962C8B-B14F-4D97-AF65-F5344CB8AC3E}">
        <p14:creationId xmlns:p14="http://schemas.microsoft.com/office/powerpoint/2010/main" val="247069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dirty="0"/>
          </a:p>
        </p:txBody>
      </p:sp>
      <p:sp>
        <p:nvSpPr>
          <p:cNvPr id="3" name="Espaço Reservado para Conteúdo 2"/>
          <p:cNvSpPr>
            <a:spLocks noGrp="1"/>
          </p:cNvSpPr>
          <p:nvPr>
            <p:ph idx="1"/>
          </p:nvPr>
        </p:nvSpPr>
        <p:spPr>
          <a:xfrm>
            <a:off x="5183188" y="987427"/>
            <a:ext cx="6172200" cy="487362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Texto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81F29427-57E5-4B25-B67D-EDAA344F7C9A}" type="datetimeFigureOut">
              <a:rPr lang="pt-BR" smtClean="0"/>
              <a:pPr>
                <a:defRPr/>
              </a:pPr>
              <a:t>11/09/2014</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89835024-B821-4DFC-A9A9-CF6BD2F260C1}" type="slidenum">
              <a:rPr lang="pt-BR" smtClean="0"/>
              <a:pPr>
                <a:defRPr/>
              </a:pPr>
              <a:t>‹nº›</a:t>
            </a:fld>
            <a:endParaRPr lang="pt-BR" dirty="0"/>
          </a:p>
        </p:txBody>
      </p:sp>
    </p:spTree>
    <p:extLst>
      <p:ext uri="{BB962C8B-B14F-4D97-AF65-F5344CB8AC3E}">
        <p14:creationId xmlns:p14="http://schemas.microsoft.com/office/powerpoint/2010/main" val="223985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dirty="0"/>
          </a:p>
        </p:txBody>
      </p:sp>
      <p:sp>
        <p:nvSpPr>
          <p:cNvPr id="3" name="Espaço Reservado para Imagem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smtClean="0"/>
              <a:t>Clique no ícone para adicionar uma imagem</a:t>
            </a:r>
            <a:endParaRPr lang="pt-BR" noProof="0" dirty="0"/>
          </a:p>
        </p:txBody>
      </p:sp>
      <p:sp>
        <p:nvSpPr>
          <p:cNvPr id="4" name="Espaço Reservado para Texto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E157C8CE-336E-47F6-9186-B47A3222C225}" type="datetimeFigureOut">
              <a:rPr lang="pt-BR" smtClean="0"/>
              <a:pPr>
                <a:defRPr/>
              </a:pPr>
              <a:t>11/09/2014</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92D6E36D-FD7C-4E54-A34A-57F2EC7845CB}" type="slidenum">
              <a:rPr lang="pt-BR" smtClean="0"/>
              <a:pPr>
                <a:defRPr/>
              </a:pPr>
              <a:t>‹nº›</a:t>
            </a:fld>
            <a:endParaRPr lang="pt-BR" dirty="0"/>
          </a:p>
        </p:txBody>
      </p:sp>
    </p:spTree>
    <p:extLst>
      <p:ext uri="{BB962C8B-B14F-4D97-AF65-F5344CB8AC3E}">
        <p14:creationId xmlns:p14="http://schemas.microsoft.com/office/powerpoint/2010/main" val="13158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dirty="0" smtClean="0"/>
              <a:t>Clique para editar o título mestre</a:t>
            </a:r>
          </a:p>
        </p:txBody>
      </p:sp>
      <p:sp>
        <p:nvSpPr>
          <p:cNvPr id="1027" name="Espaço Reservado para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p>
        </p:txBody>
      </p:sp>
      <p:sp>
        <p:nvSpPr>
          <p:cNvPr id="4" name="Espaço Reservado para Data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93402A6B-2FF0-4705-B3DC-604D09392A3A}" type="datetimeFigureOut">
              <a:rPr lang="pt-BR" smtClean="0"/>
              <a:pPr>
                <a:defRPr/>
              </a:pPr>
              <a:t>11/09/2014</a:t>
            </a:fld>
            <a:endParaRPr lang="pt-BR" dirty="0"/>
          </a:p>
        </p:txBody>
      </p:sp>
      <p:sp>
        <p:nvSpPr>
          <p:cNvPr id="5" name="Espaço Reservado para Rodapé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BR" dirty="0"/>
          </a:p>
        </p:txBody>
      </p:sp>
      <p:sp>
        <p:nvSpPr>
          <p:cNvPr id="6" name="Espaço Reservado para Número de Slide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E098FDB4-6A7A-4EFA-A46A-0C6C40BEB010}" type="slidenum">
              <a:rPr lang="pt-BR" smtClean="0"/>
              <a:pPr>
                <a:defRPr/>
              </a:pPr>
              <a:t>‹nº›</a:t>
            </a:fld>
            <a:endParaRPr lang="pt-BR"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0" r:id="rId7"/>
    <p:sldLayoutId id="2147483681" r:id="rId8"/>
    <p:sldLayoutId id="2147483682" r:id="rId9"/>
    <p:sldLayoutId id="2147483689" r:id="rId10"/>
    <p:sldLayoutId id="2147483690" r:id="rId11"/>
  </p:sldLayoutIdLst>
  <p:txStyles>
    <p:titleStyle>
      <a:lvl1pPr algn="l" rtl="0" eaLnBrk="1" fontAlgn="base" hangingPunct="1">
        <a:spcBef>
          <a:spcPct val="0"/>
        </a:spcBef>
        <a:spcAft>
          <a:spcPct val="0"/>
        </a:spcAft>
        <a:defRPr sz="4400" kern="12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p:titleStyle>
    <p:bodyStyle>
      <a:lvl1pPr marL="228600" indent="-228600" algn="l" rtl="0" eaLnBrk="1" fontAlgn="base" hangingPunct="1">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0.png"/><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www.industriallogic.com/wp-content/uploads/2005/09/smellstorefactorings.pdf" TargetMode="External"/><Relationship Id="rId2" Type="http://schemas.openxmlformats.org/officeDocument/2006/relationships/hyperlink" Target="http://www.refactoring.com/catalog/inde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www.youtube.com/watch?v=ewmY_88z2is&amp;feature=c4-overview&amp;list=UU3zPR1buq_WoAA396i5ion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8.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Orientação a Objetos e Padrões de Projeto</a:t>
            </a:r>
          </a:p>
        </p:txBody>
      </p:sp>
      <p:sp>
        <p:nvSpPr>
          <p:cNvPr id="3" name="Espaço Reservado para Texto 2"/>
          <p:cNvSpPr>
            <a:spLocks noGrp="1"/>
          </p:cNvSpPr>
          <p:nvPr>
            <p:ph type="subTitle" idx="1"/>
          </p:nvPr>
        </p:nvSpPr>
        <p:spPr>
          <a:xfrm>
            <a:off x="893861" y="5182170"/>
            <a:ext cx="6705599" cy="1137793"/>
          </a:xfrm>
        </p:spPr>
        <p:txBody>
          <a:bodyPr>
            <a:noAutofit/>
          </a:bodyPr>
          <a:lstStyle/>
          <a:p>
            <a:pPr>
              <a:buFont typeface="Segoe UI" pitchFamily="34" charset="0"/>
              <a:buNone/>
            </a:pPr>
            <a:r>
              <a:rPr lang="pt-BR" sz="2400" dirty="0" err="1" smtClean="0">
                <a:solidFill>
                  <a:schemeClr val="bg1">
                    <a:lumMod val="50000"/>
                  </a:schemeClr>
                </a:solidFill>
              </a:rPr>
              <a:t>MBCorp</a:t>
            </a:r>
            <a:r>
              <a:rPr lang="pt-BR" sz="2400" dirty="0" smtClean="0">
                <a:solidFill>
                  <a:schemeClr val="bg1">
                    <a:lumMod val="50000"/>
                  </a:schemeClr>
                </a:solidFill>
              </a:rPr>
              <a:t> | Treinamento e Consultoria em Arquitetura e </a:t>
            </a:r>
            <a:r>
              <a:rPr lang="pt-BR" sz="2400" dirty="0" err="1" smtClean="0">
                <a:solidFill>
                  <a:schemeClr val="bg1">
                    <a:lumMod val="50000"/>
                  </a:schemeClr>
                </a:solidFill>
              </a:rPr>
              <a:t>Gestão</a:t>
            </a:r>
            <a:r>
              <a:rPr lang="pt-BR" sz="2400" dirty="0" err="1" smtClean="0">
                <a:solidFill>
                  <a:srgbClr val="FFFFFF"/>
                </a:solidFill>
              </a:rPr>
              <a:t>ftware</a:t>
            </a:r>
            <a:endParaRPr lang="pt-BR" sz="2400" dirty="0" smtClean="0">
              <a:solidFill>
                <a:srgbClr val="FFFFFF"/>
              </a:solidFill>
            </a:endParaRP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pic>
        <p:nvPicPr>
          <p:cNvPr id="4" name="Imagem 3"/>
          <p:cNvPicPr>
            <a:picLocks noChangeAspect="1"/>
          </p:cNvPicPr>
          <p:nvPr/>
        </p:nvPicPr>
        <p:blipFill>
          <a:blip r:embed="rId3"/>
          <a:stretch>
            <a:fillRect/>
          </a:stretch>
        </p:blipFill>
        <p:spPr>
          <a:xfrm>
            <a:off x="6621341" y="5504473"/>
            <a:ext cx="3638550" cy="1257300"/>
          </a:xfrm>
          <a:prstGeom prst="rect">
            <a:avLst/>
          </a:prstGeom>
        </p:spPr>
      </p:pic>
    </p:spTree>
    <p:extLst>
      <p:ext uri="{BB962C8B-B14F-4D97-AF65-F5344CB8AC3E}">
        <p14:creationId xmlns:p14="http://schemas.microsoft.com/office/powerpoint/2010/main" val="186900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p:cNvPicPr>
            <a:picLocks noChangeAspect="1"/>
          </p:cNvPicPr>
          <p:nvPr/>
        </p:nvPicPr>
        <p:blipFill>
          <a:blip r:embed="rId3"/>
          <a:stretch>
            <a:fillRect/>
          </a:stretch>
        </p:blipFill>
        <p:spPr>
          <a:xfrm>
            <a:off x="5174395" y="3591836"/>
            <a:ext cx="6027147" cy="2283444"/>
          </a:xfrm>
          <a:prstGeom prst="rect">
            <a:avLst/>
          </a:prstGeom>
        </p:spPr>
      </p:pic>
      <p:pic>
        <p:nvPicPr>
          <p:cNvPr id="52228" name="Picture 5"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7"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9"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ítulo 2"/>
          <p:cNvSpPr>
            <a:spLocks noGrp="1"/>
          </p:cNvSpPr>
          <p:nvPr>
            <p:ph type="title"/>
          </p:nvPr>
        </p:nvSpPr>
        <p:spPr/>
        <p:txBody>
          <a:bodyPr/>
          <a:lstStyle/>
          <a:p>
            <a:r>
              <a:rPr lang="pt-BR" dirty="0" smtClean="0"/>
              <a:t>Agendamento e consulta de resultados de Exames</a:t>
            </a:r>
            <a:endParaRPr lang="pt-BR" dirty="0"/>
          </a:p>
        </p:txBody>
      </p:sp>
      <p:sp>
        <p:nvSpPr>
          <p:cNvPr id="12" name="Seta para a direita 11"/>
          <p:cNvSpPr/>
          <p:nvPr/>
        </p:nvSpPr>
        <p:spPr>
          <a:xfrm>
            <a:off x="1071683" y="3310324"/>
            <a:ext cx="637478" cy="380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6" name="Imagem 15"/>
          <p:cNvPicPr>
            <a:picLocks noChangeAspect="1"/>
          </p:cNvPicPr>
          <p:nvPr/>
        </p:nvPicPr>
        <p:blipFill>
          <a:blip r:embed="rId5"/>
          <a:stretch>
            <a:fillRect/>
          </a:stretch>
        </p:blipFill>
        <p:spPr>
          <a:xfrm>
            <a:off x="0" y="2910263"/>
            <a:ext cx="1071683" cy="1071683"/>
          </a:xfrm>
          <a:prstGeom prst="rect">
            <a:avLst/>
          </a:prstGeom>
        </p:spPr>
      </p:pic>
      <p:pic>
        <p:nvPicPr>
          <p:cNvPr id="4" name="Imagem 3"/>
          <p:cNvPicPr>
            <a:picLocks noChangeAspect="1"/>
          </p:cNvPicPr>
          <p:nvPr/>
        </p:nvPicPr>
        <p:blipFill>
          <a:blip r:embed="rId6"/>
          <a:stretch>
            <a:fillRect/>
          </a:stretch>
        </p:blipFill>
        <p:spPr>
          <a:xfrm>
            <a:off x="1841501" y="2777636"/>
            <a:ext cx="2905155" cy="1336935"/>
          </a:xfrm>
          <a:prstGeom prst="rect">
            <a:avLst/>
          </a:prstGeom>
        </p:spPr>
      </p:pic>
      <p:pic>
        <p:nvPicPr>
          <p:cNvPr id="6" name="Imagem 5"/>
          <p:cNvPicPr>
            <a:picLocks noChangeAspect="1"/>
          </p:cNvPicPr>
          <p:nvPr/>
        </p:nvPicPr>
        <p:blipFill>
          <a:blip r:embed="rId7"/>
          <a:stretch>
            <a:fillRect/>
          </a:stretch>
        </p:blipFill>
        <p:spPr>
          <a:xfrm>
            <a:off x="5174395" y="1897429"/>
            <a:ext cx="6022958" cy="1197464"/>
          </a:xfrm>
          <a:prstGeom prst="rect">
            <a:avLst/>
          </a:prstGeom>
        </p:spPr>
      </p:pic>
      <p:sp>
        <p:nvSpPr>
          <p:cNvPr id="20" name="Seta em curva para a direita 19"/>
          <p:cNvSpPr/>
          <p:nvPr/>
        </p:nvSpPr>
        <p:spPr>
          <a:xfrm rot="13842025" flipH="1">
            <a:off x="3390068" y="709142"/>
            <a:ext cx="707570" cy="35740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21" name="Seta em curva para a direita 20"/>
          <p:cNvSpPr/>
          <p:nvPr/>
        </p:nvSpPr>
        <p:spPr>
          <a:xfrm flipH="1">
            <a:off x="10953126" y="2285951"/>
            <a:ext cx="707570" cy="348180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401998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38202" y="1825625"/>
            <a:ext cx="10515600"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b="1" dirty="0" smtClean="0">
                <a:sym typeface="Arial" panose="020B0604020202020204" pitchFamily="34" charset="0"/>
              </a:rPr>
              <a:t>Não </a:t>
            </a:r>
            <a:r>
              <a:rPr lang="pt-BR" sz="2800" b="1" dirty="0">
                <a:sym typeface="Arial" panose="020B0604020202020204" pitchFamily="34" charset="0"/>
              </a:rPr>
              <a:t>utilize funções que retornam códigos de erro. Se houver um erro, “estoure” uma exceção, e com mensagens informativas.</a:t>
            </a:r>
          </a:p>
          <a:p>
            <a:pPr algn="just" defTabSz="912813">
              <a:spcBef>
                <a:spcPts val="488"/>
              </a:spcBef>
            </a:pPr>
            <a:r>
              <a:rPr lang="pt-BR" sz="2800" b="1" dirty="0" smtClean="0">
                <a:sym typeface="Arial" panose="020B0604020202020204" pitchFamily="34" charset="0"/>
              </a:rPr>
              <a:t>Quem </a:t>
            </a:r>
            <a:r>
              <a:rPr lang="pt-BR" sz="2800" b="1" dirty="0">
                <a:sym typeface="Arial" panose="020B0604020202020204" pitchFamily="34" charset="0"/>
              </a:rPr>
              <a:t>fez a chamada, deve tratar o erro.</a:t>
            </a: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pic>
        <p:nvPicPr>
          <p:cNvPr id="67588" name="Picture 2" descr="https://encrypted-tbn3.google.com/images?q=tbn:ANd9GcQMmhGfpSBQ6OXWQaMynk43aZN8sUnnA7nLTvbyMhlQAaJ6K3y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001" y="4497387"/>
            <a:ext cx="1955800" cy="191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Manipulação de erros</a:t>
            </a:r>
            <a:endParaRPr lang="pt-BR" dirty="0"/>
          </a:p>
        </p:txBody>
      </p:sp>
    </p:spTree>
    <p:extLst>
      <p:ext uri="{BB962C8B-B14F-4D97-AF65-F5344CB8AC3E}">
        <p14:creationId xmlns:p14="http://schemas.microsoft.com/office/powerpoint/2010/main" val="85607070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err="1" smtClean="0"/>
              <a:t>Refactoring</a:t>
            </a:r>
            <a:endParaRPr lang="pt-BR" b="1" dirty="0" smtClean="0"/>
          </a:p>
        </p:txBody>
      </p:sp>
    </p:spTree>
    <p:extLst>
      <p:ext uri="{BB962C8B-B14F-4D97-AF65-F5344CB8AC3E}">
        <p14:creationId xmlns:p14="http://schemas.microsoft.com/office/powerpoint/2010/main" val="271194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838201" y="1825625"/>
            <a:ext cx="10591799" cy="4351338"/>
          </a:xfrm>
        </p:spPr>
        <p:txBody>
          <a:bodyPr vert="horz" wrap="square" lIns="88896" tIns="50798" rIns="88896" bIns="50798" numCol="1" anchor="t" anchorCtr="0" compatLnSpc="1">
            <a:prstTxWarp prst="textNoShape">
              <a:avLst/>
            </a:prstTxWarp>
            <a:noAutofit/>
          </a:bodyPr>
          <a:lstStyle/>
          <a:p>
            <a:r>
              <a:rPr lang="pt-BR" sz="2800" dirty="0"/>
              <a:t>“</a:t>
            </a:r>
            <a:r>
              <a:rPr lang="pt-BR" sz="2800" b="1" dirty="0" err="1"/>
              <a:t>Refactoring</a:t>
            </a:r>
            <a:r>
              <a:rPr lang="pt-BR" sz="2800" dirty="0"/>
              <a:t>: alteração realizada na estrutura interna do software para torná-lo fácil de entender e barato para modificar, sem alterar o comportamento externo.</a:t>
            </a:r>
          </a:p>
          <a:p>
            <a:r>
              <a:rPr lang="pt-BR" sz="2800" dirty="0"/>
              <a:t> </a:t>
            </a:r>
            <a:r>
              <a:rPr lang="pt-BR" sz="2800" b="1" dirty="0" err="1" smtClean="0"/>
              <a:t>Refactor</a:t>
            </a:r>
            <a:r>
              <a:rPr lang="pt-BR" sz="2800" dirty="0"/>
              <a:t>: reestruturar o software aplicando um conjunto de </a:t>
            </a:r>
            <a:r>
              <a:rPr lang="pt-BR" sz="2800" dirty="0" err="1"/>
              <a:t>refatorações</a:t>
            </a:r>
            <a:r>
              <a:rPr lang="pt-BR" sz="2800" dirty="0"/>
              <a:t>, sem alterar o comportamento externo.”</a:t>
            </a:r>
          </a:p>
          <a:p>
            <a:pPr algn="r"/>
            <a:r>
              <a:rPr lang="pt-BR" sz="2800" dirty="0"/>
              <a:t>	 					Martin Fowler</a:t>
            </a:r>
          </a:p>
          <a:p>
            <a:pPr>
              <a:spcBef>
                <a:spcPts val="488"/>
              </a:spcBef>
            </a:pPr>
            <a:endParaRPr lang="pt-BR" sz="2800" dirty="0">
              <a:sym typeface="Arial" panose="020B0604020202020204" pitchFamily="34" charset="0"/>
            </a:endParaRP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Definição</a:t>
            </a:r>
            <a:endParaRPr lang="pt-BR" dirty="0"/>
          </a:p>
        </p:txBody>
      </p:sp>
    </p:spTree>
    <p:extLst>
      <p:ext uri="{BB962C8B-B14F-4D97-AF65-F5344CB8AC3E}">
        <p14:creationId xmlns:p14="http://schemas.microsoft.com/office/powerpoint/2010/main" val="28308074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838201" y="1825625"/>
            <a:ext cx="11163299" cy="4351338"/>
          </a:xfrm>
        </p:spPr>
        <p:txBody>
          <a:bodyPr vert="horz" wrap="square" lIns="88896" tIns="50798" rIns="88896" bIns="50798" numCol="1" anchor="t" anchorCtr="0" compatLnSpc="1">
            <a:prstTxWarp prst="textNoShape">
              <a:avLst/>
            </a:prstTxWarp>
            <a:noAutofit/>
          </a:bodyPr>
          <a:lstStyle/>
          <a:p>
            <a:r>
              <a:rPr lang="en-US" sz="2800" dirty="0"/>
              <a:t>“Any fool can write code that a computer can understand. </a:t>
            </a:r>
            <a:r>
              <a:rPr lang="pt-BR" sz="2800" dirty="0" err="1"/>
              <a:t>Good</a:t>
            </a:r>
            <a:r>
              <a:rPr lang="pt-BR" sz="2800" dirty="0"/>
              <a:t> </a:t>
            </a:r>
            <a:r>
              <a:rPr lang="pt-BR" sz="2800" dirty="0" err="1"/>
              <a:t>programmers</a:t>
            </a:r>
            <a:r>
              <a:rPr lang="pt-BR" sz="2800" dirty="0"/>
              <a:t> </a:t>
            </a:r>
            <a:r>
              <a:rPr lang="pt-BR" sz="2800" dirty="0" err="1"/>
              <a:t>write</a:t>
            </a:r>
            <a:r>
              <a:rPr lang="pt-BR" sz="2800" dirty="0"/>
              <a:t> </a:t>
            </a:r>
            <a:r>
              <a:rPr lang="pt-BR" sz="2800" dirty="0" err="1"/>
              <a:t>code</a:t>
            </a:r>
            <a:r>
              <a:rPr lang="pt-BR" sz="2800" dirty="0"/>
              <a:t> </a:t>
            </a:r>
            <a:r>
              <a:rPr lang="pt-BR" sz="2800" dirty="0" err="1"/>
              <a:t>tha</a:t>
            </a:r>
            <a:r>
              <a:rPr lang="pt-BR" sz="2800" dirty="0"/>
              <a:t> </a:t>
            </a:r>
            <a:r>
              <a:rPr lang="pt-BR" sz="2800" dirty="0" err="1"/>
              <a:t>humans</a:t>
            </a:r>
            <a:r>
              <a:rPr lang="pt-BR" sz="2800" dirty="0"/>
              <a:t> </a:t>
            </a:r>
            <a:r>
              <a:rPr lang="pt-BR" sz="2800" dirty="0" err="1"/>
              <a:t>can</a:t>
            </a:r>
            <a:r>
              <a:rPr lang="pt-BR" sz="2800" dirty="0"/>
              <a:t> </a:t>
            </a:r>
            <a:r>
              <a:rPr lang="pt-BR" sz="2800" dirty="0" err="1"/>
              <a:t>undertand</a:t>
            </a:r>
            <a:r>
              <a:rPr lang="pt-BR" sz="2800" dirty="0"/>
              <a:t>”, </a:t>
            </a:r>
          </a:p>
          <a:p>
            <a:r>
              <a:rPr lang="pt-BR" sz="2800" dirty="0" smtClean="0"/>
              <a:t>“</a:t>
            </a:r>
            <a:r>
              <a:rPr lang="pt-BR" sz="2800" dirty="0"/>
              <a:t>Qualquer tolo pode escrever código que um computador entenda. Bons programadores escrevem códigos que humanos possam entender”.</a:t>
            </a:r>
          </a:p>
          <a:p>
            <a:r>
              <a:rPr lang="pt-BR" sz="2800" dirty="0"/>
              <a:t>	 					Martin Fowler</a:t>
            </a:r>
          </a:p>
          <a:p>
            <a:pPr>
              <a:spcBef>
                <a:spcPts val="488"/>
              </a:spcBef>
            </a:pPr>
            <a:endParaRPr lang="pt-BR" sz="2800" dirty="0">
              <a:sym typeface="Arial" panose="020B0604020202020204" pitchFamily="34" charset="0"/>
            </a:endParaRP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Definição</a:t>
            </a:r>
            <a:endParaRPr lang="pt-BR" dirty="0"/>
          </a:p>
        </p:txBody>
      </p:sp>
    </p:spTree>
    <p:extLst>
      <p:ext uri="{BB962C8B-B14F-4D97-AF65-F5344CB8AC3E}">
        <p14:creationId xmlns:p14="http://schemas.microsoft.com/office/powerpoint/2010/main" val="42141102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body" idx="1"/>
          </p:nvPr>
        </p:nvSpPr>
        <p:spPr>
          <a:xfrm>
            <a:off x="838201" y="1854653"/>
            <a:ext cx="10515600" cy="4351338"/>
          </a:xfrm>
        </p:spPr>
        <p:txBody>
          <a:bodyPr vert="horz" wrap="square" lIns="88896" tIns="50798" rIns="88896" bIns="50798" numCol="1" anchor="t" anchorCtr="0" compatLnSpc="1">
            <a:prstTxWarp prst="textNoShape">
              <a:avLst/>
            </a:prstTxWarp>
            <a:noAutofit/>
          </a:bodyPr>
          <a:lstStyle/>
          <a:p>
            <a:pPr algn="just"/>
            <a:r>
              <a:rPr lang="pt-BR" sz="2800" dirty="0" smtClean="0"/>
              <a:t>“</a:t>
            </a:r>
            <a:r>
              <a:rPr lang="pt-BR" sz="2800" dirty="0" err="1" smtClean="0"/>
              <a:t>Refactoring</a:t>
            </a:r>
            <a:r>
              <a:rPr lang="pt-BR" sz="2800" dirty="0" smtClean="0"/>
              <a:t> </a:t>
            </a:r>
            <a:r>
              <a:rPr lang="pt-BR" sz="2800" dirty="0"/>
              <a:t>é utilizado por pessoas comuns, assim como você e eu, pois gênios não erram e não precisam de tais recursos. Se você for um gênio, por favor, pare por </a:t>
            </a:r>
            <a:r>
              <a:rPr lang="pt-BR" sz="2800" dirty="0" smtClean="0"/>
              <a:t>aqui, </a:t>
            </a:r>
            <a:r>
              <a:rPr lang="pt-BR" sz="2800" dirty="0"/>
              <a:t>caso não, aproveite a técnica</a:t>
            </a:r>
            <a:r>
              <a:rPr lang="pt-BR" sz="2800" dirty="0" smtClean="0"/>
              <a:t>”</a:t>
            </a:r>
          </a:p>
          <a:p>
            <a:pPr algn="r"/>
            <a:r>
              <a:rPr lang="pt-BR" sz="2800" dirty="0" smtClean="0">
                <a:sym typeface="Arial" panose="020B0604020202020204" pitchFamily="34" charset="0"/>
              </a:rPr>
              <a:t>Kent </a:t>
            </a:r>
            <a:r>
              <a:rPr lang="pt-BR" sz="2800" dirty="0" err="1" smtClean="0">
                <a:sym typeface="Arial" panose="020B0604020202020204" pitchFamily="34" charset="0"/>
              </a:rPr>
              <a:t>Benk</a:t>
            </a:r>
            <a:endParaRPr lang="pt-BR" sz="2800" dirty="0">
              <a:sym typeface="Arial" panose="020B0604020202020204" pitchFamily="34" charset="0"/>
            </a:endParaRP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spcBef>
                <a:spcPts val="488"/>
              </a:spcBef>
            </a:pPr>
            <a:r>
              <a:rPr lang="pt-BR" sz="2800" dirty="0">
                <a:sym typeface="Arial" panose="020B0604020202020204" pitchFamily="34" charset="0"/>
              </a:rPr>
              <a:t>                                        </a:t>
            </a:r>
          </a:p>
        </p:txBody>
      </p:sp>
      <p:sp>
        <p:nvSpPr>
          <p:cNvPr id="3" name="Título 2"/>
          <p:cNvSpPr>
            <a:spLocks noGrp="1"/>
          </p:cNvSpPr>
          <p:nvPr>
            <p:ph type="title"/>
          </p:nvPr>
        </p:nvSpPr>
        <p:spPr/>
        <p:txBody>
          <a:bodyPr/>
          <a:lstStyle/>
          <a:p>
            <a:r>
              <a:rPr lang="pt-BR" dirty="0">
                <a:solidFill>
                  <a:srgbClr val="FFFFFF"/>
                </a:solidFill>
                <a:sym typeface="Arial" panose="020B0604020202020204" pitchFamily="34" charset="0"/>
              </a:rPr>
              <a:t>Definição</a:t>
            </a:r>
            <a:endParaRPr lang="pt-BR" dirty="0"/>
          </a:p>
        </p:txBody>
      </p:sp>
    </p:spTree>
    <p:extLst>
      <p:ext uri="{BB962C8B-B14F-4D97-AF65-F5344CB8AC3E}">
        <p14:creationId xmlns:p14="http://schemas.microsoft.com/office/powerpoint/2010/main" val="30644537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p:txBody>
          <a:bodyPr vert="horz" wrap="square" lIns="88896" tIns="50798" rIns="88896" bIns="50798" numCol="1" anchor="t" anchorCtr="0" compatLnSpc="1">
            <a:prstTxWarp prst="textNoShape">
              <a:avLst/>
            </a:prstTxWarp>
            <a:normAutofit lnSpcReduction="10000"/>
          </a:bodyPr>
          <a:lstStyle/>
          <a:p>
            <a:pPr algn="just" defTabSz="912813">
              <a:spcBef>
                <a:spcPts val="488"/>
              </a:spcBef>
            </a:pPr>
            <a:endParaRPr lang="pt-BR" sz="3000" b="1">
              <a:sym typeface="Arial" panose="020B0604020202020204" pitchFamily="34" charset="0"/>
            </a:endParaRPr>
          </a:p>
          <a:p>
            <a:pPr algn="just" defTabSz="912813">
              <a:spcBef>
                <a:spcPts val="488"/>
              </a:spcBef>
            </a:pPr>
            <a:endParaRPr lang="pt-BR" sz="3000">
              <a:sym typeface="Arial" panose="020B0604020202020204" pitchFamily="34" charset="0"/>
            </a:endParaRPr>
          </a:p>
          <a:p>
            <a:pPr algn="just" defTabSz="912813">
              <a:spcBef>
                <a:spcPts val="488"/>
              </a:spcBef>
            </a:pPr>
            <a:endParaRPr lang="pt-BR" sz="3000" b="1">
              <a:sym typeface="Arial" panose="020B0604020202020204" pitchFamily="34" charset="0"/>
            </a:endParaRPr>
          </a:p>
          <a:p>
            <a:pPr algn="just" defTabSz="912813">
              <a:spcBef>
                <a:spcPts val="488"/>
              </a:spcBef>
            </a:pPr>
            <a:endParaRPr lang="pt-BR" sz="3000">
              <a:sym typeface="Arial" panose="020B0604020202020204" pitchFamily="34" charset="0"/>
            </a:endParaRPr>
          </a:p>
          <a:p>
            <a:pPr defTabSz="912813">
              <a:spcBef>
                <a:spcPts val="488"/>
              </a:spcBef>
            </a:pPr>
            <a:r>
              <a:rPr lang="pt-BR" sz="3000">
                <a:sym typeface="Arial" panose="020B0604020202020204" pitchFamily="34" charset="0"/>
              </a:rPr>
              <a:t>                                        </a:t>
            </a:r>
          </a:p>
        </p:txBody>
      </p:sp>
      <p:graphicFrame>
        <p:nvGraphicFramePr>
          <p:cNvPr id="2" name="Diagrama 1"/>
          <p:cNvGraphicFramePr/>
          <p:nvPr>
            <p:extLst>
              <p:ext uri="{D42A27DB-BD31-4B8C-83A1-F6EECF244321}">
                <p14:modId xmlns:p14="http://schemas.microsoft.com/office/powerpoint/2010/main" val="1100453976"/>
              </p:ext>
            </p:extLst>
          </p:nvPr>
        </p:nvGraphicFramePr>
        <p:xfrm>
          <a:off x="2927648" y="1700807"/>
          <a:ext cx="6521152" cy="4656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ítulo 2"/>
          <p:cNvSpPr>
            <a:spLocks noGrp="1"/>
          </p:cNvSpPr>
          <p:nvPr>
            <p:ph type="title"/>
          </p:nvPr>
        </p:nvSpPr>
        <p:spPr/>
        <p:txBody>
          <a:bodyPr/>
          <a:lstStyle/>
          <a:p>
            <a:r>
              <a:rPr lang="pt-BR" dirty="0">
                <a:solidFill>
                  <a:srgbClr val="FFFFFF"/>
                </a:solidFill>
                <a:sym typeface="Arial" panose="020B0604020202020204" pitchFamily="34" charset="0"/>
              </a:rPr>
              <a:t>Processo</a:t>
            </a:r>
            <a:endParaRPr lang="pt-BR" dirty="0"/>
          </a:p>
        </p:txBody>
      </p:sp>
    </p:spTree>
    <p:extLst>
      <p:ext uri="{BB962C8B-B14F-4D97-AF65-F5344CB8AC3E}">
        <p14:creationId xmlns:p14="http://schemas.microsoft.com/office/powerpoint/2010/main" val="30520467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b="1" dirty="0">
                <a:sym typeface="Arial" panose="020B0604020202020204" pitchFamily="34" charset="0"/>
              </a:rPr>
              <a:t>Código duplicado</a:t>
            </a:r>
          </a:p>
          <a:p>
            <a:pPr algn="just" defTabSz="912813">
              <a:spcBef>
                <a:spcPts val="488"/>
              </a:spcBef>
            </a:pPr>
            <a:r>
              <a:rPr lang="pt-BR" sz="2800" b="1" dirty="0">
                <a:sym typeface="Arial" panose="020B0604020202020204" pitchFamily="34" charset="0"/>
              </a:rPr>
              <a:t>Violação do princípio SRP</a:t>
            </a:r>
          </a:p>
          <a:p>
            <a:pPr algn="just" defTabSz="912813">
              <a:spcBef>
                <a:spcPts val="488"/>
              </a:spcBef>
            </a:pPr>
            <a:r>
              <a:rPr lang="pt-BR" sz="2800" b="1" dirty="0">
                <a:sym typeface="Arial" panose="020B0604020202020204" pitchFamily="34" charset="0"/>
              </a:rPr>
              <a:t>Código difícil de entender</a:t>
            </a:r>
          </a:p>
          <a:p>
            <a:pPr algn="just" defTabSz="912813">
              <a:spcBef>
                <a:spcPts val="488"/>
              </a:spcBef>
            </a:pPr>
            <a:r>
              <a:rPr lang="pt-BR" sz="2800" b="1" dirty="0">
                <a:sym typeface="Arial" panose="020B0604020202020204" pitchFamily="34" charset="0"/>
              </a:rPr>
              <a:t>Complexidade </a:t>
            </a:r>
            <a:r>
              <a:rPr lang="pt-BR" sz="2800" b="1" dirty="0" err="1">
                <a:sym typeface="Arial" panose="020B0604020202020204" pitchFamily="34" charset="0"/>
              </a:rPr>
              <a:t>ciclomática</a:t>
            </a:r>
            <a:endParaRPr lang="pt-BR" sz="2800" b="1" dirty="0">
              <a:sym typeface="Arial" panose="020B0604020202020204" pitchFamily="34" charset="0"/>
            </a:endParaRPr>
          </a:p>
          <a:p>
            <a:pPr algn="just" defTabSz="912813">
              <a:spcBef>
                <a:spcPts val="488"/>
              </a:spcBef>
            </a:pPr>
            <a:r>
              <a:rPr lang="pt-BR" sz="2800" b="1" dirty="0">
                <a:sym typeface="Arial" panose="020B0604020202020204" pitchFamily="34" charset="0"/>
              </a:rPr>
              <a:t>Comentários</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Indícios de problemas </a:t>
            </a:r>
            <a:endParaRPr lang="pt-BR" dirty="0"/>
          </a:p>
        </p:txBody>
      </p:sp>
    </p:spTree>
    <p:extLst>
      <p:ext uri="{BB962C8B-B14F-4D97-AF65-F5344CB8AC3E}">
        <p14:creationId xmlns:p14="http://schemas.microsoft.com/office/powerpoint/2010/main" val="178468550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r>
              <a:rPr lang="en-US" sz="2800" dirty="0">
                <a:sym typeface="Arial" panose="020B0604020202020204" pitchFamily="34" charset="0"/>
              </a:rPr>
              <a:t>Como vender o </a:t>
            </a:r>
            <a:r>
              <a:rPr lang="en-US" sz="2800" dirty="0" err="1">
                <a:sym typeface="Arial" panose="020B0604020202020204" pitchFamily="34" charset="0"/>
              </a:rPr>
              <a:t>uso</a:t>
            </a:r>
            <a:r>
              <a:rPr lang="en-US" sz="2800" dirty="0">
                <a:sym typeface="Arial" panose="020B0604020202020204" pitchFamily="34" charset="0"/>
              </a:rPr>
              <a:t> do Refactoring?</a:t>
            </a:r>
          </a:p>
          <a:p>
            <a:r>
              <a:rPr lang="en-US" sz="2800" dirty="0">
                <a:sym typeface="Arial" panose="020B0604020202020204" pitchFamily="34" charset="0"/>
              </a:rPr>
              <a:t>Refactoring </a:t>
            </a:r>
            <a:r>
              <a:rPr lang="en-US" sz="2800" dirty="0" err="1">
                <a:sym typeface="Arial" panose="020B0604020202020204" pitchFamily="34" charset="0"/>
              </a:rPr>
              <a:t>degrada</a:t>
            </a:r>
            <a:r>
              <a:rPr lang="en-US" sz="2800" dirty="0">
                <a:sym typeface="Arial" panose="020B0604020202020204" pitchFamily="34" charset="0"/>
              </a:rPr>
              <a:t> o </a:t>
            </a:r>
            <a:r>
              <a:rPr lang="en-US" sz="2800" dirty="0" err="1">
                <a:sym typeface="Arial" panose="020B0604020202020204" pitchFamily="34" charset="0"/>
              </a:rPr>
              <a:t>desempenho</a:t>
            </a:r>
            <a:r>
              <a:rPr lang="en-US" sz="2800" dirty="0">
                <a:sym typeface="Arial" panose="020B0604020202020204" pitchFamily="34" charset="0"/>
              </a:rPr>
              <a:t>?</a:t>
            </a:r>
          </a:p>
          <a:p>
            <a:r>
              <a:rPr lang="en-US" sz="2800" dirty="0" err="1">
                <a:sym typeface="Arial" panose="020B0604020202020204" pitchFamily="34" charset="0"/>
              </a:rPr>
              <a:t>Qual</a:t>
            </a:r>
            <a:r>
              <a:rPr lang="en-US" sz="2800" dirty="0">
                <a:sym typeface="Arial" panose="020B0604020202020204" pitchFamily="34" charset="0"/>
              </a:rPr>
              <a:t> o </a:t>
            </a:r>
            <a:r>
              <a:rPr lang="en-US" sz="2800" dirty="0" err="1">
                <a:sym typeface="Arial" panose="020B0604020202020204" pitchFamily="34" charset="0"/>
              </a:rPr>
              <a:t>tamanho</a:t>
            </a:r>
            <a:r>
              <a:rPr lang="en-US" sz="2800" dirty="0">
                <a:sym typeface="Arial" panose="020B0604020202020204" pitchFamily="34" charset="0"/>
              </a:rPr>
              <a:t> de </a:t>
            </a:r>
            <a:r>
              <a:rPr lang="en-US" sz="2800" dirty="0" err="1">
                <a:sym typeface="Arial" panose="020B0604020202020204" pitchFamily="34" charset="0"/>
              </a:rPr>
              <a:t>cada</a:t>
            </a:r>
            <a:r>
              <a:rPr lang="en-US" sz="2800" dirty="0">
                <a:sym typeface="Arial" panose="020B0604020202020204" pitchFamily="34" charset="0"/>
              </a:rPr>
              <a:t> </a:t>
            </a:r>
            <a:r>
              <a:rPr lang="en-US" sz="2800" dirty="0" err="1">
                <a:sym typeface="Arial" panose="020B0604020202020204" pitchFamily="34" charset="0"/>
              </a:rPr>
              <a:t>ciclo</a:t>
            </a:r>
            <a:r>
              <a:rPr lang="en-US" sz="2800" dirty="0">
                <a:sym typeface="Arial" panose="020B0604020202020204" pitchFamily="34" charset="0"/>
              </a:rPr>
              <a:t> de Refactoring?</a:t>
            </a:r>
            <a:endParaRPr lang="pt-BR" sz="2800" dirty="0">
              <a:sym typeface="Arial" panose="020B0604020202020204" pitchFamily="34" charset="0"/>
            </a:endParaRP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err="1">
                <a:solidFill>
                  <a:srgbClr val="FFFFFF"/>
                </a:solidFill>
                <a:sym typeface="Arial" panose="020B0604020202020204" pitchFamily="34" charset="0"/>
              </a:rPr>
              <a:t>FAQs</a:t>
            </a:r>
            <a:endParaRPr lang="pt-BR" dirty="0"/>
          </a:p>
        </p:txBody>
      </p:sp>
    </p:spTree>
    <p:extLst>
      <p:ext uri="{BB962C8B-B14F-4D97-AF65-F5344CB8AC3E}">
        <p14:creationId xmlns:p14="http://schemas.microsoft.com/office/powerpoint/2010/main" val="179530534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838201" y="1825625"/>
            <a:ext cx="10860313"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dirty="0"/>
              <a:t>Martin Fowler em conjunto com outros autores de peso,  como Kent Beck(Criador do TDD e </a:t>
            </a:r>
            <a:r>
              <a:rPr lang="pt-BR" sz="2800" dirty="0" err="1"/>
              <a:t>Extremming</a:t>
            </a:r>
            <a:r>
              <a:rPr lang="pt-BR" sz="2800" dirty="0"/>
              <a:t> </a:t>
            </a:r>
            <a:r>
              <a:rPr lang="pt-BR" sz="2800" dirty="0" err="1"/>
              <a:t>Programmer</a:t>
            </a:r>
            <a:r>
              <a:rPr lang="pt-BR" sz="2800" dirty="0"/>
              <a:t>), catalogou um conjunto de soluções para problemas instalados.</a:t>
            </a:r>
          </a:p>
          <a:p>
            <a:pPr algn="just" defTabSz="912813">
              <a:spcBef>
                <a:spcPts val="488"/>
              </a:spcBef>
            </a:pPr>
            <a:r>
              <a:rPr lang="pt-BR" sz="2800" dirty="0" smtClean="0"/>
              <a:t>Este </a:t>
            </a:r>
            <a:r>
              <a:rPr lang="pt-BR" sz="2800" dirty="0"/>
              <a:t>catálogo compreende aproximadamente 95 soluções de </a:t>
            </a:r>
            <a:r>
              <a:rPr lang="pt-BR" sz="2800" dirty="0" err="1"/>
              <a:t>refactorings</a:t>
            </a:r>
            <a:r>
              <a:rPr lang="pt-BR" sz="2800" dirty="0"/>
              <a:t>.</a:t>
            </a: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Catálogo de </a:t>
            </a:r>
            <a:r>
              <a:rPr lang="pt-BR" dirty="0" err="1">
                <a:solidFill>
                  <a:srgbClr val="FFFFFF"/>
                </a:solidFill>
                <a:sym typeface="Arial" panose="020B0604020202020204" pitchFamily="34" charset="0"/>
              </a:rPr>
              <a:t>refactorings</a:t>
            </a:r>
            <a:endParaRPr lang="pt-BR" dirty="0"/>
          </a:p>
        </p:txBody>
      </p:sp>
    </p:spTree>
    <p:extLst>
      <p:ext uri="{BB962C8B-B14F-4D97-AF65-F5344CB8AC3E}">
        <p14:creationId xmlns:p14="http://schemas.microsoft.com/office/powerpoint/2010/main" val="300500086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dirty="0"/>
              <a:t>Catálogo de </a:t>
            </a:r>
            <a:r>
              <a:rPr lang="pt-BR" sz="2800" dirty="0" err="1"/>
              <a:t>Refactorings</a:t>
            </a:r>
            <a:endParaRPr lang="pt-BR" sz="2800" dirty="0"/>
          </a:p>
          <a:p>
            <a:pPr algn="just" defTabSz="912813">
              <a:spcBef>
                <a:spcPts val="488"/>
              </a:spcBef>
            </a:pPr>
            <a:r>
              <a:rPr lang="pt-BR" sz="2800" dirty="0">
                <a:hlinkClick r:id="rId2"/>
              </a:rPr>
              <a:t>http://www.refactoring.com/catalog/index.html</a:t>
            </a:r>
            <a:endParaRPr lang="pt-BR" sz="2800" dirty="0"/>
          </a:p>
          <a:p>
            <a:pPr algn="just" defTabSz="912813">
              <a:spcBef>
                <a:spcPts val="488"/>
              </a:spcBef>
            </a:pPr>
            <a:r>
              <a:rPr lang="pt-BR" sz="2800" dirty="0" err="1" smtClean="0"/>
              <a:t>Smells</a:t>
            </a:r>
            <a:endParaRPr lang="pt-BR" sz="2800" dirty="0"/>
          </a:p>
          <a:p>
            <a:pPr algn="just" defTabSz="912813">
              <a:spcBef>
                <a:spcPts val="488"/>
              </a:spcBef>
            </a:pPr>
            <a:r>
              <a:rPr lang="pt-BR" sz="2800" dirty="0">
                <a:hlinkClick r:id="rId3"/>
              </a:rPr>
              <a:t>http://</a:t>
            </a:r>
            <a:r>
              <a:rPr lang="pt-BR" sz="2800" dirty="0" smtClean="0">
                <a:hlinkClick r:id="rId3"/>
              </a:rPr>
              <a:t>www.industriallogic.com/wp-content/uploads/2005/09/smellstorefactorings.pdf</a:t>
            </a:r>
            <a:endParaRPr lang="pt-BR" sz="2800" dirty="0" smtClean="0"/>
          </a:p>
          <a:p>
            <a:pPr algn="just" defTabSz="912813">
              <a:spcBef>
                <a:spcPts val="488"/>
              </a:spcBef>
            </a:pPr>
            <a:endParaRPr lang="pt-BR" sz="2800" dirty="0"/>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Links importantes</a:t>
            </a:r>
            <a:endParaRPr lang="pt-BR" dirty="0"/>
          </a:p>
        </p:txBody>
      </p:sp>
    </p:spTree>
    <p:extLst>
      <p:ext uri="{BB962C8B-B14F-4D97-AF65-F5344CB8AC3E}">
        <p14:creationId xmlns:p14="http://schemas.microsoft.com/office/powerpoint/2010/main" val="28939403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a:t>
            </a:r>
            <a:endParaRPr lang="pt-BR" dirty="0"/>
          </a:p>
        </p:txBody>
      </p:sp>
      <p:sp>
        <p:nvSpPr>
          <p:cNvPr id="4" name="Retângulo de cantos arredondados 3"/>
          <p:cNvSpPr/>
          <p:nvPr/>
        </p:nvSpPr>
        <p:spPr>
          <a:xfrm>
            <a:off x="296434" y="1625600"/>
            <a:ext cx="116415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p:txBody>
      </p:sp>
      <p:sp>
        <p:nvSpPr>
          <p:cNvPr id="12" name="CaixaDeTexto 11"/>
          <p:cNvSpPr txBox="1"/>
          <p:nvPr/>
        </p:nvSpPr>
        <p:spPr>
          <a:xfrm>
            <a:off x="356393" y="1468410"/>
            <a:ext cx="42029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Quais são os objetos?</a:t>
            </a:r>
            <a:endParaRPr lang="pt-BR" sz="2800" dirty="0"/>
          </a:p>
        </p:txBody>
      </p:sp>
    </p:spTree>
    <p:extLst>
      <p:ext uri="{BB962C8B-B14F-4D97-AF65-F5344CB8AC3E}">
        <p14:creationId xmlns:p14="http://schemas.microsoft.com/office/powerpoint/2010/main" val="81333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838201" y="1825625"/>
            <a:ext cx="3153228" cy="4351338"/>
          </a:xfrm>
        </p:spPr>
        <p:txBody>
          <a:bodyPr vert="horz" wrap="square" lIns="88896" tIns="50798" rIns="88896" bIns="50798" numCol="1" anchor="t" anchorCtr="0" compatLnSpc="1">
            <a:prstTxWarp prst="textNoShape">
              <a:avLst/>
            </a:prstTxWarp>
            <a:noAutofit/>
          </a:bodyPr>
          <a:lstStyle/>
          <a:p>
            <a:r>
              <a:rPr lang="pt-BR" sz="2800" dirty="0" err="1" smtClean="0">
                <a:sym typeface="Arial" panose="020B0604020202020204" pitchFamily="34" charset="0"/>
              </a:rPr>
              <a:t>Extract</a:t>
            </a:r>
            <a:r>
              <a:rPr lang="pt-BR" sz="2800" dirty="0" smtClean="0">
                <a:sym typeface="Arial" panose="020B0604020202020204" pitchFamily="34" charset="0"/>
              </a:rPr>
              <a:t> </a:t>
            </a:r>
            <a:r>
              <a:rPr lang="pt-BR" sz="2800" dirty="0" err="1" smtClean="0">
                <a:sym typeface="Arial" panose="020B0604020202020204" pitchFamily="34" charset="0"/>
              </a:rPr>
              <a:t>Class</a:t>
            </a:r>
            <a:r>
              <a:rPr lang="pt-BR" sz="2800" dirty="0" smtClean="0">
                <a:sym typeface="Arial" panose="020B0604020202020204" pitchFamily="34" charset="0"/>
              </a:rPr>
              <a:t>*</a:t>
            </a:r>
          </a:p>
          <a:p>
            <a:r>
              <a:rPr lang="pt-BR" sz="2800" dirty="0" err="1" smtClean="0">
                <a:sym typeface="Arial" panose="020B0604020202020204" pitchFamily="34" charset="0"/>
              </a:rPr>
              <a:t>Extract</a:t>
            </a:r>
            <a:r>
              <a:rPr lang="pt-BR" sz="2800" dirty="0" smtClean="0">
                <a:sym typeface="Arial" panose="020B0604020202020204" pitchFamily="34" charset="0"/>
              </a:rPr>
              <a:t> </a:t>
            </a:r>
            <a:r>
              <a:rPr lang="pt-BR" sz="2800" dirty="0" err="1" smtClean="0">
                <a:sym typeface="Arial" panose="020B0604020202020204" pitchFamily="34" charset="0"/>
              </a:rPr>
              <a:t>Method</a:t>
            </a:r>
            <a:r>
              <a:rPr lang="pt-BR" sz="2800" dirty="0" smtClean="0">
                <a:sym typeface="Arial" panose="020B0604020202020204" pitchFamily="34" charset="0"/>
              </a:rPr>
              <a:t>*</a:t>
            </a:r>
          </a:p>
          <a:p>
            <a:r>
              <a:rPr lang="pt-BR" sz="2800" dirty="0" smtClean="0">
                <a:sym typeface="Arial" panose="020B0604020202020204" pitchFamily="34" charset="0"/>
              </a:rPr>
              <a:t>Move </a:t>
            </a:r>
            <a:r>
              <a:rPr lang="pt-BR" sz="2800" dirty="0" err="1" smtClean="0">
                <a:sym typeface="Arial" panose="020B0604020202020204" pitchFamily="34" charset="0"/>
              </a:rPr>
              <a:t>Method</a:t>
            </a:r>
            <a:endParaRPr lang="pt-BR" sz="2800" dirty="0" smtClean="0">
              <a:sym typeface="Arial" panose="020B0604020202020204" pitchFamily="34" charset="0"/>
            </a:endParaRPr>
          </a:p>
          <a:p>
            <a:r>
              <a:rPr lang="pt-BR" sz="2800" dirty="0" err="1" smtClean="0">
                <a:sym typeface="Arial" panose="020B0604020202020204" pitchFamily="34" charset="0"/>
              </a:rPr>
              <a:t>Rename</a:t>
            </a:r>
            <a:r>
              <a:rPr lang="pt-BR" sz="2800" dirty="0" smtClean="0">
                <a:sym typeface="Arial" panose="020B0604020202020204" pitchFamily="34" charset="0"/>
              </a:rPr>
              <a:t> </a:t>
            </a:r>
            <a:r>
              <a:rPr lang="pt-BR" sz="2800" dirty="0" err="1" smtClean="0">
                <a:sym typeface="Arial" panose="020B0604020202020204" pitchFamily="34" charset="0"/>
              </a:rPr>
              <a:t>Method</a:t>
            </a:r>
            <a:r>
              <a:rPr lang="pt-BR" sz="2800" dirty="0" smtClean="0">
                <a:sym typeface="Arial" panose="020B0604020202020204" pitchFamily="34" charset="0"/>
              </a:rPr>
              <a:t>*</a:t>
            </a: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err="1" smtClean="0">
                <a:solidFill>
                  <a:srgbClr val="FFFFFF"/>
                </a:solidFill>
                <a:sym typeface="Arial" panose="020B0604020202020204" pitchFamily="34" charset="0"/>
              </a:rPr>
              <a:t>Refactorings</a:t>
            </a:r>
            <a:r>
              <a:rPr lang="pt-BR" dirty="0" smtClean="0">
                <a:solidFill>
                  <a:srgbClr val="FFFFFF"/>
                </a:solidFill>
                <a:sym typeface="Arial" panose="020B0604020202020204" pitchFamily="34" charset="0"/>
              </a:rPr>
              <a:t> comuns</a:t>
            </a:r>
            <a:endParaRPr lang="pt-BR" dirty="0"/>
          </a:p>
        </p:txBody>
      </p:sp>
      <p:sp>
        <p:nvSpPr>
          <p:cNvPr id="4" name="Rectangle 2"/>
          <p:cNvSpPr txBox="1">
            <a:spLocks noChangeArrowheads="1"/>
          </p:cNvSpPr>
          <p:nvPr/>
        </p:nvSpPr>
        <p:spPr bwMode="auto">
          <a:xfrm>
            <a:off x="4590146" y="1825625"/>
            <a:ext cx="5061853"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896" tIns="50798" rIns="88896" bIns="50798" numCol="1" anchor="t" anchorCtr="0" compatLnSpc="1">
            <a:prstTxWarp prst="textNoShape">
              <a:avLst/>
            </a:prstTxWarp>
            <a:no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pt-BR" sz="2800" dirty="0" err="1" smtClean="0">
                <a:sym typeface="Arial" panose="020B0604020202020204" pitchFamily="34" charset="0"/>
              </a:rPr>
              <a:t>Encapsulate</a:t>
            </a:r>
            <a:r>
              <a:rPr lang="pt-BR" sz="2800" dirty="0" smtClean="0">
                <a:sym typeface="Arial" panose="020B0604020202020204" pitchFamily="34" charset="0"/>
              </a:rPr>
              <a:t> Field*</a:t>
            </a:r>
          </a:p>
          <a:p>
            <a:r>
              <a:rPr lang="pt-BR" sz="2800" dirty="0" err="1" smtClean="0">
                <a:sym typeface="Arial" panose="020B0604020202020204" pitchFamily="34" charset="0"/>
              </a:rPr>
              <a:t>Hide</a:t>
            </a:r>
            <a:r>
              <a:rPr lang="pt-BR" sz="2800" dirty="0" smtClean="0">
                <a:sym typeface="Arial" panose="020B0604020202020204" pitchFamily="34" charset="0"/>
              </a:rPr>
              <a:t> </a:t>
            </a:r>
            <a:r>
              <a:rPr lang="pt-BR" sz="2800" dirty="0" err="1" smtClean="0">
                <a:sym typeface="Arial" panose="020B0604020202020204" pitchFamily="34" charset="0"/>
              </a:rPr>
              <a:t>Method</a:t>
            </a:r>
            <a:r>
              <a:rPr lang="pt-BR" sz="2800" dirty="0" smtClean="0">
                <a:sym typeface="Arial" panose="020B0604020202020204" pitchFamily="34" charset="0"/>
              </a:rPr>
              <a:t>*</a:t>
            </a:r>
          </a:p>
          <a:p>
            <a:r>
              <a:rPr lang="pt-BR" sz="2800" dirty="0" err="1" smtClean="0">
                <a:sym typeface="Arial" panose="020B0604020202020204" pitchFamily="34" charset="0"/>
              </a:rPr>
              <a:t>Introduce</a:t>
            </a:r>
            <a:r>
              <a:rPr lang="pt-BR" sz="2800" dirty="0" smtClean="0">
                <a:sym typeface="Arial" panose="020B0604020202020204" pitchFamily="34" charset="0"/>
              </a:rPr>
              <a:t> </a:t>
            </a:r>
            <a:r>
              <a:rPr lang="pt-BR" sz="2800" dirty="0" err="1" smtClean="0">
                <a:sym typeface="Arial" panose="020B0604020202020204" pitchFamily="34" charset="0"/>
              </a:rPr>
              <a:t>Parameter</a:t>
            </a:r>
            <a:r>
              <a:rPr lang="pt-BR" sz="2800" dirty="0" smtClean="0">
                <a:sym typeface="Arial" panose="020B0604020202020204" pitchFamily="34" charset="0"/>
              </a:rPr>
              <a:t> </a:t>
            </a:r>
            <a:r>
              <a:rPr lang="pt-BR" sz="2800" dirty="0" err="1" smtClean="0">
                <a:sym typeface="Arial" panose="020B0604020202020204" pitchFamily="34" charset="0"/>
              </a:rPr>
              <a:t>Object</a:t>
            </a:r>
            <a:endParaRPr lang="pt-BR" sz="2800" dirty="0" smtClean="0">
              <a:sym typeface="Arial" panose="020B0604020202020204" pitchFamily="34" charset="0"/>
            </a:endParaRPr>
          </a:p>
          <a:p>
            <a:r>
              <a:rPr lang="pt-BR" sz="2800" dirty="0" err="1" smtClean="0">
                <a:sym typeface="Arial" panose="020B0604020202020204" pitchFamily="34" charset="0"/>
              </a:rPr>
              <a:t>Replace</a:t>
            </a:r>
            <a:r>
              <a:rPr lang="pt-BR" sz="2800" dirty="0" smtClean="0">
                <a:sym typeface="Arial" panose="020B0604020202020204" pitchFamily="34" charset="0"/>
              </a:rPr>
              <a:t> </a:t>
            </a:r>
            <a:r>
              <a:rPr lang="pt-BR" sz="2800" dirty="0" err="1" smtClean="0">
                <a:sym typeface="Arial" panose="020B0604020202020204" pitchFamily="34" charset="0"/>
              </a:rPr>
              <a:t>Assignment</a:t>
            </a:r>
            <a:r>
              <a:rPr lang="pt-BR" sz="2800" dirty="0" smtClean="0">
                <a:sym typeface="Arial" panose="020B0604020202020204" pitchFamily="34" charset="0"/>
              </a:rPr>
              <a:t> </a:t>
            </a:r>
            <a:r>
              <a:rPr lang="pt-BR" sz="2800" dirty="0" err="1" smtClean="0">
                <a:sym typeface="Arial" panose="020B0604020202020204" pitchFamily="34" charset="0"/>
              </a:rPr>
              <a:t>with</a:t>
            </a:r>
            <a:r>
              <a:rPr lang="pt-BR" sz="2800" dirty="0">
                <a:sym typeface="Arial" panose="020B0604020202020204" pitchFamily="34" charset="0"/>
              </a:rPr>
              <a:t> </a:t>
            </a:r>
            <a:r>
              <a:rPr lang="pt-BR" sz="2800" dirty="0" err="1" smtClean="0">
                <a:sym typeface="Arial" panose="020B0604020202020204" pitchFamily="34" charset="0"/>
              </a:rPr>
              <a:t>Initialization</a:t>
            </a:r>
            <a:endParaRPr lang="pt-BR" sz="2800" dirty="0" smtClean="0">
              <a:sym typeface="Arial" panose="020B0604020202020204" pitchFamily="34" charset="0"/>
            </a:endParaRPr>
          </a:p>
          <a:p>
            <a:pPr algn="just">
              <a:spcBef>
                <a:spcPts val="488"/>
              </a:spcBef>
            </a:pPr>
            <a:endParaRPr lang="pt-BR" sz="2800" b="1" dirty="0" smtClean="0">
              <a:sym typeface="Arial" panose="020B0604020202020204" pitchFamily="34" charset="0"/>
            </a:endParaRPr>
          </a:p>
          <a:p>
            <a:pPr algn="just">
              <a:spcBef>
                <a:spcPts val="488"/>
              </a:spcBef>
            </a:pPr>
            <a:endParaRPr lang="pt-BR" sz="2800" dirty="0" smtClean="0">
              <a:sym typeface="Arial" panose="020B0604020202020204" pitchFamily="34" charset="0"/>
            </a:endParaRPr>
          </a:p>
          <a:p>
            <a:pPr algn="just">
              <a:spcBef>
                <a:spcPts val="488"/>
              </a:spcBef>
            </a:pPr>
            <a:endParaRPr lang="pt-BR" sz="2800" b="1" dirty="0" smtClean="0">
              <a:sym typeface="Arial" panose="020B0604020202020204" pitchFamily="34" charset="0"/>
            </a:endParaRPr>
          </a:p>
          <a:p>
            <a:pPr algn="just">
              <a:spcBef>
                <a:spcPts val="488"/>
              </a:spcBef>
            </a:pPr>
            <a:endParaRPr lang="pt-BR" sz="2800" dirty="0" smtClean="0">
              <a:sym typeface="Arial" panose="020B0604020202020204" pitchFamily="34" charset="0"/>
            </a:endParaRPr>
          </a:p>
          <a:p>
            <a:pPr>
              <a:spcBef>
                <a:spcPts val="488"/>
              </a:spcBef>
            </a:pPr>
            <a:r>
              <a:rPr lang="pt-BR" sz="2800" dirty="0" smtClean="0">
                <a:sym typeface="Arial" panose="020B0604020202020204" pitchFamily="34" charset="0"/>
              </a:rPr>
              <a:t>                                        </a:t>
            </a:r>
            <a:endParaRPr lang="pt-BR" sz="2800" dirty="0">
              <a:sym typeface="Arial" panose="020B0604020202020204" pitchFamily="34" charset="0"/>
            </a:endParaRPr>
          </a:p>
        </p:txBody>
      </p:sp>
    </p:spTree>
    <p:extLst>
      <p:ext uri="{BB962C8B-B14F-4D97-AF65-F5344CB8AC3E}">
        <p14:creationId xmlns:p14="http://schemas.microsoft.com/office/powerpoint/2010/main" val="33693936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4"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838200" y="1825625"/>
            <a:ext cx="10149113" cy="4351338"/>
          </a:xfrm>
        </p:spPr>
        <p:txBody>
          <a:bodyPr vert="horz" wrap="square" lIns="88896" tIns="50798" rIns="88896" bIns="50798" numCol="1" anchor="t" anchorCtr="0" compatLnSpc="1">
            <a:prstTxWarp prst="textNoShape">
              <a:avLst/>
            </a:prstTxWarp>
            <a:noAutofit/>
          </a:bodyPr>
          <a:lstStyle/>
          <a:p>
            <a:r>
              <a:rPr lang="pt-BR" sz="2800" dirty="0" err="1" smtClean="0">
                <a:sym typeface="Arial" panose="020B0604020202020204" pitchFamily="34" charset="0"/>
              </a:rPr>
              <a:t>Replace</a:t>
            </a:r>
            <a:r>
              <a:rPr lang="pt-BR" sz="2800" dirty="0" smtClean="0">
                <a:sym typeface="Arial" panose="020B0604020202020204" pitchFamily="34" charset="0"/>
              </a:rPr>
              <a:t> </a:t>
            </a:r>
            <a:r>
              <a:rPr lang="pt-BR" sz="2800" dirty="0" err="1" smtClean="0">
                <a:sym typeface="Arial" panose="020B0604020202020204" pitchFamily="34" charset="0"/>
              </a:rPr>
              <a:t>Constructor</a:t>
            </a:r>
            <a:r>
              <a:rPr lang="pt-BR" sz="2800" dirty="0" smtClean="0">
                <a:sym typeface="Arial" panose="020B0604020202020204" pitchFamily="34" charset="0"/>
              </a:rPr>
              <a:t> </a:t>
            </a:r>
            <a:r>
              <a:rPr lang="pt-BR" sz="2800" dirty="0" err="1" smtClean="0">
                <a:sym typeface="Arial" panose="020B0604020202020204" pitchFamily="34" charset="0"/>
              </a:rPr>
              <a:t>with</a:t>
            </a:r>
            <a:r>
              <a:rPr lang="pt-BR" sz="2800" dirty="0" smtClean="0">
                <a:sym typeface="Arial" panose="020B0604020202020204" pitchFamily="34" charset="0"/>
              </a:rPr>
              <a:t> </a:t>
            </a:r>
            <a:r>
              <a:rPr lang="pt-BR" sz="2800" dirty="0" err="1" smtClean="0">
                <a:sym typeface="Arial" panose="020B0604020202020204" pitchFamily="34" charset="0"/>
              </a:rPr>
              <a:t>Factory</a:t>
            </a:r>
            <a:r>
              <a:rPr lang="pt-BR" sz="2800" dirty="0" smtClean="0">
                <a:sym typeface="Arial" panose="020B0604020202020204" pitchFamily="34" charset="0"/>
              </a:rPr>
              <a:t> </a:t>
            </a:r>
            <a:r>
              <a:rPr lang="pt-BR" sz="2800" dirty="0" err="1" smtClean="0">
                <a:sym typeface="Arial" panose="020B0604020202020204" pitchFamily="34" charset="0"/>
              </a:rPr>
              <a:t>Method</a:t>
            </a:r>
            <a:endParaRPr lang="pt-BR" sz="2800" dirty="0" smtClean="0">
              <a:sym typeface="Arial" panose="020B0604020202020204" pitchFamily="34" charset="0"/>
            </a:endParaRPr>
          </a:p>
          <a:p>
            <a:r>
              <a:rPr lang="pt-BR" sz="2800" dirty="0" err="1" smtClean="0">
                <a:sym typeface="Arial" panose="020B0604020202020204" pitchFamily="34" charset="0"/>
              </a:rPr>
              <a:t>Replace</a:t>
            </a:r>
            <a:r>
              <a:rPr lang="pt-BR" sz="2800" dirty="0" smtClean="0">
                <a:sym typeface="Arial" panose="020B0604020202020204" pitchFamily="34" charset="0"/>
              </a:rPr>
              <a:t> </a:t>
            </a:r>
            <a:r>
              <a:rPr lang="pt-BR" sz="2800" dirty="0" err="1" smtClean="0">
                <a:sym typeface="Arial" panose="020B0604020202020204" pitchFamily="34" charset="0"/>
              </a:rPr>
              <a:t>Type</a:t>
            </a:r>
            <a:r>
              <a:rPr lang="pt-BR" sz="2800" dirty="0" smtClean="0">
                <a:sym typeface="Arial" panose="020B0604020202020204" pitchFamily="34" charset="0"/>
              </a:rPr>
              <a:t> </a:t>
            </a:r>
            <a:r>
              <a:rPr lang="pt-BR" sz="2800" dirty="0" err="1" smtClean="0">
                <a:sym typeface="Arial" panose="020B0604020202020204" pitchFamily="34" charset="0"/>
              </a:rPr>
              <a:t>Code</a:t>
            </a:r>
            <a:r>
              <a:rPr lang="pt-BR" sz="2800" dirty="0" smtClean="0">
                <a:sym typeface="Arial" panose="020B0604020202020204" pitchFamily="34" charset="0"/>
              </a:rPr>
              <a:t> </a:t>
            </a:r>
            <a:r>
              <a:rPr lang="pt-BR" sz="2800" dirty="0" err="1" smtClean="0">
                <a:sym typeface="Arial" panose="020B0604020202020204" pitchFamily="34" charset="0"/>
              </a:rPr>
              <a:t>with</a:t>
            </a:r>
            <a:r>
              <a:rPr lang="pt-BR" sz="2800" dirty="0" smtClean="0">
                <a:sym typeface="Arial" panose="020B0604020202020204" pitchFamily="34" charset="0"/>
              </a:rPr>
              <a:t> </a:t>
            </a:r>
            <a:r>
              <a:rPr lang="pt-BR" sz="2800" dirty="0" err="1" smtClean="0">
                <a:sym typeface="Arial" panose="020B0604020202020204" pitchFamily="34" charset="0"/>
              </a:rPr>
              <a:t>State</a:t>
            </a:r>
            <a:r>
              <a:rPr lang="pt-BR" sz="2800" dirty="0" smtClean="0">
                <a:sym typeface="Arial" panose="020B0604020202020204" pitchFamily="34" charset="0"/>
              </a:rPr>
              <a:t>/</a:t>
            </a:r>
            <a:r>
              <a:rPr lang="pt-BR" sz="2800" dirty="0" err="1" smtClean="0">
                <a:sym typeface="Arial" panose="020B0604020202020204" pitchFamily="34" charset="0"/>
              </a:rPr>
              <a:t>Strategy</a:t>
            </a: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lgn="just">
              <a:spcBef>
                <a:spcPts val="488"/>
              </a:spcBef>
            </a:pPr>
            <a:endParaRPr lang="pt-BR" sz="2800" b="1" dirty="0">
              <a:sym typeface="Arial" panose="020B0604020202020204" pitchFamily="34" charset="0"/>
            </a:endParaRPr>
          </a:p>
          <a:p>
            <a:pPr algn="just">
              <a:spcBef>
                <a:spcPts val="488"/>
              </a:spcBef>
            </a:pPr>
            <a:endParaRPr lang="pt-BR" sz="2800" dirty="0">
              <a:sym typeface="Arial" panose="020B0604020202020204" pitchFamily="34" charset="0"/>
            </a:endParaRPr>
          </a:p>
          <a:p>
            <a:pPr>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err="1" smtClean="0">
                <a:solidFill>
                  <a:srgbClr val="FFFFFF"/>
                </a:solidFill>
                <a:sym typeface="Arial" panose="020B0604020202020204" pitchFamily="34" charset="0"/>
              </a:rPr>
              <a:t>Refactorings</a:t>
            </a:r>
            <a:r>
              <a:rPr lang="pt-BR" dirty="0" smtClean="0">
                <a:solidFill>
                  <a:srgbClr val="FFFFFF"/>
                </a:solidFill>
                <a:sym typeface="Arial" panose="020B0604020202020204" pitchFamily="34" charset="0"/>
              </a:rPr>
              <a:t> comuns</a:t>
            </a:r>
            <a:endParaRPr lang="pt-BR" dirty="0"/>
          </a:p>
        </p:txBody>
      </p:sp>
    </p:spTree>
    <p:extLst>
      <p:ext uri="{BB962C8B-B14F-4D97-AF65-F5344CB8AC3E}">
        <p14:creationId xmlns:p14="http://schemas.microsoft.com/office/powerpoint/2010/main" val="282994734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2"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28" name="Picture 3"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29" name="Picture 4"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30" name="Picture 5"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31" name="Picture 6"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34" name="Picture 9" descr="hands_o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0338" y="2347914"/>
            <a:ext cx="4286250" cy="2668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Vamos </a:t>
            </a:r>
            <a:r>
              <a:rPr lang="pt-BR" dirty="0" err="1">
                <a:solidFill>
                  <a:srgbClr val="FFFFFF"/>
                </a:solidFill>
                <a:sym typeface="Arial" panose="020B0604020202020204" pitchFamily="34" charset="0"/>
              </a:rPr>
              <a:t>Refatorar</a:t>
            </a:r>
            <a:endParaRPr lang="pt-BR" dirty="0"/>
          </a:p>
        </p:txBody>
      </p:sp>
    </p:spTree>
    <p:extLst>
      <p:ext uri="{BB962C8B-B14F-4D97-AF65-F5344CB8AC3E}">
        <p14:creationId xmlns:p14="http://schemas.microsoft.com/office/powerpoint/2010/main" val="3292958293"/>
      </p:ext>
    </p:extLst>
  </p:cSld>
  <p:clrMapOvr>
    <a:masterClrMapping/>
  </p:clrMapOvr>
  <p:transition spd="med"/>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2"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28" name="Picture 3"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29" name="Picture 4"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30" name="Picture 5"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31" name="Picture 6"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Vamos </a:t>
            </a:r>
            <a:r>
              <a:rPr lang="pt-BR" dirty="0" err="1">
                <a:solidFill>
                  <a:srgbClr val="FFFFFF"/>
                </a:solidFill>
                <a:sym typeface="Arial" panose="020B0604020202020204" pitchFamily="34" charset="0"/>
              </a:rPr>
              <a:t>Refatorar</a:t>
            </a:r>
            <a:endParaRPr lang="pt-BR" dirty="0"/>
          </a:p>
        </p:txBody>
      </p:sp>
      <p:sp>
        <p:nvSpPr>
          <p:cNvPr id="3" name="Retângulo 2"/>
          <p:cNvSpPr/>
          <p:nvPr/>
        </p:nvSpPr>
        <p:spPr>
          <a:xfrm>
            <a:off x="279314" y="1879600"/>
            <a:ext cx="11805920" cy="434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896" tIns="50798" rIns="88896" bIns="50798" numCol="1" anchor="t" anchorCtr="0" compatLnSpc="1">
            <a:prstTxWarp prst="textNoShape">
              <a:avLst/>
            </a:prstTxWarp>
            <a:noAutofit/>
          </a:bodyPr>
          <a:lstStyle/>
          <a:p>
            <a:pPr>
              <a:lnSpc>
                <a:spcPct val="150000"/>
              </a:lnSpc>
              <a:spcBef>
                <a:spcPct val="30000"/>
              </a:spcBef>
              <a:spcAft>
                <a:spcPts val="1200"/>
              </a:spcAft>
              <a:buFont typeface="Arial" charset="0"/>
              <a:buNone/>
            </a:pPr>
            <a:r>
              <a:rPr lang="pt-BR" dirty="0">
                <a:solidFill>
                  <a:schemeClr val="bg1">
                    <a:lumMod val="50000"/>
                  </a:schemeClr>
                </a:solidFill>
                <a:latin typeface="+mn-lt"/>
                <a:cs typeface="+mn-cs"/>
              </a:rPr>
              <a:t>Classe Ação com mais de uma </a:t>
            </a:r>
            <a:r>
              <a:rPr lang="pt-BR" dirty="0" smtClean="0">
                <a:solidFill>
                  <a:schemeClr val="bg1">
                    <a:lumMod val="50000"/>
                  </a:schemeClr>
                </a:solidFill>
                <a:latin typeface="+mn-lt"/>
                <a:cs typeface="+mn-cs"/>
              </a:rPr>
              <a:t>responsabilidade:  </a:t>
            </a:r>
            <a:r>
              <a:rPr lang="pt-BR" dirty="0" err="1">
                <a:solidFill>
                  <a:schemeClr val="bg1">
                    <a:lumMod val="50000"/>
                  </a:schemeClr>
                </a:solidFill>
                <a:latin typeface="+mn-lt"/>
                <a:cs typeface="+mn-cs"/>
              </a:rPr>
              <a:t>Extract</a:t>
            </a:r>
            <a:r>
              <a:rPr lang="pt-BR" dirty="0">
                <a:solidFill>
                  <a:schemeClr val="bg1">
                    <a:lumMod val="50000"/>
                  </a:schemeClr>
                </a:solidFill>
                <a:latin typeface="+mn-lt"/>
                <a:cs typeface="+mn-cs"/>
              </a:rPr>
              <a:t> </a:t>
            </a:r>
            <a:r>
              <a:rPr lang="pt-BR" dirty="0" err="1">
                <a:solidFill>
                  <a:schemeClr val="bg1">
                    <a:lumMod val="50000"/>
                  </a:schemeClr>
                </a:solidFill>
                <a:latin typeface="+mn-lt"/>
                <a:cs typeface="+mn-cs"/>
              </a:rPr>
              <a:t>Class</a:t>
            </a:r>
            <a:r>
              <a:rPr lang="pt-BR" dirty="0">
                <a:solidFill>
                  <a:schemeClr val="bg1">
                    <a:lumMod val="50000"/>
                  </a:schemeClr>
                </a:solidFill>
                <a:latin typeface="+mn-lt"/>
                <a:cs typeface="+mn-cs"/>
              </a:rPr>
              <a:t> </a:t>
            </a:r>
            <a:r>
              <a:rPr lang="pt-BR" dirty="0" err="1" smtClean="0">
                <a:solidFill>
                  <a:schemeClr val="bg1">
                    <a:lumMod val="50000"/>
                  </a:schemeClr>
                </a:solidFill>
                <a:latin typeface="+mn-lt"/>
                <a:cs typeface="+mn-cs"/>
              </a:rPr>
              <a:t>Refactoring</a:t>
            </a:r>
            <a:endParaRPr lang="pt-BR" dirty="0">
              <a:solidFill>
                <a:schemeClr val="bg1">
                  <a:lumMod val="50000"/>
                </a:schemeClr>
              </a:solidFill>
              <a:latin typeface="+mn-lt"/>
              <a:cs typeface="+mn-cs"/>
            </a:endParaRPr>
          </a:p>
          <a:p>
            <a:pPr>
              <a:lnSpc>
                <a:spcPct val="150000"/>
              </a:lnSpc>
              <a:spcBef>
                <a:spcPct val="30000"/>
              </a:spcBef>
              <a:spcAft>
                <a:spcPts val="1200"/>
              </a:spcAft>
              <a:buFont typeface="Arial" charset="0"/>
              <a:buNone/>
            </a:pPr>
            <a:r>
              <a:rPr lang="pt-BR" dirty="0">
                <a:solidFill>
                  <a:schemeClr val="bg1">
                    <a:lumMod val="50000"/>
                  </a:schemeClr>
                </a:solidFill>
                <a:latin typeface="+mn-lt"/>
                <a:cs typeface="+mn-cs"/>
              </a:rPr>
              <a:t>Classe Empresa possui o método adicionar ação com mais de uma </a:t>
            </a:r>
            <a:r>
              <a:rPr lang="pt-BR" dirty="0" smtClean="0">
                <a:solidFill>
                  <a:schemeClr val="bg1">
                    <a:lumMod val="50000"/>
                  </a:schemeClr>
                </a:solidFill>
                <a:latin typeface="+mn-lt"/>
                <a:cs typeface="+mn-cs"/>
              </a:rPr>
              <a:t>responsabilidade: </a:t>
            </a:r>
            <a:r>
              <a:rPr lang="pt-BR" dirty="0" err="1" smtClean="0">
                <a:solidFill>
                  <a:schemeClr val="bg1">
                    <a:lumMod val="50000"/>
                  </a:schemeClr>
                </a:solidFill>
                <a:latin typeface="+mn-lt"/>
                <a:cs typeface="+mn-cs"/>
              </a:rPr>
              <a:t>Extract</a:t>
            </a:r>
            <a:r>
              <a:rPr lang="pt-BR" dirty="0" smtClean="0">
                <a:solidFill>
                  <a:schemeClr val="bg1">
                    <a:lumMod val="50000"/>
                  </a:schemeClr>
                </a:solidFill>
                <a:latin typeface="+mn-lt"/>
                <a:cs typeface="+mn-cs"/>
              </a:rPr>
              <a:t> </a:t>
            </a:r>
            <a:r>
              <a:rPr lang="pt-BR" dirty="0" err="1">
                <a:solidFill>
                  <a:schemeClr val="bg1">
                    <a:lumMod val="50000"/>
                  </a:schemeClr>
                </a:solidFill>
                <a:latin typeface="+mn-lt"/>
                <a:cs typeface="+mn-cs"/>
              </a:rPr>
              <a:t>Method</a:t>
            </a:r>
            <a:r>
              <a:rPr lang="pt-BR" dirty="0">
                <a:solidFill>
                  <a:schemeClr val="bg1">
                    <a:lumMod val="50000"/>
                  </a:schemeClr>
                </a:solidFill>
                <a:latin typeface="+mn-lt"/>
                <a:cs typeface="+mn-cs"/>
              </a:rPr>
              <a:t> </a:t>
            </a:r>
            <a:r>
              <a:rPr lang="pt-BR" dirty="0" err="1" smtClean="0">
                <a:solidFill>
                  <a:schemeClr val="bg1">
                    <a:lumMod val="50000"/>
                  </a:schemeClr>
                </a:solidFill>
                <a:latin typeface="+mn-lt"/>
                <a:cs typeface="+mn-cs"/>
              </a:rPr>
              <a:t>Refactoring</a:t>
            </a:r>
            <a:endParaRPr lang="pt-BR" dirty="0">
              <a:solidFill>
                <a:schemeClr val="bg1">
                  <a:lumMod val="50000"/>
                </a:schemeClr>
              </a:solidFill>
              <a:latin typeface="+mn-lt"/>
              <a:cs typeface="+mn-cs"/>
            </a:endParaRPr>
          </a:p>
          <a:p>
            <a:pPr>
              <a:lnSpc>
                <a:spcPct val="150000"/>
              </a:lnSpc>
              <a:spcBef>
                <a:spcPct val="30000"/>
              </a:spcBef>
              <a:spcAft>
                <a:spcPts val="1200"/>
              </a:spcAft>
              <a:buFont typeface="Arial" charset="0"/>
              <a:buNone/>
            </a:pPr>
            <a:r>
              <a:rPr lang="pt-BR" dirty="0">
                <a:solidFill>
                  <a:schemeClr val="bg1">
                    <a:lumMod val="50000"/>
                  </a:schemeClr>
                </a:solidFill>
                <a:latin typeface="+mn-lt"/>
                <a:cs typeface="+mn-cs"/>
              </a:rPr>
              <a:t>Após extrair método  no método adicionar ação, a visibilidade não ficou </a:t>
            </a:r>
            <a:r>
              <a:rPr lang="pt-BR" dirty="0" smtClean="0">
                <a:solidFill>
                  <a:schemeClr val="bg1">
                    <a:lumMod val="50000"/>
                  </a:schemeClr>
                </a:solidFill>
                <a:latin typeface="+mn-lt"/>
                <a:cs typeface="+mn-cs"/>
              </a:rPr>
              <a:t>adequada: </a:t>
            </a:r>
            <a:r>
              <a:rPr lang="pt-BR" dirty="0" err="1" smtClean="0">
                <a:solidFill>
                  <a:schemeClr val="bg1">
                    <a:lumMod val="50000"/>
                  </a:schemeClr>
                </a:solidFill>
                <a:latin typeface="+mn-lt"/>
                <a:cs typeface="+mn-cs"/>
              </a:rPr>
              <a:t>Hide</a:t>
            </a:r>
            <a:r>
              <a:rPr lang="pt-BR" dirty="0" smtClean="0">
                <a:solidFill>
                  <a:schemeClr val="bg1">
                    <a:lumMod val="50000"/>
                  </a:schemeClr>
                </a:solidFill>
                <a:latin typeface="+mn-lt"/>
                <a:cs typeface="+mn-cs"/>
              </a:rPr>
              <a:t> </a:t>
            </a:r>
            <a:r>
              <a:rPr lang="pt-BR" dirty="0" err="1">
                <a:solidFill>
                  <a:schemeClr val="bg1">
                    <a:lumMod val="50000"/>
                  </a:schemeClr>
                </a:solidFill>
                <a:latin typeface="+mn-lt"/>
                <a:cs typeface="+mn-cs"/>
              </a:rPr>
              <a:t>Method</a:t>
            </a:r>
            <a:r>
              <a:rPr lang="pt-BR" dirty="0">
                <a:solidFill>
                  <a:schemeClr val="bg1">
                    <a:lumMod val="50000"/>
                  </a:schemeClr>
                </a:solidFill>
                <a:latin typeface="+mn-lt"/>
                <a:cs typeface="+mn-cs"/>
              </a:rPr>
              <a:t> </a:t>
            </a:r>
            <a:r>
              <a:rPr lang="pt-BR" dirty="0" err="1" smtClean="0">
                <a:solidFill>
                  <a:schemeClr val="bg1">
                    <a:lumMod val="50000"/>
                  </a:schemeClr>
                </a:solidFill>
                <a:latin typeface="+mn-lt"/>
                <a:cs typeface="+mn-cs"/>
              </a:rPr>
              <a:t>Refactoring</a:t>
            </a:r>
            <a:endParaRPr lang="pt-BR" dirty="0">
              <a:solidFill>
                <a:schemeClr val="bg1">
                  <a:lumMod val="50000"/>
                </a:schemeClr>
              </a:solidFill>
              <a:latin typeface="+mn-lt"/>
              <a:cs typeface="+mn-cs"/>
            </a:endParaRPr>
          </a:p>
          <a:p>
            <a:pPr>
              <a:lnSpc>
                <a:spcPct val="150000"/>
              </a:lnSpc>
              <a:spcBef>
                <a:spcPct val="30000"/>
              </a:spcBef>
              <a:spcAft>
                <a:spcPts val="1200"/>
              </a:spcAft>
              <a:buFont typeface="Arial" charset="0"/>
              <a:buNone/>
            </a:pPr>
            <a:r>
              <a:rPr lang="pt-BR" dirty="0">
                <a:solidFill>
                  <a:schemeClr val="bg1">
                    <a:lumMod val="50000"/>
                  </a:schemeClr>
                </a:solidFill>
                <a:latin typeface="+mn-lt"/>
                <a:cs typeface="+mn-cs"/>
              </a:rPr>
              <a:t>Nomes de métodos da classe Carteira, não estão </a:t>
            </a:r>
            <a:r>
              <a:rPr lang="pt-BR" dirty="0" smtClean="0">
                <a:solidFill>
                  <a:schemeClr val="bg1">
                    <a:lumMod val="50000"/>
                  </a:schemeClr>
                </a:solidFill>
                <a:latin typeface="+mn-lt"/>
                <a:cs typeface="+mn-cs"/>
              </a:rPr>
              <a:t>adequados: </a:t>
            </a:r>
            <a:r>
              <a:rPr lang="pt-BR" dirty="0" err="1" smtClean="0">
                <a:solidFill>
                  <a:schemeClr val="bg1">
                    <a:lumMod val="50000"/>
                  </a:schemeClr>
                </a:solidFill>
                <a:latin typeface="+mn-lt"/>
                <a:cs typeface="+mn-cs"/>
              </a:rPr>
              <a:t>Rename</a:t>
            </a:r>
            <a:r>
              <a:rPr lang="pt-BR" dirty="0" smtClean="0">
                <a:solidFill>
                  <a:schemeClr val="bg1">
                    <a:lumMod val="50000"/>
                  </a:schemeClr>
                </a:solidFill>
                <a:latin typeface="+mn-lt"/>
                <a:cs typeface="+mn-cs"/>
              </a:rPr>
              <a:t> </a:t>
            </a:r>
            <a:r>
              <a:rPr lang="pt-BR" dirty="0" err="1">
                <a:solidFill>
                  <a:schemeClr val="bg1">
                    <a:lumMod val="50000"/>
                  </a:schemeClr>
                </a:solidFill>
                <a:latin typeface="+mn-lt"/>
                <a:cs typeface="+mn-cs"/>
              </a:rPr>
              <a:t>Method</a:t>
            </a:r>
            <a:r>
              <a:rPr lang="pt-BR" dirty="0">
                <a:solidFill>
                  <a:schemeClr val="bg1">
                    <a:lumMod val="50000"/>
                  </a:schemeClr>
                </a:solidFill>
                <a:latin typeface="+mn-lt"/>
                <a:cs typeface="+mn-cs"/>
              </a:rPr>
              <a:t> </a:t>
            </a:r>
            <a:r>
              <a:rPr lang="pt-BR" dirty="0" err="1">
                <a:solidFill>
                  <a:schemeClr val="bg1">
                    <a:lumMod val="50000"/>
                  </a:schemeClr>
                </a:solidFill>
                <a:latin typeface="+mn-lt"/>
                <a:cs typeface="+mn-cs"/>
              </a:rPr>
              <a:t>Refactoring</a:t>
            </a:r>
            <a:endParaRPr lang="pt-BR" dirty="0">
              <a:solidFill>
                <a:schemeClr val="bg1">
                  <a:lumMod val="50000"/>
                </a:schemeClr>
              </a:solidFill>
              <a:latin typeface="+mn-lt"/>
              <a:cs typeface="+mn-cs"/>
            </a:endParaRPr>
          </a:p>
          <a:p>
            <a:pPr>
              <a:lnSpc>
                <a:spcPct val="150000"/>
              </a:lnSpc>
              <a:spcBef>
                <a:spcPct val="30000"/>
              </a:spcBef>
              <a:spcAft>
                <a:spcPts val="1200"/>
              </a:spcAft>
              <a:buFont typeface="Arial" charset="0"/>
              <a:buNone/>
            </a:pPr>
            <a:r>
              <a:rPr lang="pt-BR" dirty="0">
                <a:solidFill>
                  <a:schemeClr val="bg1">
                    <a:lumMod val="50000"/>
                  </a:schemeClr>
                </a:solidFill>
                <a:latin typeface="+mn-lt"/>
                <a:cs typeface="+mn-cs"/>
              </a:rPr>
              <a:t>Classe Operação está violando encapsulamento (</a:t>
            </a:r>
            <a:r>
              <a:rPr lang="pt-BR" dirty="0" err="1">
                <a:solidFill>
                  <a:schemeClr val="bg1">
                    <a:lumMod val="50000"/>
                  </a:schemeClr>
                </a:solidFill>
                <a:latin typeface="+mn-lt"/>
                <a:cs typeface="+mn-cs"/>
              </a:rPr>
              <a:t>Encapsulate</a:t>
            </a:r>
            <a:r>
              <a:rPr lang="pt-BR" dirty="0">
                <a:solidFill>
                  <a:schemeClr val="bg1">
                    <a:lumMod val="50000"/>
                  </a:schemeClr>
                </a:solidFill>
                <a:latin typeface="+mn-lt"/>
                <a:cs typeface="+mn-cs"/>
              </a:rPr>
              <a:t> Field </a:t>
            </a:r>
            <a:r>
              <a:rPr lang="pt-BR" dirty="0" err="1">
                <a:solidFill>
                  <a:schemeClr val="bg1">
                    <a:lumMod val="50000"/>
                  </a:schemeClr>
                </a:solidFill>
                <a:latin typeface="+mn-lt"/>
                <a:cs typeface="+mn-cs"/>
              </a:rPr>
              <a:t>Refactoring</a:t>
            </a:r>
            <a:r>
              <a:rPr lang="pt-BR" dirty="0">
                <a:solidFill>
                  <a:schemeClr val="bg1">
                    <a:lumMod val="50000"/>
                  </a:schemeClr>
                </a:solidFill>
                <a:latin typeface="+mn-lt"/>
                <a:cs typeface="+mn-cs"/>
              </a:rPr>
              <a:t>)</a:t>
            </a:r>
          </a:p>
          <a:p>
            <a:pPr>
              <a:lnSpc>
                <a:spcPct val="150000"/>
              </a:lnSpc>
              <a:spcBef>
                <a:spcPct val="30000"/>
              </a:spcBef>
              <a:spcAft>
                <a:spcPts val="1200"/>
              </a:spcAft>
              <a:buFont typeface="Arial" charset="0"/>
              <a:buNone/>
            </a:pPr>
            <a:r>
              <a:rPr lang="pt-BR" dirty="0">
                <a:solidFill>
                  <a:schemeClr val="bg1">
                    <a:lumMod val="50000"/>
                  </a:schemeClr>
                </a:solidFill>
                <a:latin typeface="+mn-lt"/>
                <a:cs typeface="+mn-cs"/>
              </a:rPr>
              <a:t>Carteira possui uma responsabilidade que não lhe </a:t>
            </a:r>
            <a:r>
              <a:rPr lang="pt-BR" dirty="0" smtClean="0">
                <a:solidFill>
                  <a:schemeClr val="bg1">
                    <a:lumMod val="50000"/>
                  </a:schemeClr>
                </a:solidFill>
                <a:latin typeface="+mn-lt"/>
                <a:cs typeface="+mn-cs"/>
              </a:rPr>
              <a:t>pertence</a:t>
            </a:r>
            <a:r>
              <a:rPr lang="pt-BR" dirty="0">
                <a:solidFill>
                  <a:schemeClr val="bg1">
                    <a:lumMod val="50000"/>
                  </a:schemeClr>
                </a:solidFill>
                <a:latin typeface="+mn-lt"/>
                <a:cs typeface="+mn-cs"/>
              </a:rPr>
              <a:t>, calcular </a:t>
            </a:r>
            <a:r>
              <a:rPr lang="pt-BR" dirty="0" smtClean="0">
                <a:solidFill>
                  <a:schemeClr val="bg1">
                    <a:lumMod val="50000"/>
                  </a:schemeClr>
                </a:solidFill>
                <a:latin typeface="+mn-lt"/>
                <a:cs typeface="+mn-cs"/>
              </a:rPr>
              <a:t>corretagem: </a:t>
            </a:r>
            <a:r>
              <a:rPr lang="pt-BR" dirty="0" err="1" smtClean="0">
                <a:solidFill>
                  <a:schemeClr val="bg1">
                    <a:lumMod val="50000"/>
                  </a:schemeClr>
                </a:solidFill>
                <a:latin typeface="+mn-lt"/>
                <a:cs typeface="+mn-cs"/>
              </a:rPr>
              <a:t>Extract</a:t>
            </a:r>
            <a:r>
              <a:rPr lang="pt-BR" dirty="0" smtClean="0">
                <a:solidFill>
                  <a:schemeClr val="bg1">
                    <a:lumMod val="50000"/>
                  </a:schemeClr>
                </a:solidFill>
                <a:latin typeface="+mn-lt"/>
                <a:cs typeface="+mn-cs"/>
              </a:rPr>
              <a:t> </a:t>
            </a:r>
            <a:r>
              <a:rPr lang="pt-BR" dirty="0" err="1">
                <a:solidFill>
                  <a:schemeClr val="bg1">
                    <a:lumMod val="50000"/>
                  </a:schemeClr>
                </a:solidFill>
                <a:latin typeface="+mn-lt"/>
                <a:cs typeface="+mn-cs"/>
              </a:rPr>
              <a:t>Class</a:t>
            </a:r>
            <a:r>
              <a:rPr lang="pt-BR" dirty="0">
                <a:solidFill>
                  <a:schemeClr val="bg1">
                    <a:lumMod val="50000"/>
                  </a:schemeClr>
                </a:solidFill>
                <a:latin typeface="+mn-lt"/>
                <a:cs typeface="+mn-cs"/>
              </a:rPr>
              <a:t> + Move </a:t>
            </a:r>
            <a:r>
              <a:rPr lang="pt-BR" dirty="0" err="1">
                <a:solidFill>
                  <a:schemeClr val="bg1">
                    <a:lumMod val="50000"/>
                  </a:schemeClr>
                </a:solidFill>
                <a:latin typeface="+mn-lt"/>
                <a:cs typeface="+mn-cs"/>
              </a:rPr>
              <a:t>Method</a:t>
            </a:r>
            <a:r>
              <a:rPr lang="pt-BR" dirty="0">
                <a:solidFill>
                  <a:schemeClr val="bg1">
                    <a:lumMod val="50000"/>
                  </a:schemeClr>
                </a:solidFill>
                <a:latin typeface="+mn-lt"/>
                <a:cs typeface="+mn-cs"/>
              </a:rPr>
              <a:t> </a:t>
            </a:r>
            <a:r>
              <a:rPr lang="pt-BR" dirty="0" err="1" smtClean="0">
                <a:solidFill>
                  <a:schemeClr val="bg1">
                    <a:lumMod val="50000"/>
                  </a:schemeClr>
                </a:solidFill>
                <a:latin typeface="+mn-lt"/>
                <a:cs typeface="+mn-cs"/>
              </a:rPr>
              <a:t>refactoring</a:t>
            </a:r>
            <a:endParaRPr lang="pt-BR" dirty="0">
              <a:solidFill>
                <a:schemeClr val="bg1">
                  <a:lumMod val="50000"/>
                </a:schemeClr>
              </a:solidFill>
              <a:latin typeface="+mn-lt"/>
              <a:cs typeface="+mn-cs"/>
            </a:endParaRPr>
          </a:p>
        </p:txBody>
      </p:sp>
    </p:spTree>
    <p:extLst>
      <p:ext uri="{BB962C8B-B14F-4D97-AF65-F5344CB8AC3E}">
        <p14:creationId xmlns:p14="http://schemas.microsoft.com/office/powerpoint/2010/main" val="1017215672"/>
      </p:ext>
    </p:extLst>
  </p:cSld>
  <p:clrMapOvr>
    <a:masterClrMapping/>
  </p:clrMapOvr>
  <p:transition spd="med"/>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body" idx="1"/>
          </p:nvPr>
        </p:nvSpPr>
        <p:spPr>
          <a:xfrm>
            <a:off x="660399" y="1855788"/>
            <a:ext cx="8229600" cy="4525962"/>
          </a:xfrm>
        </p:spPr>
        <p:txBody>
          <a:bodyPr vert="horz" wrap="square" lIns="88896" tIns="50798" rIns="88896" bIns="50798" numCol="1" anchor="t" anchorCtr="0" compatLnSpc="1">
            <a:prstTxWarp prst="textNoShape">
              <a:avLst/>
            </a:prstTxWarp>
            <a:normAutofit/>
          </a:bodyPr>
          <a:lstStyle/>
          <a:p>
            <a:pPr defTabSz="912813">
              <a:spcBef>
                <a:spcPts val="488"/>
              </a:spcBef>
            </a:pPr>
            <a:r>
              <a:rPr lang="pt-BR" sz="3900" b="1" dirty="0">
                <a:sym typeface="Arial" panose="020B0604020202020204" pitchFamily="34" charset="0"/>
              </a:rPr>
              <a:t>Design </a:t>
            </a:r>
            <a:r>
              <a:rPr lang="pt-BR" sz="3900" b="1" dirty="0" err="1">
                <a:sym typeface="Arial" panose="020B0604020202020204" pitchFamily="34" charset="0"/>
              </a:rPr>
              <a:t>Patterns</a:t>
            </a:r>
            <a:endParaRPr lang="pt-BR" sz="3900" dirty="0">
              <a:sym typeface="Arial" panose="020B0604020202020204" pitchFamily="34" charset="0"/>
            </a:endParaRPr>
          </a:p>
          <a:p>
            <a:pPr defTabSz="912813">
              <a:spcBef>
                <a:spcPts val="488"/>
              </a:spcBef>
            </a:pPr>
            <a:r>
              <a:rPr lang="pt-BR" sz="3900" dirty="0">
                <a:sym typeface="Arial" panose="020B0604020202020204" pitchFamily="34" charset="0"/>
              </a:rPr>
              <a:t>http://www.dofactory.com/Patterns/Patterns.aspx</a:t>
            </a:r>
            <a:endParaRPr lang="pt-BR" dirty="0" smtClean="0"/>
          </a:p>
        </p:txBody>
      </p:sp>
      <p:pic>
        <p:nvPicPr>
          <p:cNvPr id="78852" name="Picture 3"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8853" name="Picture 4"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8854" name="Picture 5"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8855" name="Picture 6"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8856" name="Picture 7"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Referências</a:t>
            </a:r>
            <a:endParaRPr lang="pt-BR" dirty="0"/>
          </a:p>
        </p:txBody>
      </p:sp>
    </p:spTree>
    <p:extLst>
      <p:ext uri="{BB962C8B-B14F-4D97-AF65-F5344CB8AC3E}">
        <p14:creationId xmlns:p14="http://schemas.microsoft.com/office/powerpoint/2010/main" val="26785823"/>
      </p:ext>
    </p:extLst>
  </p:cSld>
  <p:clrMapOvr>
    <a:masterClrMapping/>
  </p:clrMapOvr>
  <p:transition spd="med"/>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Fundamentos em 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err="1" smtClean="0">
                <a:solidFill>
                  <a:schemeClr val="bg1">
                    <a:lumMod val="50000"/>
                  </a:schemeClr>
                </a:solidFill>
              </a:rPr>
              <a:t>MBCorp</a:t>
            </a:r>
            <a:r>
              <a:rPr lang="pt-BR" sz="2400" dirty="0" smtClean="0">
                <a:solidFill>
                  <a:schemeClr val="bg1">
                    <a:lumMod val="50000"/>
                  </a:schemeClr>
                </a:solidFill>
              </a:rPr>
              <a:t> | Treinamento e Consultoria em Arquitetura e </a:t>
            </a:r>
            <a:r>
              <a:rPr lang="pt-BR" sz="2400" dirty="0" err="1" smtClean="0">
                <a:solidFill>
                  <a:schemeClr val="bg1">
                    <a:lumMod val="50000"/>
                  </a:schemeClr>
                </a:solidFill>
              </a:rPr>
              <a:t>Gestão</a:t>
            </a:r>
            <a:r>
              <a:rPr lang="pt-BR" sz="2400" dirty="0" err="1" smtClean="0">
                <a:solidFill>
                  <a:srgbClr val="FFFFFF"/>
                </a:solidFill>
              </a:rPr>
              <a:t>ftware</a:t>
            </a:r>
            <a:endParaRPr lang="pt-BR" sz="2400" dirty="0" smtClean="0">
              <a:solidFill>
                <a:srgbClr val="FFFFFF"/>
              </a:solidFill>
            </a:endParaRP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397365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a:t>
            </a:r>
            <a:endParaRPr lang="pt-BR" dirty="0"/>
          </a:p>
        </p:txBody>
      </p:sp>
      <p:sp>
        <p:nvSpPr>
          <p:cNvPr id="4" name="Retângulo de cantos arredondados 3"/>
          <p:cNvSpPr/>
          <p:nvPr/>
        </p:nvSpPr>
        <p:spPr>
          <a:xfrm>
            <a:off x="296434" y="1625600"/>
            <a:ext cx="116415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p:txBody>
      </p:sp>
      <p:sp>
        <p:nvSpPr>
          <p:cNvPr id="12" name="CaixaDeTexto 11"/>
          <p:cNvSpPr txBox="1"/>
          <p:nvPr/>
        </p:nvSpPr>
        <p:spPr>
          <a:xfrm>
            <a:off x="356393" y="1468410"/>
            <a:ext cx="42029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E os comportamentos?</a:t>
            </a:r>
            <a:endParaRPr lang="pt-BR" sz="2800" dirty="0"/>
          </a:p>
        </p:txBody>
      </p:sp>
    </p:spTree>
    <p:extLst>
      <p:ext uri="{BB962C8B-B14F-4D97-AF65-F5344CB8AC3E}">
        <p14:creationId xmlns:p14="http://schemas.microsoft.com/office/powerpoint/2010/main" val="417011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2" descr="http://www.metropoledigital.ufrn.br/aulas/disciplinas/poo/imagens/a01_figura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9142" y="2139891"/>
            <a:ext cx="4679950" cy="38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Os pilares da OO</a:t>
            </a:r>
          </a:p>
        </p:txBody>
      </p:sp>
    </p:spTree>
    <p:extLst>
      <p:ext uri="{BB962C8B-B14F-4D97-AF65-F5344CB8AC3E}">
        <p14:creationId xmlns:p14="http://schemas.microsoft.com/office/powerpoint/2010/main" val="25425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338257" y="3179805"/>
            <a:ext cx="11281719" cy="19358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just"/>
            <a:r>
              <a:rPr lang="pt-BR" sz="4000" dirty="0" smtClean="0"/>
              <a:t>“É </a:t>
            </a:r>
            <a:r>
              <a:rPr lang="pt-BR" sz="4000" dirty="0"/>
              <a:t>uma característica da </a:t>
            </a:r>
            <a:r>
              <a:rPr lang="pt-BR" sz="4000" dirty="0" smtClean="0"/>
              <a:t>OO na </a:t>
            </a:r>
            <a:r>
              <a:rPr lang="pt-BR" sz="4000" dirty="0"/>
              <a:t>qual peças de um </a:t>
            </a:r>
            <a:r>
              <a:rPr lang="pt-BR" sz="4000" dirty="0" smtClean="0"/>
              <a:t>software </a:t>
            </a:r>
            <a:r>
              <a:rPr lang="pt-BR" sz="4000" dirty="0"/>
              <a:t>são </a:t>
            </a:r>
            <a:r>
              <a:rPr lang="pt-BR" sz="4000" dirty="0" smtClean="0"/>
              <a:t>autossuficientes”</a:t>
            </a:r>
            <a:endParaRPr lang="pt-BR" sz="4000" dirty="0"/>
          </a:p>
          <a:p>
            <a:pPr algn="just"/>
            <a:endParaRPr lang="pt-BR" sz="4000" dirty="0"/>
          </a:p>
        </p:txBody>
      </p:sp>
      <p:pic>
        <p:nvPicPr>
          <p:cNvPr id="3994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Encapsulamento</a:t>
            </a:r>
          </a:p>
        </p:txBody>
      </p:sp>
    </p:spTree>
    <p:extLst>
      <p:ext uri="{BB962C8B-B14F-4D97-AF65-F5344CB8AC3E}">
        <p14:creationId xmlns:p14="http://schemas.microsoft.com/office/powerpoint/2010/main" val="380687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74646" y="3249492"/>
            <a:ext cx="11808941" cy="19732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lgn="just"/>
            <a:r>
              <a:rPr lang="pt-BR" sz="4000" dirty="0" smtClean="0"/>
              <a:t>“Devemos </a:t>
            </a:r>
            <a:r>
              <a:rPr lang="pt-BR" sz="4000" dirty="0"/>
              <a:t>esconder os detalhes de implementação. Tratar uma peça de </a:t>
            </a:r>
            <a:r>
              <a:rPr lang="pt-BR" sz="4000" dirty="0" smtClean="0"/>
              <a:t>software </a:t>
            </a:r>
            <a:r>
              <a:rPr lang="pt-BR" sz="4000" dirty="0"/>
              <a:t>como uma caixa </a:t>
            </a:r>
            <a:r>
              <a:rPr lang="pt-BR" sz="4000" dirty="0" smtClean="0"/>
              <a:t>preta”</a:t>
            </a:r>
            <a:endParaRPr lang="pt-BR" sz="4000" dirty="0"/>
          </a:p>
          <a:p>
            <a:pPr algn="just"/>
            <a:endParaRPr lang="pt-BR" sz="4000" dirty="0"/>
          </a:p>
        </p:txBody>
      </p:sp>
      <p:pic>
        <p:nvPicPr>
          <p:cNvPr id="4096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Encapsulamento</a:t>
            </a:r>
          </a:p>
        </p:txBody>
      </p:sp>
    </p:spTree>
    <p:extLst>
      <p:ext uri="{BB962C8B-B14F-4D97-AF65-F5344CB8AC3E}">
        <p14:creationId xmlns:p14="http://schemas.microsoft.com/office/powerpoint/2010/main" val="304489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505064" y="3354387"/>
            <a:ext cx="11273080" cy="116153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“O </a:t>
            </a:r>
            <a:r>
              <a:rPr lang="pt-BR" sz="4000" dirty="0"/>
              <a:t>uso de </a:t>
            </a:r>
            <a:r>
              <a:rPr lang="pt-BR" sz="4000" dirty="0" smtClean="0"/>
              <a:t>interfaces </a:t>
            </a:r>
            <a:r>
              <a:rPr lang="pt-BR" sz="4000" dirty="0"/>
              <a:t>viabiliza o </a:t>
            </a:r>
            <a:r>
              <a:rPr lang="pt-BR" sz="4000" dirty="0" smtClean="0"/>
              <a:t>encapsulamento”</a:t>
            </a:r>
            <a:endParaRPr lang="pt-BR" sz="4000" dirty="0"/>
          </a:p>
          <a:p>
            <a:pPr algn="just"/>
            <a:endParaRPr lang="pt-BR" sz="4000" dirty="0"/>
          </a:p>
        </p:txBody>
      </p:sp>
      <p:pic>
        <p:nvPicPr>
          <p:cNvPr id="4198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Encapsulamento</a:t>
            </a:r>
            <a:endParaRPr lang="pt-BR" dirty="0"/>
          </a:p>
        </p:txBody>
      </p:sp>
    </p:spTree>
    <p:extLst>
      <p:ext uri="{BB962C8B-B14F-4D97-AF65-F5344CB8AC3E}">
        <p14:creationId xmlns:p14="http://schemas.microsoft.com/office/powerpoint/2010/main" val="30691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p:cNvSpPr>
            <a:spLocks noGrp="1"/>
          </p:cNvSpPr>
          <p:nvPr>
            <p:ph type="title"/>
          </p:nvPr>
        </p:nvSpPr>
        <p:spPr/>
        <p:txBody>
          <a:bodyPr/>
          <a:lstStyle/>
          <a:p>
            <a:r>
              <a:rPr lang="pt-BR" dirty="0" smtClean="0"/>
              <a:t>Encapsulamento</a:t>
            </a:r>
            <a:endParaRPr lang="pt-BR" dirty="0"/>
          </a:p>
        </p:txBody>
      </p:sp>
      <p:sp>
        <p:nvSpPr>
          <p:cNvPr id="43011" name="Rectangle 3"/>
          <p:cNvSpPr>
            <a:spLocks noGrp="1" noChangeArrowheads="1"/>
          </p:cNvSpPr>
          <p:nvPr>
            <p:ph idx="1"/>
          </p:nvPr>
        </p:nvSpPr>
        <p:spPr>
          <a:xfrm>
            <a:off x="138490" y="2819615"/>
            <a:ext cx="11681254" cy="279035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“Uma </a:t>
            </a:r>
            <a:r>
              <a:rPr lang="pt-BR" sz="4000" dirty="0"/>
              <a:t>interface lista os serviços que serão expostos por um componente. Determina um contrato</a:t>
            </a:r>
            <a:r>
              <a:rPr lang="pt-BR" sz="4000" dirty="0" smtClean="0"/>
              <a:t>.”</a:t>
            </a:r>
            <a:endParaRPr lang="pt-BR" sz="4000" dirty="0"/>
          </a:p>
          <a:p>
            <a:pPr algn="just"/>
            <a:endParaRPr lang="pt-BR" sz="4000" dirty="0"/>
          </a:p>
        </p:txBody>
      </p:sp>
      <p:pic>
        <p:nvPicPr>
          <p:cNvPr id="4301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331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992" y="2685968"/>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
          <p:cNvSpPr>
            <a:spLocks noGrp="1"/>
          </p:cNvSpPr>
          <p:nvPr>
            <p:ph type="title"/>
          </p:nvPr>
        </p:nvSpPr>
        <p:spPr>
          <a:xfrm>
            <a:off x="604434" y="0"/>
            <a:ext cx="10749367" cy="1208868"/>
          </a:xfrm>
        </p:spPr>
        <p:txBody>
          <a:bodyPr/>
          <a:lstStyle/>
          <a:p>
            <a:r>
              <a:rPr lang="pt-BR" dirty="0" smtClean="0"/>
              <a:t>Encapsulamento</a:t>
            </a:r>
            <a:endParaRPr lang="pt-BR" dirty="0"/>
          </a:p>
        </p:txBody>
      </p:sp>
    </p:spTree>
    <p:extLst>
      <p:ext uri="{BB962C8B-B14F-4D97-AF65-F5344CB8AC3E}">
        <p14:creationId xmlns:p14="http://schemas.microsoft.com/office/powerpoint/2010/main" val="27299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481913" y="1798123"/>
            <a:ext cx="8229600"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a:t>Vantagens:</a:t>
            </a:r>
          </a:p>
          <a:p>
            <a:pPr lvl="1"/>
            <a:r>
              <a:rPr lang="pt-BR" sz="2400" b="1" dirty="0"/>
              <a:t> Reuso</a:t>
            </a:r>
          </a:p>
          <a:p>
            <a:pPr lvl="1"/>
            <a:r>
              <a:rPr lang="pt-BR" sz="2400" b="1" dirty="0" smtClean="0"/>
              <a:t> </a:t>
            </a:r>
            <a:r>
              <a:rPr lang="pt-BR" sz="2400" b="1" dirty="0"/>
              <a:t>Mudanças transparentes</a:t>
            </a:r>
          </a:p>
          <a:p>
            <a:pPr lvl="1"/>
            <a:r>
              <a:rPr lang="pt-BR" sz="2400" b="1" dirty="0"/>
              <a:t> Elimina efeitos colaterais</a:t>
            </a:r>
          </a:p>
        </p:txBody>
      </p:sp>
      <p:pic>
        <p:nvPicPr>
          <p:cNvPr id="4506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ítulo 1"/>
          <p:cNvSpPr>
            <a:spLocks noGrp="1"/>
          </p:cNvSpPr>
          <p:nvPr>
            <p:ph type="title"/>
          </p:nvPr>
        </p:nvSpPr>
        <p:spPr>
          <a:xfrm>
            <a:off x="596197" y="0"/>
            <a:ext cx="10749367" cy="1208868"/>
          </a:xfrm>
        </p:spPr>
        <p:txBody>
          <a:bodyPr/>
          <a:lstStyle/>
          <a:p>
            <a:r>
              <a:rPr lang="pt-BR" dirty="0" smtClean="0"/>
              <a:t>Encapsulamento</a:t>
            </a:r>
            <a:endParaRPr lang="pt-BR" dirty="0"/>
          </a:p>
        </p:txBody>
      </p:sp>
    </p:spTree>
    <p:extLst>
      <p:ext uri="{BB962C8B-B14F-4D97-AF65-F5344CB8AC3E}">
        <p14:creationId xmlns:p14="http://schemas.microsoft.com/office/powerpoint/2010/main" val="119627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6027738" y="2217540"/>
            <a:ext cx="5859462" cy="2827734"/>
          </a:xfrm>
        </p:spPr>
        <p:txBody>
          <a:bodyPr>
            <a:noAutofit/>
          </a:bodyPr>
          <a:lstStyle/>
          <a:p>
            <a:pPr>
              <a:buFont typeface="Segoe UI" pitchFamily="34" charset="0"/>
              <a:buNone/>
            </a:pPr>
            <a:r>
              <a:rPr lang="pt-BR" sz="2400" dirty="0" smtClean="0">
                <a:solidFill>
                  <a:srgbClr val="FFFFFF"/>
                </a:solidFill>
              </a:rPr>
              <a:t>OO(2)</a:t>
            </a:r>
          </a:p>
          <a:p>
            <a:pPr>
              <a:buFont typeface="Segoe UI" pitchFamily="34" charset="0"/>
              <a:buNone/>
            </a:pPr>
            <a:r>
              <a:rPr lang="pt-BR" sz="2400" dirty="0" smtClean="0">
                <a:solidFill>
                  <a:srgbClr val="FFFFFF"/>
                </a:solidFill>
              </a:rPr>
              <a:t>Design </a:t>
            </a:r>
            <a:r>
              <a:rPr lang="pt-BR" sz="2400" dirty="0" err="1" smtClean="0">
                <a:solidFill>
                  <a:srgbClr val="FFFFFF"/>
                </a:solidFill>
              </a:rPr>
              <a:t>Patterns</a:t>
            </a:r>
            <a:r>
              <a:rPr lang="pt-BR" sz="2400" dirty="0" smtClean="0">
                <a:solidFill>
                  <a:srgbClr val="FFFFFF"/>
                </a:solidFill>
              </a:rPr>
              <a:t>(6)</a:t>
            </a:r>
          </a:p>
        </p:txBody>
      </p:sp>
      <p:sp>
        <p:nvSpPr>
          <p:cNvPr id="7" name="Título 1"/>
          <p:cNvSpPr txBox="1">
            <a:spLocks/>
          </p:cNvSpPr>
          <p:nvPr/>
        </p:nvSpPr>
        <p:spPr bwMode="auto">
          <a:xfrm>
            <a:off x="604838" y="0"/>
            <a:ext cx="10748962"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eaLnBrk="1" hangingPunct="1">
              <a:buSzPct val="100000"/>
              <a:defRPr sz="3600">
                <a:solidFill>
                  <a:srgbClr val="FFFFFF"/>
                </a:solidFill>
                <a:latin typeface="+mj-lt"/>
                <a:ea typeface="+mj-ea"/>
                <a:cs typeface="+mj-cs"/>
              </a:defRPr>
            </a:lvl1pPr>
            <a:lvl2pPr eaLnBrk="1" hangingPunct="1">
              <a:defRPr sz="4400">
                <a:latin typeface="Segoe UI Light" pitchFamily="34" charset="0"/>
              </a:defRPr>
            </a:lvl2pPr>
            <a:lvl3pPr eaLnBrk="1" hangingPunct="1">
              <a:defRPr sz="4400">
                <a:latin typeface="Segoe UI Light" pitchFamily="34" charset="0"/>
              </a:defRPr>
            </a:lvl3pPr>
            <a:lvl4pPr eaLnBrk="1" hangingPunct="1">
              <a:defRPr sz="4400">
                <a:latin typeface="Segoe UI Light" pitchFamily="34" charset="0"/>
              </a:defRPr>
            </a:lvl4pPr>
            <a:lvl5pPr eaLnBrk="1" hangingPunct="1">
              <a:defRPr sz="4400">
                <a:latin typeface="Segoe UI Light" pitchFamily="34" charset="0"/>
              </a:defRPr>
            </a:lvl5pPr>
            <a:lvl6pPr marL="457200" fontAlgn="base">
              <a:spcBef>
                <a:spcPct val="0"/>
              </a:spcBef>
              <a:spcAft>
                <a:spcPct val="0"/>
              </a:spcAft>
              <a:defRPr sz="4400">
                <a:latin typeface="Segoe UI Light" pitchFamily="34" charset="0"/>
              </a:defRPr>
            </a:lvl6pPr>
            <a:lvl7pPr marL="914400" fontAlgn="base">
              <a:spcBef>
                <a:spcPct val="0"/>
              </a:spcBef>
              <a:spcAft>
                <a:spcPct val="0"/>
              </a:spcAft>
              <a:defRPr sz="4400">
                <a:latin typeface="Segoe UI Light" pitchFamily="34" charset="0"/>
              </a:defRPr>
            </a:lvl7pPr>
            <a:lvl8pPr marL="1371600" fontAlgn="base">
              <a:spcBef>
                <a:spcPct val="0"/>
              </a:spcBef>
              <a:spcAft>
                <a:spcPct val="0"/>
              </a:spcAft>
              <a:defRPr sz="4400">
                <a:latin typeface="Segoe UI Light" pitchFamily="34" charset="0"/>
              </a:defRPr>
            </a:lvl8pPr>
            <a:lvl9pPr marL="1828800" fontAlgn="base">
              <a:spcBef>
                <a:spcPct val="0"/>
              </a:spcBef>
              <a:spcAft>
                <a:spcPct val="0"/>
              </a:spcAft>
              <a:defRPr sz="4400">
                <a:latin typeface="Segoe UI Light" pitchFamily="34" charset="0"/>
              </a:defRPr>
            </a:lvl9pPr>
          </a:lstStyle>
          <a:p>
            <a:r>
              <a:rPr lang="pt-BR" dirty="0"/>
              <a:t>O Curso </a:t>
            </a:r>
            <a:r>
              <a:rPr lang="pt-BR" dirty="0">
                <a:sym typeface="Wingdings" panose="05000000000000000000" pitchFamily="2" charset="2"/>
              </a:rPr>
              <a:t> </a:t>
            </a:r>
            <a:r>
              <a:rPr lang="pt-BR" dirty="0" smtClean="0">
                <a:sym typeface="Wingdings" panose="05000000000000000000" pitchFamily="2" charset="2"/>
              </a:rPr>
              <a:t>Agenda</a:t>
            </a:r>
            <a:endParaRPr lang="pt-B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208512" y="2061734"/>
            <a:ext cx="11524736"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“É </a:t>
            </a:r>
            <a:r>
              <a:rPr lang="pt-BR" sz="4000" dirty="0"/>
              <a:t>um mecanismo que permite que você possa criar uma classe, a partir de uma existente, herdando os atributos e comportamentos da classe base</a:t>
            </a:r>
            <a:r>
              <a:rPr lang="pt-BR" sz="4000" dirty="0" smtClean="0"/>
              <a:t>.”</a:t>
            </a:r>
            <a:endParaRPr lang="pt-BR" sz="4000" dirty="0"/>
          </a:p>
        </p:txBody>
      </p:sp>
      <p:pic>
        <p:nvPicPr>
          <p:cNvPr id="4608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a:xfrm>
            <a:off x="596197" y="0"/>
            <a:ext cx="10749367" cy="1208868"/>
          </a:xfrm>
        </p:spPr>
        <p:txBody>
          <a:bodyPr/>
          <a:lstStyle/>
          <a:p>
            <a:r>
              <a:rPr lang="pt-BR" dirty="0" smtClean="0"/>
              <a:t>Herança</a:t>
            </a:r>
            <a:endParaRPr lang="pt-BR" dirty="0"/>
          </a:p>
        </p:txBody>
      </p:sp>
    </p:spTree>
    <p:extLst>
      <p:ext uri="{BB962C8B-B14F-4D97-AF65-F5344CB8AC3E}">
        <p14:creationId xmlns:p14="http://schemas.microsoft.com/office/powerpoint/2010/main" val="386997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Herança</a:t>
            </a:r>
          </a:p>
        </p:txBody>
      </p:sp>
    </p:spTree>
    <p:extLst>
      <p:ext uri="{BB962C8B-B14F-4D97-AF65-F5344CB8AC3E}">
        <p14:creationId xmlns:p14="http://schemas.microsoft.com/office/powerpoint/2010/main" val="255286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144162" y="1946404"/>
            <a:ext cx="620721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3000" dirty="0"/>
              <a:t>Como identificar se minha herança está correta?</a:t>
            </a:r>
          </a:p>
          <a:p>
            <a:pPr algn="just"/>
            <a:r>
              <a:rPr lang="pt-BR" sz="3000" dirty="0" smtClean="0"/>
              <a:t>Não </a:t>
            </a:r>
            <a:r>
              <a:rPr lang="pt-BR" sz="3000" dirty="0"/>
              <a:t>é porque eu posso herdar de um classe, que estou fazendo a herança correta</a:t>
            </a:r>
          </a:p>
        </p:txBody>
      </p:sp>
      <p:pic>
        <p:nvPicPr>
          <p:cNvPr id="4813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946" y="2101678"/>
            <a:ext cx="38385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3"/>
          <p:cNvSpPr txBox="1">
            <a:spLocks noChangeArrowheads="1"/>
          </p:cNvSpPr>
          <p:nvPr/>
        </p:nvSpPr>
        <p:spPr bwMode="auto">
          <a:xfrm>
            <a:off x="9333470" y="2488857"/>
            <a:ext cx="2858530" cy="151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pt-BR" sz="3000" dirty="0">
                <a:solidFill>
                  <a:srgbClr val="0070C0"/>
                </a:solidFill>
              </a:rPr>
              <a:t>Simples</a:t>
            </a:r>
            <a:r>
              <a:rPr lang="pt-BR" sz="4000" dirty="0" smtClean="0">
                <a:solidFill>
                  <a:srgbClr val="0070C0"/>
                </a:solidFill>
              </a:rPr>
              <a:t>, </a:t>
            </a:r>
            <a:r>
              <a:rPr lang="pt-BR" sz="3000" dirty="0" smtClean="0">
                <a:solidFill>
                  <a:srgbClr val="0070C0"/>
                </a:solidFill>
              </a:rPr>
              <a:t>utilize a regra do “É um”</a:t>
            </a:r>
            <a:endParaRPr lang="pt-BR" sz="3000" dirty="0">
              <a:solidFill>
                <a:srgbClr val="0070C0"/>
              </a:solidFill>
            </a:endParaRPr>
          </a:p>
        </p:txBody>
      </p:sp>
      <p:sp>
        <p:nvSpPr>
          <p:cNvPr id="2" name="Título 1"/>
          <p:cNvSpPr>
            <a:spLocks noGrp="1"/>
          </p:cNvSpPr>
          <p:nvPr>
            <p:ph type="title"/>
          </p:nvPr>
        </p:nvSpPr>
        <p:spPr/>
        <p:txBody>
          <a:bodyPr/>
          <a:lstStyle/>
          <a:p>
            <a:r>
              <a:rPr lang="pt-BR" dirty="0"/>
              <a:t>Herança</a:t>
            </a:r>
          </a:p>
        </p:txBody>
      </p:sp>
    </p:spTree>
    <p:extLst>
      <p:ext uri="{BB962C8B-B14F-4D97-AF65-F5344CB8AC3E}">
        <p14:creationId xmlns:p14="http://schemas.microsoft.com/office/powerpoint/2010/main" val="48951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224987" y="2556004"/>
            <a:ext cx="11508259" cy="4525962"/>
          </a:xfrm>
        </p:spPr>
        <p:txBody>
          <a:bodyPr/>
          <a:lstStyle/>
          <a:p>
            <a:pPr algn="just"/>
            <a:r>
              <a:rPr lang="pt-BR" sz="4000" dirty="0" smtClean="0"/>
              <a:t>“É </a:t>
            </a:r>
            <a:r>
              <a:rPr lang="pt-BR" sz="4000" dirty="0"/>
              <a:t>arte de assumir múltiplas formas. Polimorfismo permite </a:t>
            </a:r>
            <a:r>
              <a:rPr lang="pt-BR" sz="4000" dirty="0" smtClean="0"/>
              <a:t>utilizar uma mesma assinatura </a:t>
            </a:r>
            <a:r>
              <a:rPr lang="pt-BR" sz="4000" dirty="0"/>
              <a:t>para expressar comportamentos distintos</a:t>
            </a:r>
            <a:r>
              <a:rPr lang="pt-BR" sz="4000" dirty="0" smtClean="0"/>
              <a:t>.”</a:t>
            </a:r>
            <a:endParaRPr lang="pt-BR" sz="4000" dirty="0"/>
          </a:p>
        </p:txBody>
      </p:sp>
      <p:pic>
        <p:nvPicPr>
          <p:cNvPr id="5018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p:txBody>
          <a:bodyPr/>
          <a:lstStyle/>
          <a:p>
            <a:r>
              <a:rPr lang="pt-BR" dirty="0" smtClean="0"/>
              <a:t>Polimorfismo</a:t>
            </a:r>
            <a:endParaRPr lang="pt-BR" dirty="0"/>
          </a:p>
        </p:txBody>
      </p:sp>
      <p:pic>
        <p:nvPicPr>
          <p:cNvPr id="9" name="Picture 12" descr="http://www.pop-ce.rnp.br/site/wp-content/uploads/2012/03/Vista-220.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5724" y="4949970"/>
            <a:ext cx="1706351" cy="170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344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0"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
          <p:cNvSpPr>
            <a:spLocks noGrp="1"/>
          </p:cNvSpPr>
          <p:nvPr>
            <p:ph type="title"/>
          </p:nvPr>
        </p:nvSpPr>
        <p:spPr/>
        <p:txBody>
          <a:bodyPr/>
          <a:lstStyle/>
          <a:p>
            <a:r>
              <a:rPr lang="pt-BR" dirty="0" smtClean="0"/>
              <a:t>Polimorfismo</a:t>
            </a:r>
            <a:endParaRPr lang="pt-BR" dirty="0"/>
          </a:p>
        </p:txBody>
      </p:sp>
    </p:spTree>
    <p:extLst>
      <p:ext uri="{BB962C8B-B14F-4D97-AF65-F5344CB8AC3E}">
        <p14:creationId xmlns:p14="http://schemas.microsoft.com/office/powerpoint/2010/main" val="2130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Design </a:t>
            </a:r>
            <a:r>
              <a:rPr lang="pt-BR" b="1" dirty="0" err="1" smtClean="0"/>
              <a:t>Patterns</a:t>
            </a:r>
            <a:endParaRPr lang="pt-BR" b="1" dirty="0" smtClean="0"/>
          </a:p>
        </p:txBody>
      </p:sp>
    </p:spTree>
    <p:extLst>
      <p:ext uri="{BB962C8B-B14F-4D97-AF65-F5344CB8AC3E}">
        <p14:creationId xmlns:p14="http://schemas.microsoft.com/office/powerpoint/2010/main" val="388828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body" idx="1"/>
          </p:nvPr>
        </p:nvSpPr>
        <p:spPr>
          <a:xfrm>
            <a:off x="508000" y="1728788"/>
            <a:ext cx="8229600" cy="4525962"/>
          </a:xfrm>
        </p:spPr>
        <p:txBody>
          <a:bodyPr vert="horz" wrap="square" lIns="88896" tIns="50798" rIns="88896" bIns="50798" numCol="1" anchor="t" anchorCtr="0" compatLnSpc="1">
            <a:prstTxWarp prst="textNoShape">
              <a:avLst/>
            </a:prstTxWarp>
            <a:normAutofit/>
          </a:bodyPr>
          <a:lstStyle/>
          <a:p>
            <a:pPr algn="just" defTabSz="912813">
              <a:spcBef>
                <a:spcPts val="488"/>
              </a:spcBef>
            </a:pPr>
            <a:r>
              <a:rPr lang="pt-BR" sz="2800" dirty="0" smtClean="0">
                <a:sym typeface="Arial" panose="020B0604020202020204" pitchFamily="34" charset="0"/>
              </a:rPr>
              <a:t>“Solução geral reutilizável para um problema recorrente no desenvolvimento de sistemas orientados a objetos” </a:t>
            </a:r>
          </a:p>
          <a:p>
            <a:pPr algn="just" defTabSz="912813">
              <a:spcBef>
                <a:spcPts val="488"/>
              </a:spcBef>
            </a:pPr>
            <a:r>
              <a:rPr lang="pt-BR" sz="2800" dirty="0" err="1" smtClean="0">
                <a:sym typeface="Arial" panose="020B0604020202020204" pitchFamily="34" charset="0"/>
              </a:rPr>
              <a:t>Wikipedia</a:t>
            </a:r>
            <a:r>
              <a:rPr lang="pt-BR" sz="2800" dirty="0" smtClean="0">
                <a:sym typeface="Arial" panose="020B0604020202020204" pitchFamily="34" charset="0"/>
              </a:rPr>
              <a:t> [2012]</a:t>
            </a:r>
          </a:p>
        </p:txBody>
      </p:sp>
      <p:pic>
        <p:nvPicPr>
          <p:cNvPr id="5124"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5"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6"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7"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8" name="Picture 7"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30" name="Picture 9" descr="ANd9GcQPnBrXgEheRiSgzsUVHDCgnBK9cmVDMV58puu01oZluikQw_LIBw.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440864" y="3721101"/>
            <a:ext cx="1912937" cy="2392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Definição</a:t>
            </a:r>
            <a:endParaRPr lang="pt-BR" dirty="0"/>
          </a:p>
        </p:txBody>
      </p:sp>
    </p:spTree>
    <p:extLst>
      <p:ext uri="{BB962C8B-B14F-4D97-AF65-F5344CB8AC3E}">
        <p14:creationId xmlns:p14="http://schemas.microsoft.com/office/powerpoint/2010/main" val="3394474440"/>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body" idx="1"/>
          </p:nvPr>
        </p:nvSpPr>
        <p:spPr>
          <a:xfrm>
            <a:off x="508000" y="1728788"/>
            <a:ext cx="8229600" cy="4525962"/>
          </a:xfrm>
        </p:spPr>
        <p:txBody>
          <a:bodyPr vert="horz" wrap="square" lIns="88896" tIns="50798" rIns="88896" bIns="50798" numCol="1" anchor="t" anchorCtr="0" compatLnSpc="1">
            <a:prstTxWarp prst="textNoShape">
              <a:avLst/>
            </a:prstTxWarp>
            <a:normAutofit fontScale="92500"/>
          </a:bodyPr>
          <a:lstStyle/>
          <a:p>
            <a:r>
              <a:rPr lang="pt-BR" sz="2800" dirty="0" smtClean="0"/>
              <a:t>“Cada </a:t>
            </a:r>
            <a:r>
              <a:rPr lang="pt-BR" sz="2800" dirty="0"/>
              <a:t>padrão descreve um problema que ocorre repetidas vezes em nosso ambiente, e então descreve o núcleo da solução para esse problema, de tal forma que você pode usar esta solução um milhão de vezes, sem nunca fazê-lo da mesma maneira duas vezes </a:t>
            </a:r>
            <a:r>
              <a:rPr lang="pt-BR" sz="2800" dirty="0" smtClean="0"/>
              <a:t>.” </a:t>
            </a:r>
          </a:p>
          <a:p>
            <a:r>
              <a:rPr lang="pt-BR" sz="2800" dirty="0"/>
              <a:t>	</a:t>
            </a:r>
            <a:r>
              <a:rPr lang="pt-BR" sz="2800" dirty="0" smtClean="0"/>
              <a:t>				Christopher </a:t>
            </a:r>
            <a:r>
              <a:rPr lang="pt-BR" sz="2800" dirty="0"/>
              <a:t>Alexander </a:t>
            </a:r>
          </a:p>
        </p:txBody>
      </p:sp>
      <p:pic>
        <p:nvPicPr>
          <p:cNvPr id="5124"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5"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6"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7"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8" name="Picture 7"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30" name="Picture 9" descr="ANd9GcQPnBrXgEheRiSgzsUVHDCgnBK9cmVDMV58puu01oZluikQw_LIBw.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440864" y="3721101"/>
            <a:ext cx="1912937" cy="2392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Definição</a:t>
            </a:r>
            <a:endParaRPr lang="pt-BR" dirty="0"/>
          </a:p>
        </p:txBody>
      </p:sp>
    </p:spTree>
    <p:extLst>
      <p:ext uri="{BB962C8B-B14F-4D97-AF65-F5344CB8AC3E}">
        <p14:creationId xmlns:p14="http://schemas.microsoft.com/office/powerpoint/2010/main" val="3689739249"/>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body" idx="1"/>
          </p:nvPr>
        </p:nvSpPr>
        <p:spPr/>
        <p:txBody>
          <a:bodyPr vert="horz" wrap="square" lIns="88896" tIns="50798" rIns="88896" bIns="50798" numCol="1" anchor="t" anchorCtr="0" compatLnSpc="1">
            <a:prstTxWarp prst="textNoShape">
              <a:avLst/>
            </a:prstTxWarp>
            <a:normAutofit/>
          </a:bodyPr>
          <a:lstStyle/>
          <a:p>
            <a:pPr marL="341313" indent="-341313" defTabSz="912813">
              <a:spcBef>
                <a:spcPts val="488"/>
              </a:spcBef>
              <a:buClr>
                <a:srgbClr val="000000"/>
              </a:buClr>
              <a:buFont typeface="ArialMT" charset="0"/>
              <a:buChar char="•"/>
            </a:pPr>
            <a:r>
              <a:rPr lang="pt-BR" sz="2800" dirty="0" smtClean="0">
                <a:sym typeface="Arial" panose="020B0604020202020204" pitchFamily="34" charset="0"/>
              </a:rPr>
              <a:t>Nome</a:t>
            </a:r>
          </a:p>
          <a:p>
            <a:pPr marL="341313" indent="-341313" defTabSz="912813">
              <a:spcBef>
                <a:spcPts val="488"/>
              </a:spcBef>
              <a:buClr>
                <a:srgbClr val="000000"/>
              </a:buClr>
              <a:buFont typeface="ArialMT" charset="0"/>
              <a:buChar char="•"/>
            </a:pPr>
            <a:r>
              <a:rPr lang="pt-BR" sz="2800" dirty="0" smtClean="0">
                <a:sym typeface="Arial" panose="020B0604020202020204" pitchFamily="34" charset="0"/>
              </a:rPr>
              <a:t>Problema</a:t>
            </a:r>
          </a:p>
          <a:p>
            <a:pPr marL="341313" indent="-341313" defTabSz="912813">
              <a:spcBef>
                <a:spcPts val="488"/>
              </a:spcBef>
              <a:buClr>
                <a:srgbClr val="000000"/>
              </a:buClr>
              <a:buFont typeface="ArialMT" charset="0"/>
              <a:buChar char="•"/>
            </a:pPr>
            <a:r>
              <a:rPr lang="pt-BR" sz="2800" dirty="0" smtClean="0">
                <a:sym typeface="Arial" panose="020B0604020202020204" pitchFamily="34" charset="0"/>
              </a:rPr>
              <a:t>Solução</a:t>
            </a:r>
          </a:p>
          <a:p>
            <a:pPr marL="341313" indent="-341313" defTabSz="912813">
              <a:spcBef>
                <a:spcPts val="488"/>
              </a:spcBef>
              <a:buClr>
                <a:srgbClr val="000000"/>
              </a:buClr>
              <a:buFont typeface="ArialMT" charset="0"/>
              <a:buChar char="•"/>
            </a:pPr>
            <a:r>
              <a:rPr lang="pt-BR" sz="2800" dirty="0" smtClean="0">
                <a:sym typeface="Arial" panose="020B0604020202020204" pitchFamily="34" charset="0"/>
              </a:rPr>
              <a:t>Aplicabilidade</a:t>
            </a:r>
          </a:p>
          <a:p>
            <a:pPr marL="341313" indent="-341313" defTabSz="912813">
              <a:spcBef>
                <a:spcPts val="488"/>
              </a:spcBef>
              <a:buClr>
                <a:srgbClr val="000000"/>
              </a:buClr>
              <a:buFont typeface="ArialMT" charset="0"/>
              <a:buChar char="•"/>
            </a:pPr>
            <a:r>
              <a:rPr lang="pt-BR" sz="2800" dirty="0" smtClean="0">
                <a:sym typeface="Arial" panose="020B0604020202020204" pitchFamily="34" charset="0"/>
              </a:rPr>
              <a:t>Consequências</a:t>
            </a:r>
            <a:endParaRPr lang="pt-BR" sz="2800" dirty="0" smtClean="0"/>
          </a:p>
        </p:txBody>
      </p:sp>
      <p:sp>
        <p:nvSpPr>
          <p:cNvPr id="2" name="Título 1"/>
          <p:cNvSpPr>
            <a:spLocks noGrp="1"/>
          </p:cNvSpPr>
          <p:nvPr>
            <p:ph type="title"/>
          </p:nvPr>
        </p:nvSpPr>
        <p:spPr/>
        <p:txBody>
          <a:bodyPr/>
          <a:lstStyle/>
          <a:p>
            <a:r>
              <a:rPr lang="pt-BR" dirty="0" smtClean="0"/>
              <a:t>Estrutura</a:t>
            </a:r>
            <a:endParaRPr lang="pt-BR" dirty="0"/>
          </a:p>
        </p:txBody>
      </p:sp>
    </p:spTree>
    <p:extLst>
      <p:ext uri="{BB962C8B-B14F-4D97-AF65-F5344CB8AC3E}">
        <p14:creationId xmlns:p14="http://schemas.microsoft.com/office/powerpoint/2010/main" val="2197558990"/>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rmAutofit/>
          </a:bodyPr>
          <a:lstStyle/>
          <a:p>
            <a:pPr defTabSz="912813">
              <a:spcBef>
                <a:spcPts val="488"/>
              </a:spcBef>
              <a:buClr>
                <a:srgbClr val="000000"/>
              </a:buClr>
            </a:pPr>
            <a:endParaRPr lang="pt-BR" sz="2800" dirty="0" smtClean="0">
              <a:sym typeface="Arial" panose="020B0604020202020204" pitchFamily="34" charset="0"/>
            </a:endParaRPr>
          </a:p>
          <a:p>
            <a:pPr defTabSz="912813">
              <a:spcBef>
                <a:spcPts val="488"/>
              </a:spcBef>
              <a:buClr>
                <a:srgbClr val="000000"/>
              </a:buClr>
            </a:pPr>
            <a:r>
              <a:rPr lang="pt-BR" sz="2800" dirty="0" smtClean="0">
                <a:sym typeface="Arial" panose="020B0604020202020204" pitchFamily="34" charset="0"/>
              </a:rPr>
              <a:t>Há duas técnicas para se promover o reuso em sistemas orientados a objetos: Herança e Composição. </a:t>
            </a:r>
            <a:endParaRPr lang="pt-BR" sz="2800" dirty="0">
              <a:sym typeface="Arial" panose="020B0604020202020204" pitchFamily="34" charset="0"/>
            </a:endParaRPr>
          </a:p>
        </p:txBody>
      </p:sp>
      <p:sp>
        <p:nvSpPr>
          <p:cNvPr id="2" name="Título 1"/>
          <p:cNvSpPr>
            <a:spLocks noGrp="1"/>
          </p:cNvSpPr>
          <p:nvPr>
            <p:ph type="title"/>
          </p:nvPr>
        </p:nvSpPr>
        <p:spPr/>
        <p:txBody>
          <a:bodyPr/>
          <a:lstStyle/>
          <a:p>
            <a:r>
              <a:rPr lang="pt-BR" dirty="0" smtClean="0"/>
              <a:t>Herança versus Composição</a:t>
            </a:r>
            <a:endParaRPr lang="pt-BR" dirty="0"/>
          </a:p>
        </p:txBody>
      </p:sp>
    </p:spTree>
    <p:extLst>
      <p:ext uri="{BB962C8B-B14F-4D97-AF65-F5344CB8AC3E}">
        <p14:creationId xmlns:p14="http://schemas.microsoft.com/office/powerpoint/2010/main" val="3345019439"/>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Revisitando Orientação a Objetos</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193909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rmAutofit/>
          </a:bodyPr>
          <a:lstStyle/>
          <a:p>
            <a:pPr defTabSz="912813">
              <a:spcBef>
                <a:spcPts val="488"/>
              </a:spcBef>
              <a:buClr>
                <a:srgbClr val="000000"/>
              </a:buClr>
            </a:pPr>
            <a:r>
              <a:rPr lang="pt-BR" sz="2800" b="1" dirty="0" smtClean="0">
                <a:sym typeface="Arial" panose="020B0604020202020204" pitchFamily="34" charset="0"/>
              </a:rPr>
              <a:t>Herança:</a:t>
            </a:r>
            <a:r>
              <a:rPr lang="pt-BR" sz="2800" dirty="0" smtClean="0">
                <a:sym typeface="Arial" panose="020B0604020202020204" pitchFamily="34" charset="0"/>
              </a:rPr>
              <a:t> promove reuso através subclasses, subclasses herdam funcionalidades da classe Pai e podem alterar o comportamento. O Reuso é estático, ou seja, definido em tempo de desenho.</a:t>
            </a:r>
          </a:p>
          <a:p>
            <a:pPr defTabSz="912813">
              <a:spcBef>
                <a:spcPts val="488"/>
              </a:spcBef>
              <a:buClr>
                <a:srgbClr val="000000"/>
              </a:buClr>
            </a:pPr>
            <a:r>
              <a:rPr lang="pt-BR" sz="2800" b="1" dirty="0" smtClean="0">
                <a:sym typeface="Arial" panose="020B0604020202020204" pitchFamily="34" charset="0"/>
              </a:rPr>
              <a:t>	</a:t>
            </a:r>
            <a:endParaRPr lang="pt-BR" sz="2800" dirty="0" smtClean="0">
              <a:sym typeface="Arial" panose="020B0604020202020204" pitchFamily="34" charset="0"/>
            </a:endParaRPr>
          </a:p>
        </p:txBody>
      </p:sp>
      <p:sp>
        <p:nvSpPr>
          <p:cNvPr id="2" name="Título 1"/>
          <p:cNvSpPr>
            <a:spLocks noGrp="1"/>
          </p:cNvSpPr>
          <p:nvPr>
            <p:ph type="title"/>
          </p:nvPr>
        </p:nvSpPr>
        <p:spPr/>
        <p:txBody>
          <a:bodyPr/>
          <a:lstStyle/>
          <a:p>
            <a:r>
              <a:rPr lang="pt-BR" dirty="0" smtClean="0"/>
              <a:t>Herança versus Composição</a:t>
            </a:r>
            <a:endParaRPr lang="pt-BR" dirty="0"/>
          </a:p>
        </p:txBody>
      </p:sp>
    </p:spTree>
    <p:extLst>
      <p:ext uri="{BB962C8B-B14F-4D97-AF65-F5344CB8AC3E}">
        <p14:creationId xmlns:p14="http://schemas.microsoft.com/office/powerpoint/2010/main" val="716311422"/>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rmAutofit/>
          </a:bodyPr>
          <a:lstStyle/>
          <a:p>
            <a:pPr defTabSz="912813">
              <a:spcBef>
                <a:spcPts val="488"/>
              </a:spcBef>
              <a:buClr>
                <a:srgbClr val="000000"/>
              </a:buClr>
            </a:pPr>
            <a:r>
              <a:rPr lang="pt-BR" sz="2800" b="1" dirty="0" smtClean="0">
                <a:sym typeface="Arial" panose="020B0604020202020204" pitchFamily="34" charset="0"/>
              </a:rPr>
              <a:t>	Vantagens:</a:t>
            </a:r>
            <a:r>
              <a:rPr lang="pt-BR" sz="2800" dirty="0" smtClean="0">
                <a:sym typeface="Arial" panose="020B0604020202020204" pitchFamily="34" charset="0"/>
              </a:rPr>
              <a:t> </a:t>
            </a:r>
          </a:p>
          <a:p>
            <a:pPr marL="1600200" lvl="2" indent="-457200" defTabSz="912813">
              <a:spcBef>
                <a:spcPts val="488"/>
              </a:spcBef>
              <a:buClr>
                <a:srgbClr val="000000"/>
              </a:buClr>
              <a:buFont typeface="Arial" panose="020B0604020202020204" pitchFamily="34" charset="0"/>
              <a:buChar char="•"/>
            </a:pPr>
            <a:r>
              <a:rPr lang="pt-BR" sz="2400" dirty="0" smtClean="0">
                <a:sym typeface="Arial" panose="020B0604020202020204" pitchFamily="34" charset="0"/>
              </a:rPr>
              <a:t>Reuso é definido estaticamente, portanto, mais performático.</a:t>
            </a:r>
          </a:p>
          <a:p>
            <a:pPr marL="1600200" lvl="2" indent="-457200" defTabSz="912813">
              <a:spcBef>
                <a:spcPts val="488"/>
              </a:spcBef>
              <a:buClr>
                <a:srgbClr val="000000"/>
              </a:buClr>
              <a:buFont typeface="Arial" panose="020B0604020202020204" pitchFamily="34" charset="0"/>
              <a:buChar char="•"/>
            </a:pPr>
            <a:r>
              <a:rPr lang="pt-BR" sz="2400" dirty="0">
                <a:sym typeface="Arial" panose="020B0604020202020204" pitchFamily="34" charset="0"/>
              </a:rPr>
              <a:t>P</a:t>
            </a:r>
            <a:r>
              <a:rPr lang="pt-BR" sz="2400" dirty="0" smtClean="0">
                <a:sym typeface="Arial" panose="020B0604020202020204" pitchFamily="34" charset="0"/>
              </a:rPr>
              <a:t>ossibilita alteração de funcionalidades com facilidade.</a:t>
            </a:r>
          </a:p>
        </p:txBody>
      </p:sp>
      <p:sp>
        <p:nvSpPr>
          <p:cNvPr id="2" name="Título 1"/>
          <p:cNvSpPr>
            <a:spLocks noGrp="1"/>
          </p:cNvSpPr>
          <p:nvPr>
            <p:ph type="title"/>
          </p:nvPr>
        </p:nvSpPr>
        <p:spPr/>
        <p:txBody>
          <a:bodyPr/>
          <a:lstStyle/>
          <a:p>
            <a:r>
              <a:rPr lang="pt-BR" dirty="0" smtClean="0"/>
              <a:t>Herança versus Composição</a:t>
            </a:r>
            <a:endParaRPr lang="pt-BR" dirty="0"/>
          </a:p>
        </p:txBody>
      </p:sp>
    </p:spTree>
    <p:extLst>
      <p:ext uri="{BB962C8B-B14F-4D97-AF65-F5344CB8AC3E}">
        <p14:creationId xmlns:p14="http://schemas.microsoft.com/office/powerpoint/2010/main" val="1098907656"/>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rmAutofit/>
          </a:bodyPr>
          <a:lstStyle/>
          <a:p>
            <a:pPr defTabSz="912813">
              <a:spcBef>
                <a:spcPts val="488"/>
              </a:spcBef>
              <a:buClr>
                <a:srgbClr val="000000"/>
              </a:buClr>
            </a:pPr>
            <a:r>
              <a:rPr lang="pt-BR" sz="2800" b="1" dirty="0" smtClean="0">
                <a:sym typeface="Arial" panose="020B0604020202020204" pitchFamily="34" charset="0"/>
              </a:rPr>
              <a:t>Desvantagens:</a:t>
            </a:r>
            <a:r>
              <a:rPr lang="pt-BR" sz="2800" dirty="0" smtClean="0">
                <a:sym typeface="Arial" panose="020B0604020202020204" pitchFamily="34" charset="0"/>
              </a:rPr>
              <a:t> </a:t>
            </a:r>
          </a:p>
          <a:p>
            <a:pPr marL="1600200" lvl="2" indent="-457200" defTabSz="912813">
              <a:spcBef>
                <a:spcPts val="488"/>
              </a:spcBef>
              <a:buClr>
                <a:srgbClr val="000000"/>
              </a:buClr>
              <a:buFont typeface="Arial" panose="020B0604020202020204" pitchFamily="34" charset="0"/>
              <a:buChar char="•"/>
            </a:pPr>
            <a:r>
              <a:rPr lang="pt-BR" sz="2400" dirty="0" smtClean="0">
                <a:sym typeface="Arial" panose="020B0604020202020204" pitchFamily="34" charset="0"/>
              </a:rPr>
              <a:t>Não podemos alterar implementações em tempo de </a:t>
            </a:r>
            <a:r>
              <a:rPr lang="pt-BR" sz="2400" i="1" dirty="0" err="1" smtClean="0">
                <a:sym typeface="Arial" panose="020B0604020202020204" pitchFamily="34" charset="0"/>
              </a:rPr>
              <a:t>runtime</a:t>
            </a:r>
            <a:r>
              <a:rPr lang="pt-BR" sz="2400" i="1" dirty="0" smtClean="0">
                <a:sym typeface="Arial" panose="020B0604020202020204" pitchFamily="34" charset="0"/>
              </a:rPr>
              <a:t>, </a:t>
            </a:r>
          </a:p>
          <a:p>
            <a:pPr marL="1600200" lvl="2" indent="-457200" defTabSz="912813">
              <a:spcBef>
                <a:spcPts val="488"/>
              </a:spcBef>
              <a:buClr>
                <a:srgbClr val="000000"/>
              </a:buClr>
              <a:buFont typeface="Arial" panose="020B0604020202020204" pitchFamily="34" charset="0"/>
              <a:buChar char="•"/>
            </a:pPr>
            <a:r>
              <a:rPr lang="pt-BR" sz="2400" dirty="0" smtClean="0">
                <a:sym typeface="Arial" panose="020B0604020202020204" pitchFamily="34" charset="0"/>
              </a:rPr>
              <a:t>Subclasses podem carregar diversas funcionalidades sem necessidade, sendo obrigadas a reimplementarem diversos métodos.</a:t>
            </a:r>
          </a:p>
          <a:p>
            <a:pPr marL="1600200" lvl="2" indent="-457200" defTabSz="912813">
              <a:spcBef>
                <a:spcPts val="488"/>
              </a:spcBef>
              <a:buClr>
                <a:srgbClr val="000000"/>
              </a:buClr>
              <a:buFont typeface="Arial" panose="020B0604020202020204" pitchFamily="34" charset="0"/>
              <a:buChar char="•"/>
            </a:pPr>
            <a:r>
              <a:rPr lang="pt-BR" sz="2400" dirty="0" smtClean="0">
                <a:sym typeface="Arial" panose="020B0604020202020204" pitchFamily="34" charset="0"/>
              </a:rPr>
              <a:t>Alteração na classe pai, geralmente afeta todas as subclasses</a:t>
            </a:r>
          </a:p>
        </p:txBody>
      </p:sp>
      <p:sp>
        <p:nvSpPr>
          <p:cNvPr id="2" name="Título 1"/>
          <p:cNvSpPr>
            <a:spLocks noGrp="1"/>
          </p:cNvSpPr>
          <p:nvPr>
            <p:ph type="title"/>
          </p:nvPr>
        </p:nvSpPr>
        <p:spPr/>
        <p:txBody>
          <a:bodyPr/>
          <a:lstStyle/>
          <a:p>
            <a:r>
              <a:rPr lang="pt-BR" dirty="0" smtClean="0"/>
              <a:t>Herança versus Composição</a:t>
            </a:r>
            <a:endParaRPr lang="pt-BR" dirty="0"/>
          </a:p>
        </p:txBody>
      </p:sp>
    </p:spTree>
    <p:extLst>
      <p:ext uri="{BB962C8B-B14F-4D97-AF65-F5344CB8AC3E}">
        <p14:creationId xmlns:p14="http://schemas.microsoft.com/office/powerpoint/2010/main" val="3210595392"/>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rmAutofit/>
          </a:bodyPr>
          <a:lstStyle/>
          <a:p>
            <a:pPr defTabSz="912813">
              <a:spcBef>
                <a:spcPts val="488"/>
              </a:spcBef>
              <a:buClr>
                <a:srgbClr val="000000"/>
              </a:buClr>
            </a:pPr>
            <a:r>
              <a:rPr lang="pt-BR" sz="2800" b="1" dirty="0" smtClean="0">
                <a:sym typeface="Arial" panose="020B0604020202020204" pitchFamily="34" charset="0"/>
              </a:rPr>
              <a:t>Composição:</a:t>
            </a:r>
            <a:r>
              <a:rPr lang="pt-BR" sz="2800" dirty="0" smtClean="0">
                <a:sym typeface="Arial" panose="020B0604020202020204" pitchFamily="34" charset="0"/>
              </a:rPr>
              <a:t> Novas funcionalidades são obtidas através da composição de novos objetos. Torna-se necessário a definição de interfaces bem definidas.</a:t>
            </a:r>
          </a:p>
          <a:p>
            <a:pPr defTabSz="912813">
              <a:spcBef>
                <a:spcPts val="488"/>
              </a:spcBef>
              <a:buClr>
                <a:srgbClr val="000000"/>
              </a:buClr>
            </a:pPr>
            <a:r>
              <a:rPr lang="pt-BR" sz="2800" b="1" dirty="0" smtClean="0">
                <a:sym typeface="Arial" panose="020B0604020202020204" pitchFamily="34" charset="0"/>
              </a:rPr>
              <a:t>	</a:t>
            </a:r>
            <a:endParaRPr lang="pt-BR" sz="2800" dirty="0" smtClean="0">
              <a:sym typeface="Arial" panose="020B0604020202020204" pitchFamily="34" charset="0"/>
            </a:endParaRPr>
          </a:p>
        </p:txBody>
      </p:sp>
      <p:sp>
        <p:nvSpPr>
          <p:cNvPr id="2" name="Título 1"/>
          <p:cNvSpPr>
            <a:spLocks noGrp="1"/>
          </p:cNvSpPr>
          <p:nvPr>
            <p:ph type="title"/>
          </p:nvPr>
        </p:nvSpPr>
        <p:spPr/>
        <p:txBody>
          <a:bodyPr/>
          <a:lstStyle/>
          <a:p>
            <a:r>
              <a:rPr lang="pt-BR" dirty="0" smtClean="0"/>
              <a:t>Herança versus Composição</a:t>
            </a:r>
            <a:endParaRPr lang="pt-BR" dirty="0"/>
          </a:p>
        </p:txBody>
      </p:sp>
    </p:spTree>
    <p:extLst>
      <p:ext uri="{BB962C8B-B14F-4D97-AF65-F5344CB8AC3E}">
        <p14:creationId xmlns:p14="http://schemas.microsoft.com/office/powerpoint/2010/main" val="3037292261"/>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rmAutofit/>
          </a:bodyPr>
          <a:lstStyle/>
          <a:p>
            <a:pPr defTabSz="912813">
              <a:spcBef>
                <a:spcPts val="488"/>
              </a:spcBef>
              <a:buClr>
                <a:srgbClr val="000000"/>
              </a:buClr>
            </a:pPr>
            <a:r>
              <a:rPr lang="pt-BR" sz="2800" b="1" dirty="0" smtClean="0">
                <a:sym typeface="Arial" panose="020B0604020202020204" pitchFamily="34" charset="0"/>
              </a:rPr>
              <a:t>	Vantagens:</a:t>
            </a:r>
            <a:r>
              <a:rPr lang="pt-BR" sz="2800" dirty="0" smtClean="0">
                <a:sym typeface="Arial" panose="020B0604020202020204" pitchFamily="34" charset="0"/>
              </a:rPr>
              <a:t> </a:t>
            </a:r>
          </a:p>
          <a:p>
            <a:pPr marL="1600200" lvl="2" indent="-457200" defTabSz="912813">
              <a:spcBef>
                <a:spcPts val="488"/>
              </a:spcBef>
              <a:buClr>
                <a:srgbClr val="000000"/>
              </a:buClr>
              <a:buFont typeface="Arial" panose="020B0604020202020204" pitchFamily="34" charset="0"/>
              <a:buChar char="•"/>
            </a:pPr>
            <a:r>
              <a:rPr lang="pt-BR" sz="2400" dirty="0" smtClean="0">
                <a:sym typeface="Arial" panose="020B0604020202020204" pitchFamily="34" charset="0"/>
              </a:rPr>
              <a:t>Reuso é definido em </a:t>
            </a:r>
            <a:r>
              <a:rPr lang="pt-BR" sz="2400" i="1" dirty="0" err="1" smtClean="0">
                <a:sym typeface="Arial" panose="020B0604020202020204" pitchFamily="34" charset="0"/>
              </a:rPr>
              <a:t>runtime</a:t>
            </a:r>
            <a:r>
              <a:rPr lang="pt-BR" sz="2400" dirty="0" smtClean="0">
                <a:sym typeface="Arial" panose="020B0604020202020204" pitchFamily="34" charset="0"/>
              </a:rPr>
              <a:t>, trazendo flexibilidade.</a:t>
            </a:r>
          </a:p>
          <a:p>
            <a:pPr marL="1600200" lvl="2" indent="-457200" defTabSz="912813">
              <a:spcBef>
                <a:spcPts val="488"/>
              </a:spcBef>
              <a:buClr>
                <a:srgbClr val="000000"/>
              </a:buClr>
              <a:buFont typeface="Arial" panose="020B0604020202020204" pitchFamily="34" charset="0"/>
              <a:buChar char="•"/>
            </a:pPr>
            <a:r>
              <a:rPr lang="pt-BR" sz="2400" dirty="0" smtClean="0">
                <a:sym typeface="Arial" panose="020B0604020202020204" pitchFamily="34" charset="0"/>
              </a:rPr>
              <a:t>Encapsulamento</a:t>
            </a:r>
          </a:p>
          <a:p>
            <a:pPr marL="1600200" lvl="2" indent="-457200" defTabSz="912813">
              <a:spcBef>
                <a:spcPts val="488"/>
              </a:spcBef>
              <a:buClr>
                <a:srgbClr val="000000"/>
              </a:buClr>
              <a:buFont typeface="Arial" panose="020B0604020202020204" pitchFamily="34" charset="0"/>
              <a:buChar char="•"/>
            </a:pPr>
            <a:r>
              <a:rPr lang="pt-BR" sz="2400" dirty="0" smtClean="0">
                <a:sym typeface="Arial" panose="020B0604020202020204" pitchFamily="34" charset="0"/>
              </a:rPr>
              <a:t>Diversos pequenos objetos</a:t>
            </a:r>
          </a:p>
        </p:txBody>
      </p:sp>
      <p:sp>
        <p:nvSpPr>
          <p:cNvPr id="2" name="Título 1"/>
          <p:cNvSpPr>
            <a:spLocks noGrp="1"/>
          </p:cNvSpPr>
          <p:nvPr>
            <p:ph type="title"/>
          </p:nvPr>
        </p:nvSpPr>
        <p:spPr/>
        <p:txBody>
          <a:bodyPr/>
          <a:lstStyle/>
          <a:p>
            <a:r>
              <a:rPr lang="pt-BR" dirty="0" smtClean="0"/>
              <a:t>Herança versus Composição</a:t>
            </a:r>
            <a:endParaRPr lang="pt-BR" dirty="0"/>
          </a:p>
        </p:txBody>
      </p:sp>
    </p:spTree>
    <p:extLst>
      <p:ext uri="{BB962C8B-B14F-4D97-AF65-F5344CB8AC3E}">
        <p14:creationId xmlns:p14="http://schemas.microsoft.com/office/powerpoint/2010/main" val="4170908541"/>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rmAutofit/>
          </a:bodyPr>
          <a:lstStyle/>
          <a:p>
            <a:pPr defTabSz="912813">
              <a:spcBef>
                <a:spcPts val="488"/>
              </a:spcBef>
              <a:buClr>
                <a:srgbClr val="000000"/>
              </a:buClr>
            </a:pPr>
            <a:r>
              <a:rPr lang="pt-BR" sz="2800" b="1" dirty="0" smtClean="0">
                <a:sym typeface="Arial" panose="020B0604020202020204" pitchFamily="34" charset="0"/>
              </a:rPr>
              <a:t>Desvantagens:</a:t>
            </a:r>
            <a:r>
              <a:rPr lang="pt-BR" sz="2800" dirty="0" smtClean="0">
                <a:sym typeface="Arial" panose="020B0604020202020204" pitchFamily="34" charset="0"/>
              </a:rPr>
              <a:t> </a:t>
            </a:r>
          </a:p>
          <a:p>
            <a:pPr marL="1600200" lvl="2" indent="-457200" defTabSz="912813">
              <a:spcBef>
                <a:spcPts val="488"/>
              </a:spcBef>
              <a:buClr>
                <a:srgbClr val="000000"/>
              </a:buClr>
              <a:buFont typeface="Arial" panose="020B0604020202020204" pitchFamily="34" charset="0"/>
              <a:buChar char="•"/>
            </a:pPr>
            <a:r>
              <a:rPr lang="pt-BR" sz="2400" dirty="0" smtClean="0">
                <a:sym typeface="Arial" panose="020B0604020202020204" pitchFamily="34" charset="0"/>
              </a:rPr>
              <a:t>Grande quantidade de objetos e relações entre eles</a:t>
            </a:r>
          </a:p>
        </p:txBody>
      </p:sp>
      <p:sp>
        <p:nvSpPr>
          <p:cNvPr id="2" name="Título 1"/>
          <p:cNvSpPr>
            <a:spLocks noGrp="1"/>
          </p:cNvSpPr>
          <p:nvPr>
            <p:ph type="title"/>
          </p:nvPr>
        </p:nvSpPr>
        <p:spPr/>
        <p:txBody>
          <a:bodyPr/>
          <a:lstStyle/>
          <a:p>
            <a:r>
              <a:rPr lang="pt-BR" dirty="0" smtClean="0"/>
              <a:t>Herança versus Composição</a:t>
            </a:r>
            <a:endParaRPr lang="pt-BR" dirty="0"/>
          </a:p>
        </p:txBody>
      </p:sp>
    </p:spTree>
    <p:extLst>
      <p:ext uri="{BB962C8B-B14F-4D97-AF65-F5344CB8AC3E}">
        <p14:creationId xmlns:p14="http://schemas.microsoft.com/office/powerpoint/2010/main" val="1161220057"/>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rmAutofit/>
          </a:bodyPr>
          <a:lstStyle/>
          <a:p>
            <a:pPr defTabSz="912813">
              <a:spcBef>
                <a:spcPts val="488"/>
              </a:spcBef>
              <a:buClr>
                <a:srgbClr val="000000"/>
              </a:buClr>
            </a:pPr>
            <a:endParaRPr lang="pt-BR" sz="2400" dirty="0" smtClean="0">
              <a:sym typeface="Arial" panose="020B0604020202020204" pitchFamily="34" charset="0"/>
            </a:endParaRPr>
          </a:p>
          <a:p>
            <a:pPr defTabSz="912813">
              <a:spcBef>
                <a:spcPts val="488"/>
              </a:spcBef>
              <a:buClr>
                <a:srgbClr val="000000"/>
              </a:buClr>
            </a:pPr>
            <a:endParaRPr lang="pt-BR" sz="2400" dirty="0">
              <a:sym typeface="Arial" panose="020B0604020202020204" pitchFamily="34" charset="0"/>
            </a:endParaRPr>
          </a:p>
          <a:p>
            <a:pPr algn="ctr" defTabSz="912813">
              <a:spcBef>
                <a:spcPts val="488"/>
              </a:spcBef>
              <a:buClr>
                <a:srgbClr val="000000"/>
              </a:buClr>
            </a:pPr>
            <a:r>
              <a:rPr lang="pt-BR" sz="4400" b="1" dirty="0" smtClean="0">
                <a:sym typeface="Arial" panose="020B0604020202020204" pitchFamily="34" charset="0"/>
              </a:rPr>
              <a:t>Prefira</a:t>
            </a:r>
            <a:r>
              <a:rPr lang="pt-BR" sz="4400" dirty="0" smtClean="0">
                <a:sym typeface="Arial" panose="020B0604020202020204" pitchFamily="34" charset="0"/>
              </a:rPr>
              <a:t> composição sobre Heranças</a:t>
            </a:r>
          </a:p>
        </p:txBody>
      </p:sp>
      <p:sp>
        <p:nvSpPr>
          <p:cNvPr id="2" name="Título 1"/>
          <p:cNvSpPr>
            <a:spLocks noGrp="1"/>
          </p:cNvSpPr>
          <p:nvPr>
            <p:ph type="title"/>
          </p:nvPr>
        </p:nvSpPr>
        <p:spPr/>
        <p:txBody>
          <a:bodyPr/>
          <a:lstStyle/>
          <a:p>
            <a:r>
              <a:rPr lang="pt-BR" dirty="0" smtClean="0"/>
              <a:t>Herança versus Composição</a:t>
            </a:r>
            <a:endParaRPr lang="pt-BR" dirty="0"/>
          </a:p>
        </p:txBody>
      </p:sp>
    </p:spTree>
    <p:extLst>
      <p:ext uri="{BB962C8B-B14F-4D97-AF65-F5344CB8AC3E}">
        <p14:creationId xmlns:p14="http://schemas.microsoft.com/office/powerpoint/2010/main" val="779349884"/>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body" idx="1"/>
          </p:nvPr>
        </p:nvSpPr>
        <p:spPr>
          <a:xfrm>
            <a:off x="838201" y="1825625"/>
            <a:ext cx="8445499" cy="4351338"/>
          </a:xfrm>
        </p:spPr>
        <p:txBody>
          <a:bodyPr vert="horz" wrap="square" lIns="88896" tIns="50798" rIns="88896" bIns="50798" numCol="1" anchor="t" anchorCtr="0" compatLnSpc="1">
            <a:prstTxWarp prst="textNoShape">
              <a:avLst/>
            </a:prstTxWarp>
            <a:normAutofit/>
          </a:bodyPr>
          <a:lstStyle/>
          <a:p>
            <a:pPr marL="341313" indent="-341313" defTabSz="912813">
              <a:spcBef>
                <a:spcPts val="488"/>
              </a:spcBef>
              <a:buClr>
                <a:srgbClr val="000000"/>
              </a:buClr>
              <a:buFont typeface="ArialMT" charset="0"/>
              <a:buChar char="•"/>
            </a:pPr>
            <a:r>
              <a:rPr lang="pt-BR" sz="2800" dirty="0" smtClean="0">
                <a:sym typeface="Arial" panose="020B0604020202020204" pitchFamily="34" charset="0"/>
              </a:rPr>
              <a:t>Padrões de Criação</a:t>
            </a:r>
          </a:p>
          <a:p>
            <a:pPr marL="341313" indent="-341313" defTabSz="912813">
              <a:spcBef>
                <a:spcPts val="488"/>
              </a:spcBef>
              <a:buClr>
                <a:srgbClr val="000000"/>
              </a:buClr>
              <a:buFont typeface="ArialMT" charset="0"/>
              <a:buChar char="•"/>
            </a:pPr>
            <a:r>
              <a:rPr lang="pt-BR" sz="2800" dirty="0" smtClean="0">
                <a:sym typeface="Arial" panose="020B0604020202020204" pitchFamily="34" charset="0"/>
              </a:rPr>
              <a:t>Padrões Estruturais</a:t>
            </a:r>
          </a:p>
          <a:p>
            <a:pPr marL="341313" indent="-341313" defTabSz="912813">
              <a:spcBef>
                <a:spcPts val="488"/>
              </a:spcBef>
              <a:buClr>
                <a:srgbClr val="000000"/>
              </a:buClr>
              <a:buFont typeface="ArialMT" charset="0"/>
              <a:buChar char="•"/>
            </a:pPr>
            <a:r>
              <a:rPr lang="pt-BR" sz="2800" dirty="0" smtClean="0">
                <a:sym typeface="Arial" panose="020B0604020202020204" pitchFamily="34" charset="0"/>
              </a:rPr>
              <a:t>Padrões Comportamentais</a:t>
            </a:r>
            <a:endParaRPr lang="pt-BR" sz="2800" dirty="0" smtClean="0"/>
          </a:p>
        </p:txBody>
      </p:sp>
      <p:sp>
        <p:nvSpPr>
          <p:cNvPr id="2" name="Título 1"/>
          <p:cNvSpPr>
            <a:spLocks noGrp="1"/>
          </p:cNvSpPr>
          <p:nvPr>
            <p:ph type="title"/>
          </p:nvPr>
        </p:nvSpPr>
        <p:spPr/>
        <p:txBody>
          <a:bodyPr/>
          <a:lstStyle/>
          <a:p>
            <a:r>
              <a:rPr lang="pt-BR" dirty="0" smtClean="0"/>
              <a:t>Tipos</a:t>
            </a:r>
            <a:endParaRPr lang="pt-BR" dirty="0"/>
          </a:p>
        </p:txBody>
      </p:sp>
    </p:spTree>
    <p:extLst>
      <p:ext uri="{BB962C8B-B14F-4D97-AF65-F5344CB8AC3E}">
        <p14:creationId xmlns:p14="http://schemas.microsoft.com/office/powerpoint/2010/main" val="1953516779"/>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body" idx="1"/>
          </p:nvPr>
        </p:nvSpPr>
        <p:spPr>
          <a:xfrm>
            <a:off x="604435" y="2955925"/>
            <a:ext cx="10749366" cy="1793875"/>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dirty="0" smtClean="0">
                <a:sym typeface="Arial" panose="020B0604020202020204" pitchFamily="34" charset="0"/>
              </a:rPr>
              <a:t>Padrões que se preocupam com o processo de criação dos objetos.</a:t>
            </a:r>
            <a:endParaRPr lang="pt-BR" sz="2800" dirty="0" smtClean="0"/>
          </a:p>
        </p:txBody>
      </p:sp>
      <p:sp>
        <p:nvSpPr>
          <p:cNvPr id="2" name="Título 1"/>
          <p:cNvSpPr>
            <a:spLocks noGrp="1"/>
          </p:cNvSpPr>
          <p:nvPr>
            <p:ph type="title"/>
          </p:nvPr>
        </p:nvSpPr>
        <p:spPr/>
        <p:txBody>
          <a:bodyPr/>
          <a:lstStyle/>
          <a:p>
            <a:r>
              <a:rPr lang="pt-BR" dirty="0" smtClean="0"/>
              <a:t>Padrões de Criação</a:t>
            </a:r>
            <a:endParaRPr lang="pt-BR" dirty="0"/>
          </a:p>
        </p:txBody>
      </p:sp>
    </p:spTree>
    <p:extLst>
      <p:ext uri="{BB962C8B-B14F-4D97-AF65-F5344CB8AC3E}">
        <p14:creationId xmlns:p14="http://schemas.microsoft.com/office/powerpoint/2010/main" val="3812665221"/>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body" idx="1"/>
          </p:nvPr>
        </p:nvSpPr>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dirty="0" smtClean="0">
                <a:sym typeface="Arial" panose="020B0604020202020204" pitchFamily="34" charset="0"/>
              </a:rPr>
              <a:t>Abstract </a:t>
            </a:r>
            <a:r>
              <a:rPr lang="pt-BR" sz="2800" dirty="0" err="1">
                <a:sym typeface="Arial" panose="020B0604020202020204" pitchFamily="34" charset="0"/>
              </a:rPr>
              <a:t>Factory</a:t>
            </a:r>
            <a:endParaRPr lang="pt-BR" sz="2800" dirty="0">
              <a:sym typeface="Arial" panose="020B0604020202020204" pitchFamily="34" charset="0"/>
            </a:endParaRPr>
          </a:p>
          <a:p>
            <a:pPr defTabSz="912813">
              <a:spcBef>
                <a:spcPts val="488"/>
              </a:spcBef>
            </a:pPr>
            <a:r>
              <a:rPr lang="pt-BR" sz="2800" dirty="0" err="1">
                <a:sym typeface="Arial" panose="020B0604020202020204" pitchFamily="34" charset="0"/>
              </a:rPr>
              <a:t>Builder</a:t>
            </a:r>
            <a:endParaRPr lang="pt-BR" sz="2800" dirty="0">
              <a:sym typeface="Arial" panose="020B0604020202020204" pitchFamily="34" charset="0"/>
            </a:endParaRPr>
          </a:p>
          <a:p>
            <a:pPr defTabSz="912813">
              <a:spcBef>
                <a:spcPts val="488"/>
              </a:spcBef>
            </a:pPr>
            <a:r>
              <a:rPr lang="pt-BR" sz="2800" b="1" dirty="0" err="1">
                <a:sym typeface="Arial" panose="020B0604020202020204" pitchFamily="34" charset="0"/>
              </a:rPr>
              <a:t>Factory</a:t>
            </a:r>
            <a:r>
              <a:rPr lang="pt-BR" sz="2800" b="1" dirty="0">
                <a:sym typeface="Arial" panose="020B0604020202020204" pitchFamily="34" charset="0"/>
              </a:rPr>
              <a:t> </a:t>
            </a:r>
            <a:r>
              <a:rPr lang="pt-BR" sz="2800" b="1" dirty="0" err="1">
                <a:sym typeface="Arial" panose="020B0604020202020204" pitchFamily="34" charset="0"/>
              </a:rPr>
              <a:t>Method</a:t>
            </a:r>
            <a:endParaRPr lang="pt-BR" sz="2800" b="1" dirty="0">
              <a:sym typeface="Arial" panose="020B0604020202020204" pitchFamily="34" charset="0"/>
            </a:endParaRPr>
          </a:p>
          <a:p>
            <a:pPr defTabSz="912813">
              <a:spcBef>
                <a:spcPts val="488"/>
              </a:spcBef>
            </a:pPr>
            <a:r>
              <a:rPr lang="pt-BR" sz="2800" dirty="0" err="1">
                <a:sym typeface="Arial" panose="020B0604020202020204" pitchFamily="34" charset="0"/>
              </a:rPr>
              <a:t>Prototype</a:t>
            </a:r>
            <a:endParaRPr lang="pt-BR" sz="2800" dirty="0">
              <a:sym typeface="Arial" panose="020B0604020202020204" pitchFamily="34" charset="0"/>
            </a:endParaRPr>
          </a:p>
          <a:p>
            <a:pPr defTabSz="912813">
              <a:spcBef>
                <a:spcPts val="488"/>
              </a:spcBef>
            </a:pPr>
            <a:r>
              <a:rPr lang="pt-BR" sz="2800" b="1" dirty="0" err="1">
                <a:sym typeface="Arial" panose="020B0604020202020204" pitchFamily="34" charset="0"/>
              </a:rPr>
              <a:t>Singleton</a:t>
            </a:r>
            <a:endParaRPr lang="pt-BR" sz="2800" b="1" dirty="0">
              <a:sym typeface="Arial" panose="020B0604020202020204" pitchFamily="34" charset="0"/>
            </a:endParaRPr>
          </a:p>
          <a:p>
            <a:pPr defTabSz="912813">
              <a:spcBef>
                <a:spcPts val="488"/>
              </a:spcBef>
            </a:pPr>
            <a:endParaRPr lang="pt-BR" sz="2800" dirty="0">
              <a:sym typeface="Arial" panose="020B0604020202020204" pitchFamily="34" charset="0"/>
            </a:endParaRPr>
          </a:p>
        </p:txBody>
      </p:sp>
      <p:sp>
        <p:nvSpPr>
          <p:cNvPr id="2" name="Título 1"/>
          <p:cNvSpPr>
            <a:spLocks noGrp="1"/>
          </p:cNvSpPr>
          <p:nvPr>
            <p:ph type="title"/>
          </p:nvPr>
        </p:nvSpPr>
        <p:spPr/>
        <p:txBody>
          <a:bodyPr/>
          <a:lstStyle/>
          <a:p>
            <a:r>
              <a:rPr lang="pt-BR" dirty="0" smtClean="0"/>
              <a:t>Padrões de Criação</a:t>
            </a:r>
            <a:endParaRPr lang="pt-BR" dirty="0"/>
          </a:p>
        </p:txBody>
      </p:sp>
    </p:spTree>
    <p:extLst>
      <p:ext uri="{BB962C8B-B14F-4D97-AF65-F5344CB8AC3E}">
        <p14:creationId xmlns:p14="http://schemas.microsoft.com/office/powerpoint/2010/main" val="179663821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É tudo sobre objetos</a:t>
            </a:r>
            <a:endParaRPr lang="pt-BR" dirty="0"/>
          </a:p>
        </p:txBody>
      </p:sp>
      <p:pic>
        <p:nvPicPr>
          <p:cNvPr id="11" name="Picture 2" descr="http://www.magicalmaths.org/wp-content/uploads/2012/11/questions_answers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352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a:spLocks noGrp="1" noChangeArrowheads="1"/>
          </p:cNvSpPr>
          <p:nvPr>
            <p:ph idx="1"/>
          </p:nvPr>
        </p:nvSpPr>
        <p:spPr>
          <a:xfrm>
            <a:off x="2755900" y="2902744"/>
            <a:ext cx="9575800" cy="1522412"/>
          </a:xfrm>
        </p:spPr>
        <p:txBody>
          <a:bodyPr>
            <a:normAutofit/>
          </a:bodyPr>
          <a:lstStyle/>
          <a:p>
            <a:pPr marL="0" indent="0" algn="just" eaLnBrk="1" hangingPunct="1">
              <a:buFontTx/>
              <a:buNone/>
            </a:pPr>
            <a:r>
              <a:rPr lang="pt-BR" sz="4800" dirty="0" smtClean="0"/>
              <a:t>Como você enxerga o mundo?</a:t>
            </a:r>
          </a:p>
        </p:txBody>
      </p:sp>
    </p:spTree>
    <p:extLst>
      <p:ext uri="{BB962C8B-B14F-4D97-AF65-F5344CB8AC3E}">
        <p14:creationId xmlns:p14="http://schemas.microsoft.com/office/powerpoint/2010/main" val="322445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body" idx="1"/>
          </p:nvPr>
        </p:nvSpPr>
        <p:spPr>
          <a:xfrm>
            <a:off x="838201" y="1825625"/>
            <a:ext cx="10223499" cy="4351338"/>
          </a:xfrm>
        </p:spPr>
        <p:txBody>
          <a:bodyPr vert="horz" wrap="square" lIns="88896" tIns="50798" rIns="88896" bIns="50798" numCol="1" anchor="t" anchorCtr="0" compatLnSpc="1">
            <a:prstTxWarp prst="textNoShape">
              <a:avLst/>
            </a:prstTxWarp>
            <a:normAutofit/>
          </a:bodyPr>
          <a:lstStyle/>
          <a:p>
            <a:pPr defTabSz="912813">
              <a:spcBef>
                <a:spcPts val="488"/>
              </a:spcBef>
            </a:pPr>
            <a:r>
              <a:rPr lang="pt-BR" sz="2800" b="1" dirty="0" err="1">
                <a:sym typeface="Arial" panose="020B0604020202020204" pitchFamily="34" charset="0"/>
              </a:rPr>
              <a:t>Singleton</a:t>
            </a:r>
            <a:endParaRPr lang="pt-BR" sz="2800" b="1" dirty="0">
              <a:sym typeface="Arial" panose="020B0604020202020204" pitchFamily="34" charset="0"/>
            </a:endParaRPr>
          </a:p>
          <a:p>
            <a:pPr defTabSz="912813">
              <a:spcBef>
                <a:spcPts val="488"/>
              </a:spcBef>
            </a:pPr>
            <a:endParaRPr lang="pt-BR" sz="2800" dirty="0" smtClean="0">
              <a:sym typeface="Arial" panose="020B0604020202020204" pitchFamily="34" charset="0"/>
            </a:endParaRPr>
          </a:p>
          <a:p>
            <a:pPr defTabSz="912813">
              <a:spcBef>
                <a:spcPts val="488"/>
              </a:spcBef>
            </a:pPr>
            <a:r>
              <a:rPr lang="pt-BR" sz="2800" dirty="0" smtClean="0">
                <a:sym typeface="Arial" panose="020B0604020202020204" pitchFamily="34" charset="0"/>
              </a:rPr>
              <a:t>Garante que somente haverá uma instância de um objeto, e provê um único ponto de acesso global.</a:t>
            </a:r>
          </a:p>
          <a:p>
            <a:pPr defTabSz="912813">
              <a:spcBef>
                <a:spcPts val="488"/>
              </a:spcBef>
            </a:pPr>
            <a:endParaRPr lang="pt-BR" sz="2800" dirty="0" smtClean="0">
              <a:sym typeface="Arial" panose="020B0604020202020204" pitchFamily="34" charset="0"/>
            </a:endParaRPr>
          </a:p>
        </p:txBody>
      </p:sp>
      <p:pic>
        <p:nvPicPr>
          <p:cNvPr id="10244" name="Picture 3" descr="singlet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1363" y="4594225"/>
            <a:ext cx="4622800" cy="146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Padrões de Criação</a:t>
            </a:r>
            <a:endParaRPr lang="pt-BR" dirty="0"/>
          </a:p>
        </p:txBody>
      </p:sp>
    </p:spTree>
    <p:extLst>
      <p:ext uri="{BB962C8B-B14F-4D97-AF65-F5344CB8AC3E}">
        <p14:creationId xmlns:p14="http://schemas.microsoft.com/office/powerpoint/2010/main" val="3355133316"/>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8"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9"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0"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1"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4" name="Picture 9" descr="hands_o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7914"/>
            <a:ext cx="4286250" cy="2668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Consulta de Configurações</a:t>
            </a:r>
            <a:endParaRPr lang="pt-BR" dirty="0"/>
          </a:p>
        </p:txBody>
      </p:sp>
    </p:spTree>
    <p:extLst>
      <p:ext uri="{BB962C8B-B14F-4D97-AF65-F5344CB8AC3E}">
        <p14:creationId xmlns:p14="http://schemas.microsoft.com/office/powerpoint/2010/main" val="2210338249"/>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8"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9"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0"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1"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4" name="Picture 9" descr="hands_o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2850" y="5382985"/>
            <a:ext cx="2369150" cy="14750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Conexão de Banco	</a:t>
            </a:r>
            <a:endParaRPr lang="pt-BR" dirty="0"/>
          </a:p>
        </p:txBody>
      </p:sp>
      <p:sp>
        <p:nvSpPr>
          <p:cNvPr id="9" name="Rectangle 2"/>
          <p:cNvSpPr txBox="1">
            <a:spLocks noChangeArrowheads="1"/>
          </p:cNvSpPr>
          <p:nvPr/>
        </p:nvSpPr>
        <p:spPr bwMode="auto">
          <a:xfrm>
            <a:off x="604435" y="2955925"/>
            <a:ext cx="10749366"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896" tIns="50798" rIns="88896" bIns="50798" numCol="1" anchor="t" anchorCtr="0" compatLnSpc="1">
            <a:prstTxWarp prst="textNoShape">
              <a:avLst/>
            </a:prstTxWarp>
            <a:no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defTabSz="912813">
              <a:spcBef>
                <a:spcPts val="488"/>
              </a:spcBef>
            </a:pPr>
            <a:r>
              <a:rPr lang="pt-BR" sz="2800" dirty="0" smtClean="0">
                <a:sym typeface="Arial" panose="020B0604020202020204" pitchFamily="34" charset="0"/>
              </a:rPr>
              <a:t>Implementar com </a:t>
            </a:r>
            <a:r>
              <a:rPr lang="pt-BR" sz="2800" dirty="0" err="1" smtClean="0">
                <a:sym typeface="Arial" panose="020B0604020202020204" pitchFamily="34" charset="0"/>
              </a:rPr>
              <a:t>singleton</a:t>
            </a:r>
            <a:r>
              <a:rPr lang="pt-BR" sz="2800" dirty="0" smtClean="0">
                <a:sym typeface="Arial" panose="020B0604020202020204" pitchFamily="34" charset="0"/>
              </a:rPr>
              <a:t>, o retorno de um objeto </a:t>
            </a:r>
            <a:r>
              <a:rPr lang="pt-BR" sz="2800" dirty="0" err="1" smtClean="0">
                <a:sym typeface="Arial" panose="020B0604020202020204" pitchFamily="34" charset="0"/>
              </a:rPr>
              <a:t>SqlConnection</a:t>
            </a:r>
            <a:r>
              <a:rPr lang="pt-BR" sz="2800" dirty="0" smtClean="0">
                <a:sym typeface="Arial" panose="020B0604020202020204" pitchFamily="34" charset="0"/>
              </a:rPr>
              <a:t>. O cliente deve utilizar o objeto conforme exemplo:</a:t>
            </a:r>
          </a:p>
          <a:p>
            <a:pPr defTabSz="912813">
              <a:spcBef>
                <a:spcPts val="488"/>
              </a:spcBef>
            </a:pPr>
            <a:r>
              <a:rPr lang="pt-BR" sz="2800" dirty="0">
                <a:solidFill>
                  <a:srgbClr val="000066"/>
                </a:solidFill>
              </a:rPr>
              <a:t>var </a:t>
            </a:r>
            <a:r>
              <a:rPr lang="pt-BR" sz="2800" dirty="0" err="1">
                <a:solidFill>
                  <a:srgbClr val="000066"/>
                </a:solidFill>
              </a:rPr>
              <a:t>conexao</a:t>
            </a:r>
            <a:r>
              <a:rPr lang="pt-BR" sz="2800" dirty="0">
                <a:solidFill>
                  <a:srgbClr val="000066"/>
                </a:solidFill>
              </a:rPr>
              <a:t> = </a:t>
            </a:r>
            <a:r>
              <a:rPr lang="pt-BR" sz="2800" dirty="0" err="1" smtClean="0">
                <a:solidFill>
                  <a:srgbClr val="000066"/>
                </a:solidFill>
              </a:rPr>
              <a:t>Conexao.RetornarConexao</a:t>
            </a:r>
            <a:r>
              <a:rPr lang="pt-BR" sz="2800" dirty="0">
                <a:solidFill>
                  <a:srgbClr val="000066"/>
                </a:solidFill>
              </a:rPr>
              <a:t>();</a:t>
            </a:r>
            <a:endParaRPr lang="pt-BR" sz="2800" dirty="0">
              <a:solidFill>
                <a:srgbClr val="000066"/>
              </a:solidFill>
              <a:sym typeface="Arial" panose="020B0604020202020204" pitchFamily="34" charset="0"/>
            </a:endParaRPr>
          </a:p>
        </p:txBody>
      </p:sp>
    </p:spTree>
    <p:extLst>
      <p:ext uri="{BB962C8B-B14F-4D97-AF65-F5344CB8AC3E}">
        <p14:creationId xmlns:p14="http://schemas.microsoft.com/office/powerpoint/2010/main" val="1366668301"/>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body" idx="1"/>
          </p:nvPr>
        </p:nvSpPr>
        <p:spPr>
          <a:xfrm>
            <a:off x="838201" y="1825625"/>
            <a:ext cx="10845799" cy="4351338"/>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b="1" dirty="0" err="1">
                <a:sym typeface="Arial" panose="020B0604020202020204" pitchFamily="34" charset="0"/>
              </a:rPr>
              <a:t>Factory</a:t>
            </a:r>
            <a:r>
              <a:rPr lang="pt-BR" sz="2800" b="1" dirty="0">
                <a:sym typeface="Arial" panose="020B0604020202020204" pitchFamily="34" charset="0"/>
              </a:rPr>
              <a:t> </a:t>
            </a:r>
            <a:r>
              <a:rPr lang="pt-BR" sz="2800" b="1" dirty="0" err="1">
                <a:sym typeface="Arial" panose="020B0604020202020204" pitchFamily="34" charset="0"/>
              </a:rPr>
              <a:t>Method</a:t>
            </a:r>
            <a:endParaRPr lang="pt-BR" sz="2800" b="1" dirty="0">
              <a:sym typeface="Arial" panose="020B0604020202020204" pitchFamily="34" charset="0"/>
            </a:endParaRPr>
          </a:p>
          <a:p>
            <a:pPr defTabSz="912813">
              <a:spcBef>
                <a:spcPts val="488"/>
              </a:spcBef>
            </a:pPr>
            <a:endParaRPr lang="pt-BR" sz="2800" dirty="0" smtClean="0">
              <a:sym typeface="Arial" panose="020B0604020202020204" pitchFamily="34" charset="0"/>
            </a:endParaRPr>
          </a:p>
          <a:p>
            <a:pPr defTabSz="912813">
              <a:spcBef>
                <a:spcPts val="488"/>
              </a:spcBef>
            </a:pPr>
            <a:r>
              <a:rPr lang="pt-BR" sz="2800" dirty="0" smtClean="0">
                <a:sym typeface="Arial" panose="020B0604020202020204" pitchFamily="34" charset="0"/>
              </a:rPr>
              <a:t>Define uma interface para criação de um objeto, mas deixa subclasses decidirem quais classes instanciar. </a:t>
            </a:r>
          </a:p>
          <a:p>
            <a:pPr defTabSz="912813">
              <a:spcBef>
                <a:spcPts val="488"/>
              </a:spcBef>
            </a:pPr>
            <a:endParaRPr lang="pt-BR" sz="2800" dirty="0" smtClean="0">
              <a:sym typeface="Arial" panose="020B0604020202020204" pitchFamily="34" charset="0"/>
            </a:endParaRPr>
          </a:p>
        </p:txBody>
      </p:sp>
      <p:sp>
        <p:nvSpPr>
          <p:cNvPr id="2" name="Título 1"/>
          <p:cNvSpPr>
            <a:spLocks noGrp="1"/>
          </p:cNvSpPr>
          <p:nvPr>
            <p:ph type="title"/>
          </p:nvPr>
        </p:nvSpPr>
        <p:spPr/>
        <p:txBody>
          <a:bodyPr/>
          <a:lstStyle/>
          <a:p>
            <a:r>
              <a:rPr lang="pt-BR" dirty="0" smtClean="0"/>
              <a:t>Padrões de Criação</a:t>
            </a:r>
            <a:endParaRPr lang="pt-BR" dirty="0"/>
          </a:p>
        </p:txBody>
      </p:sp>
    </p:spTree>
    <p:extLst>
      <p:ext uri="{BB962C8B-B14F-4D97-AF65-F5344CB8AC3E}">
        <p14:creationId xmlns:p14="http://schemas.microsoft.com/office/powerpoint/2010/main" val="1044258358"/>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body" idx="1"/>
          </p:nvPr>
        </p:nvSpPr>
        <p:spPr/>
        <p:txBody>
          <a:bodyPr vert="horz" wrap="square" lIns="88896" tIns="50798" rIns="88896" bIns="50798" numCol="1" anchor="t" anchorCtr="0" compatLnSpc="1">
            <a:prstTxWarp prst="textNoShape">
              <a:avLst/>
            </a:prstTxWarp>
            <a:normAutofit/>
          </a:bodyPr>
          <a:lstStyle/>
          <a:p>
            <a:pPr defTabSz="912813">
              <a:spcBef>
                <a:spcPts val="488"/>
              </a:spcBef>
            </a:pPr>
            <a:r>
              <a:rPr lang="pt-BR" sz="2800" b="1" dirty="0" err="1">
                <a:sym typeface="Arial" panose="020B0604020202020204" pitchFamily="34" charset="0"/>
              </a:rPr>
              <a:t>Factory</a:t>
            </a:r>
            <a:r>
              <a:rPr lang="pt-BR" sz="2800" b="1" dirty="0">
                <a:sym typeface="Arial" panose="020B0604020202020204" pitchFamily="34" charset="0"/>
              </a:rPr>
              <a:t> </a:t>
            </a:r>
            <a:r>
              <a:rPr lang="pt-BR" sz="2800" b="1" dirty="0" err="1">
                <a:sym typeface="Arial" panose="020B0604020202020204" pitchFamily="34" charset="0"/>
              </a:rPr>
              <a:t>Method</a:t>
            </a:r>
            <a:endParaRPr lang="pt-BR" sz="2800" b="1" dirty="0">
              <a:sym typeface="Arial" panose="020B0604020202020204" pitchFamily="34" charset="0"/>
            </a:endParaRPr>
          </a:p>
        </p:txBody>
      </p:sp>
      <p:pic>
        <p:nvPicPr>
          <p:cNvPr id="13316" name="Picture 3" descr="factory.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9351" y="3225801"/>
            <a:ext cx="7935913" cy="312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Padrões de Criação</a:t>
            </a:r>
            <a:endParaRPr lang="pt-BR" dirty="0"/>
          </a:p>
        </p:txBody>
      </p:sp>
    </p:spTree>
    <p:extLst>
      <p:ext uri="{BB962C8B-B14F-4D97-AF65-F5344CB8AC3E}">
        <p14:creationId xmlns:p14="http://schemas.microsoft.com/office/powerpoint/2010/main" val="3738260088"/>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0"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1"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2"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3"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4" name="Picture 7" descr="imag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88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6" name="Picture 9" descr="hands_on.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7914"/>
            <a:ext cx="4286250" cy="2668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Criando Repositórios</a:t>
            </a:r>
            <a:endParaRPr lang="pt-BR" dirty="0"/>
          </a:p>
        </p:txBody>
      </p:sp>
    </p:spTree>
    <p:extLst>
      <p:ext uri="{BB962C8B-B14F-4D97-AF65-F5344CB8AC3E}">
        <p14:creationId xmlns:p14="http://schemas.microsoft.com/office/powerpoint/2010/main" val="3714020609"/>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8"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9"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0"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1"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4" name="Picture 9" descr="hands_o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2850" y="5382985"/>
            <a:ext cx="2369150" cy="14750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Registrando um pagamento</a:t>
            </a:r>
            <a:endParaRPr lang="pt-BR" dirty="0"/>
          </a:p>
        </p:txBody>
      </p:sp>
      <p:sp>
        <p:nvSpPr>
          <p:cNvPr id="9" name="Rectangle 2"/>
          <p:cNvSpPr txBox="1">
            <a:spLocks noChangeArrowheads="1"/>
          </p:cNvSpPr>
          <p:nvPr/>
        </p:nvSpPr>
        <p:spPr bwMode="auto">
          <a:xfrm>
            <a:off x="246744" y="1441630"/>
            <a:ext cx="692127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896" tIns="50798" rIns="88896" bIns="50798" numCol="1" anchor="t" anchorCtr="0" compatLnSpc="1">
            <a:prstTxWarp prst="textNoShape">
              <a:avLst/>
            </a:prstTxWarp>
            <a:no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defTabSz="912813">
              <a:spcBef>
                <a:spcPts val="488"/>
              </a:spcBef>
            </a:pPr>
            <a:r>
              <a:rPr lang="pt-BR" sz="2000" dirty="0" smtClean="0">
                <a:solidFill>
                  <a:srgbClr val="000066"/>
                </a:solidFill>
                <a:sym typeface="Arial" panose="020B0604020202020204" pitchFamily="34" charset="0"/>
              </a:rPr>
              <a:t>Dado o Objeto Pagamento, o método </a:t>
            </a:r>
            <a:r>
              <a:rPr lang="pt-BR" sz="2000" b="1" dirty="0" err="1" smtClean="0">
                <a:solidFill>
                  <a:srgbClr val="000066"/>
                </a:solidFill>
                <a:sym typeface="Arial" panose="020B0604020202020204" pitchFamily="34" charset="0"/>
              </a:rPr>
              <a:t>ProcessarPagamento</a:t>
            </a:r>
            <a:r>
              <a:rPr lang="pt-BR" sz="2000" dirty="0" smtClean="0">
                <a:solidFill>
                  <a:srgbClr val="000066"/>
                </a:solidFill>
                <a:sym typeface="Arial" panose="020B0604020202020204" pitchFamily="34" charset="0"/>
              </a:rPr>
              <a:t> deverá utilizar uma fábrica de pagamentos. O pagamento poderá ser via </a:t>
            </a:r>
            <a:r>
              <a:rPr lang="pt-BR" sz="2000" dirty="0" err="1" smtClean="0">
                <a:solidFill>
                  <a:srgbClr val="000066"/>
                </a:solidFill>
                <a:sym typeface="Arial" panose="020B0604020202020204" pitchFamily="34" charset="0"/>
              </a:rPr>
              <a:t>PayPall</a:t>
            </a:r>
            <a:r>
              <a:rPr lang="pt-BR" sz="2000" dirty="0">
                <a:solidFill>
                  <a:srgbClr val="000066"/>
                </a:solidFill>
                <a:sym typeface="Arial" panose="020B0604020202020204" pitchFamily="34" charset="0"/>
              </a:rPr>
              <a:t> </a:t>
            </a:r>
            <a:r>
              <a:rPr lang="pt-BR" sz="2000" dirty="0" smtClean="0">
                <a:solidFill>
                  <a:srgbClr val="000066"/>
                </a:solidFill>
                <a:sym typeface="Arial" panose="020B0604020202020204" pitchFamily="34" charset="0"/>
              </a:rPr>
              <a:t>ou </a:t>
            </a:r>
            <a:r>
              <a:rPr lang="pt-BR" sz="2000" dirty="0" err="1" smtClean="0">
                <a:solidFill>
                  <a:srgbClr val="000066"/>
                </a:solidFill>
                <a:sym typeface="Arial" panose="020B0604020202020204" pitchFamily="34" charset="0"/>
              </a:rPr>
              <a:t>PagSeguro</a:t>
            </a:r>
            <a:r>
              <a:rPr lang="pt-BR" sz="2000" dirty="0" smtClean="0">
                <a:solidFill>
                  <a:srgbClr val="000066"/>
                </a:solidFill>
                <a:sym typeface="Arial" panose="020B0604020202020204" pitchFamily="34" charset="0"/>
              </a:rPr>
              <a:t>. O método </a:t>
            </a:r>
            <a:r>
              <a:rPr lang="pt-BR" sz="2000" dirty="0" err="1" smtClean="0">
                <a:solidFill>
                  <a:srgbClr val="000066"/>
                </a:solidFill>
                <a:sym typeface="Arial" panose="020B0604020202020204" pitchFamily="34" charset="0"/>
              </a:rPr>
              <a:t>ProcessarPagamento</a:t>
            </a:r>
            <a:r>
              <a:rPr lang="pt-BR" sz="2000" dirty="0" smtClean="0">
                <a:solidFill>
                  <a:srgbClr val="000066"/>
                </a:solidFill>
                <a:sym typeface="Arial" panose="020B0604020202020204" pitchFamily="34" charset="0"/>
              </a:rPr>
              <a:t> deverá chamar a fábrica do seguinte modo</a:t>
            </a:r>
          </a:p>
          <a:p>
            <a:r>
              <a:rPr lang="pt-BR" sz="2000" dirty="0" err="1"/>
              <a:t>SistemaPagamento</a:t>
            </a:r>
            <a:r>
              <a:rPr lang="pt-BR" sz="2000" dirty="0"/>
              <a:t> </a:t>
            </a:r>
            <a:r>
              <a:rPr lang="pt-BR" sz="2000" dirty="0" err="1"/>
              <a:t>sistemaPagamento</a:t>
            </a:r>
            <a:r>
              <a:rPr lang="pt-BR" sz="2000" dirty="0"/>
              <a:t> = new </a:t>
            </a:r>
            <a:r>
              <a:rPr lang="pt-BR" sz="2000" dirty="0" err="1"/>
              <a:t>PayPall</a:t>
            </a:r>
            <a:r>
              <a:rPr lang="pt-BR" sz="2000" dirty="0" smtClean="0"/>
              <a:t>();            </a:t>
            </a:r>
            <a:r>
              <a:rPr lang="pt-BR" sz="2000" dirty="0" err="1"/>
              <a:t>sistemaPagamento.RegistrarPagamento</a:t>
            </a:r>
            <a:r>
              <a:rPr lang="pt-BR" sz="2000" dirty="0"/>
              <a:t>(</a:t>
            </a:r>
            <a:r>
              <a:rPr lang="pt-BR" sz="2000" dirty="0" err="1"/>
              <a:t>this</a:t>
            </a:r>
            <a:r>
              <a:rPr lang="pt-BR" sz="2000" dirty="0" smtClean="0"/>
              <a:t>);</a:t>
            </a:r>
            <a:r>
              <a:rPr lang="pt-BR" sz="2000" dirty="0" smtClean="0">
                <a:solidFill>
                  <a:srgbClr val="000066"/>
                </a:solidFill>
                <a:sym typeface="Arial" panose="020B0604020202020204" pitchFamily="34" charset="0"/>
              </a:rPr>
              <a:t>  </a:t>
            </a:r>
          </a:p>
          <a:p>
            <a:r>
              <a:rPr lang="pt-BR" sz="2800" dirty="0" smtClean="0">
                <a:solidFill>
                  <a:srgbClr val="000066"/>
                </a:solidFill>
                <a:sym typeface="Arial" panose="020B0604020202020204" pitchFamily="34" charset="0"/>
              </a:rPr>
              <a:t> </a:t>
            </a:r>
            <a:r>
              <a:rPr lang="pt-BR" sz="2000" dirty="0">
                <a:solidFill>
                  <a:srgbClr val="000066"/>
                </a:solidFill>
                <a:sym typeface="Arial" panose="020B0604020202020204" pitchFamily="34" charset="0"/>
              </a:rPr>
              <a:t>ou</a:t>
            </a:r>
          </a:p>
          <a:p>
            <a:pPr lvl="0">
              <a:lnSpc>
                <a:spcPct val="100000"/>
              </a:lnSpc>
              <a:spcBef>
                <a:spcPct val="0"/>
              </a:spcBef>
              <a:spcAft>
                <a:spcPct val="0"/>
              </a:spcAft>
            </a:pPr>
            <a:r>
              <a:rPr lang="pt-BR" sz="2000" dirty="0" err="1"/>
              <a:t>SistemaPagamento</a:t>
            </a:r>
            <a:r>
              <a:rPr lang="pt-BR" sz="2000" dirty="0"/>
              <a:t> </a:t>
            </a:r>
            <a:r>
              <a:rPr lang="pt-BR" sz="2000" dirty="0" err="1"/>
              <a:t>sistemaPagamento</a:t>
            </a:r>
            <a:r>
              <a:rPr lang="pt-BR" sz="2000" dirty="0"/>
              <a:t> = new </a:t>
            </a:r>
            <a:r>
              <a:rPr lang="pt-BR" sz="2000" dirty="0" err="1"/>
              <a:t>PagSeguro</a:t>
            </a:r>
            <a:r>
              <a:rPr lang="pt-BR" sz="2000" dirty="0"/>
              <a:t>();            </a:t>
            </a:r>
            <a:r>
              <a:rPr lang="pt-BR" sz="2000" dirty="0" err="1"/>
              <a:t>sistemaPagamento.RegistrarPagamento</a:t>
            </a:r>
            <a:r>
              <a:rPr lang="pt-BR" sz="2000" dirty="0"/>
              <a:t>(</a:t>
            </a:r>
            <a:r>
              <a:rPr lang="pt-BR" sz="2000" dirty="0" err="1"/>
              <a:t>this</a:t>
            </a:r>
            <a:r>
              <a:rPr lang="pt-BR" sz="2000" dirty="0"/>
              <a:t>);</a:t>
            </a:r>
            <a:endParaRPr lang="pt-BR" sz="2000" dirty="0">
              <a:sym typeface="Arial" panose="020B0604020202020204" pitchFamily="34" charset="0"/>
            </a:endParaRPr>
          </a:p>
          <a:p>
            <a:pPr defTabSz="912813">
              <a:spcBef>
                <a:spcPts val="488"/>
              </a:spcBef>
            </a:pPr>
            <a:endParaRPr lang="pt-BR" sz="2000" dirty="0">
              <a:sym typeface="Arial" panose="020B0604020202020204" pitchFamily="34" charset="0"/>
            </a:endParaRPr>
          </a:p>
        </p:txBody>
      </p:sp>
      <p:pic>
        <p:nvPicPr>
          <p:cNvPr id="3" name="Imagem 2"/>
          <p:cNvPicPr>
            <a:picLocks noChangeAspect="1"/>
          </p:cNvPicPr>
          <p:nvPr/>
        </p:nvPicPr>
        <p:blipFill>
          <a:blip r:embed="rId5"/>
          <a:stretch>
            <a:fillRect/>
          </a:stretch>
        </p:blipFill>
        <p:spPr>
          <a:xfrm>
            <a:off x="7168013" y="1586189"/>
            <a:ext cx="4981575" cy="3419475"/>
          </a:xfrm>
          <a:prstGeom prst="rect">
            <a:avLst/>
          </a:prstGeom>
        </p:spPr>
      </p:pic>
    </p:spTree>
    <p:extLst>
      <p:ext uri="{BB962C8B-B14F-4D97-AF65-F5344CB8AC3E}">
        <p14:creationId xmlns:p14="http://schemas.microsoft.com/office/powerpoint/2010/main" val="2839681518"/>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body" idx="1"/>
          </p:nvPr>
        </p:nvSpPr>
        <p:spPr>
          <a:xfrm>
            <a:off x="838201" y="1825625"/>
            <a:ext cx="9283699" cy="4351338"/>
          </a:xfrm>
        </p:spPr>
        <p:txBody>
          <a:bodyPr vert="horz" wrap="square" lIns="88896" tIns="50798" rIns="88896" bIns="50798" numCol="1" anchor="t" anchorCtr="0" compatLnSpc="1">
            <a:prstTxWarp prst="textNoShape">
              <a:avLst/>
            </a:prstTxWarp>
            <a:normAutofit/>
          </a:bodyPr>
          <a:lstStyle/>
          <a:p>
            <a:pPr defTabSz="912813">
              <a:spcBef>
                <a:spcPts val="488"/>
              </a:spcBef>
            </a:pPr>
            <a:endParaRPr lang="pt-BR" sz="2800" dirty="0" smtClean="0">
              <a:sym typeface="Arial" panose="020B0604020202020204" pitchFamily="34" charset="0"/>
            </a:endParaRPr>
          </a:p>
          <a:p>
            <a:pPr defTabSz="912813">
              <a:spcBef>
                <a:spcPts val="488"/>
              </a:spcBef>
            </a:pPr>
            <a:endParaRPr lang="pt-BR" sz="2800" dirty="0" smtClean="0">
              <a:sym typeface="Arial" panose="020B0604020202020204" pitchFamily="34" charset="0"/>
            </a:endParaRPr>
          </a:p>
          <a:p>
            <a:pPr defTabSz="912813">
              <a:spcBef>
                <a:spcPts val="488"/>
              </a:spcBef>
            </a:pPr>
            <a:r>
              <a:rPr lang="pt-BR" sz="2800" dirty="0" smtClean="0">
                <a:sym typeface="Arial" panose="020B0604020202020204" pitchFamily="34" charset="0"/>
              </a:rPr>
              <a:t>Lidam com a composição das classes e objetos.</a:t>
            </a:r>
            <a:endParaRPr lang="pt-BR" sz="2800" dirty="0" smtClean="0"/>
          </a:p>
        </p:txBody>
      </p:sp>
      <p:sp>
        <p:nvSpPr>
          <p:cNvPr id="2" name="Título 1"/>
          <p:cNvSpPr>
            <a:spLocks noGrp="1"/>
          </p:cNvSpPr>
          <p:nvPr>
            <p:ph type="title"/>
          </p:nvPr>
        </p:nvSpPr>
        <p:spPr/>
        <p:txBody>
          <a:bodyPr/>
          <a:lstStyle/>
          <a:p>
            <a:r>
              <a:rPr lang="pt-BR" dirty="0" smtClean="0"/>
              <a:t>Padrões Estruturais</a:t>
            </a:r>
            <a:endParaRPr lang="pt-BR" dirty="0"/>
          </a:p>
        </p:txBody>
      </p:sp>
    </p:spTree>
    <p:extLst>
      <p:ext uri="{BB962C8B-B14F-4D97-AF65-F5344CB8AC3E}">
        <p14:creationId xmlns:p14="http://schemas.microsoft.com/office/powerpoint/2010/main" val="1873218289"/>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body" idx="1"/>
          </p:nvPr>
        </p:nvSpPr>
        <p:spPr>
          <a:xfrm>
            <a:off x="838201" y="1444625"/>
            <a:ext cx="2601685" cy="4351338"/>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b="1" dirty="0" err="1">
                <a:sym typeface="Arial" panose="020B0604020202020204" pitchFamily="34" charset="0"/>
              </a:rPr>
              <a:t>Adapter</a:t>
            </a:r>
            <a:endParaRPr lang="pt-BR" sz="2800" b="1" dirty="0">
              <a:sym typeface="Arial" panose="020B0604020202020204" pitchFamily="34" charset="0"/>
            </a:endParaRPr>
          </a:p>
          <a:p>
            <a:pPr defTabSz="912813">
              <a:spcBef>
                <a:spcPts val="488"/>
              </a:spcBef>
            </a:pPr>
            <a:r>
              <a:rPr lang="pt-BR" sz="2800" dirty="0" smtClean="0">
                <a:sym typeface="Arial" panose="020B0604020202020204" pitchFamily="34" charset="0"/>
              </a:rPr>
              <a:t>Bridge</a:t>
            </a:r>
          </a:p>
          <a:p>
            <a:pPr defTabSz="912813">
              <a:spcBef>
                <a:spcPts val="488"/>
              </a:spcBef>
            </a:pPr>
            <a:r>
              <a:rPr lang="pt-BR" sz="2800" dirty="0" err="1">
                <a:sym typeface="Arial" panose="020B0604020202020204" pitchFamily="34" charset="0"/>
              </a:rPr>
              <a:t>Composite</a:t>
            </a:r>
            <a:endParaRPr lang="pt-BR" sz="2800" dirty="0">
              <a:sym typeface="Arial" panose="020B0604020202020204" pitchFamily="34" charset="0"/>
            </a:endParaRPr>
          </a:p>
          <a:p>
            <a:pPr defTabSz="912813">
              <a:spcBef>
                <a:spcPts val="488"/>
              </a:spcBef>
            </a:pPr>
            <a:r>
              <a:rPr lang="pt-BR" sz="2800" b="1" dirty="0" err="1">
                <a:sym typeface="Arial" panose="020B0604020202020204" pitchFamily="34" charset="0"/>
              </a:rPr>
              <a:t>Decorator</a:t>
            </a:r>
            <a:endParaRPr lang="pt-BR" sz="2800" b="1" dirty="0">
              <a:sym typeface="Arial" panose="020B0604020202020204" pitchFamily="34" charset="0"/>
            </a:endParaRPr>
          </a:p>
          <a:p>
            <a:pPr defTabSz="912813">
              <a:spcBef>
                <a:spcPts val="488"/>
              </a:spcBef>
            </a:pPr>
            <a:r>
              <a:rPr lang="pt-BR" sz="2800" b="1" dirty="0" err="1" smtClean="0">
                <a:sym typeface="Arial" panose="020B0604020202020204" pitchFamily="34" charset="0"/>
              </a:rPr>
              <a:t>Facade</a:t>
            </a:r>
            <a:endParaRPr lang="pt-BR" sz="2800" b="1" dirty="0" smtClean="0">
              <a:sym typeface="Arial" panose="020B0604020202020204" pitchFamily="34" charset="0"/>
            </a:endParaRPr>
          </a:p>
          <a:p>
            <a:pPr defTabSz="912813">
              <a:spcBef>
                <a:spcPts val="488"/>
              </a:spcBef>
            </a:pPr>
            <a:endParaRPr lang="pt-BR" sz="2800" dirty="0" smtClean="0">
              <a:sym typeface="Arial" panose="020B0604020202020204" pitchFamily="34" charset="0"/>
            </a:endParaRP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Padrões Estruturais</a:t>
            </a:r>
            <a:endParaRPr lang="pt-BR" dirty="0"/>
          </a:p>
        </p:txBody>
      </p:sp>
      <p:sp>
        <p:nvSpPr>
          <p:cNvPr id="5" name="Rectangle 2"/>
          <p:cNvSpPr txBox="1">
            <a:spLocks noChangeArrowheads="1"/>
          </p:cNvSpPr>
          <p:nvPr/>
        </p:nvSpPr>
        <p:spPr bwMode="auto">
          <a:xfrm>
            <a:off x="5562601" y="1437364"/>
            <a:ext cx="2601685"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896" tIns="50798" rIns="88896" bIns="50798" numCol="1" anchor="t" anchorCtr="0" compatLnSpc="1">
            <a:prstTxWarp prst="textNoShape">
              <a:avLst/>
            </a:prstTxWarp>
            <a:no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defTabSz="912813">
              <a:spcBef>
                <a:spcPts val="488"/>
              </a:spcBef>
            </a:pPr>
            <a:r>
              <a:rPr lang="pt-BR" sz="2800" dirty="0" err="1" smtClean="0">
                <a:sym typeface="Arial" panose="020B0604020202020204" pitchFamily="34" charset="0"/>
              </a:rPr>
              <a:t>Flyweight</a:t>
            </a:r>
            <a:endParaRPr lang="pt-BR" sz="2800" dirty="0" smtClean="0">
              <a:sym typeface="Arial" panose="020B0604020202020204" pitchFamily="34" charset="0"/>
            </a:endParaRPr>
          </a:p>
          <a:p>
            <a:pPr defTabSz="912813">
              <a:spcBef>
                <a:spcPts val="488"/>
              </a:spcBef>
            </a:pPr>
            <a:r>
              <a:rPr lang="pt-BR" sz="2800" dirty="0" smtClean="0">
                <a:sym typeface="Arial" panose="020B0604020202020204" pitchFamily="34" charset="0"/>
              </a:rPr>
              <a:t>Proxy</a:t>
            </a:r>
          </a:p>
          <a:p>
            <a:pPr defTabSz="912813">
              <a:spcBef>
                <a:spcPts val="488"/>
              </a:spcBef>
            </a:pPr>
            <a:endParaRPr lang="pt-BR" sz="2800" dirty="0" smtClean="0">
              <a:sym typeface="Arial" panose="020B0604020202020204" pitchFamily="34" charset="0"/>
            </a:endParaRPr>
          </a:p>
        </p:txBody>
      </p:sp>
    </p:spTree>
    <p:extLst>
      <p:ext uri="{BB962C8B-B14F-4D97-AF65-F5344CB8AC3E}">
        <p14:creationId xmlns:p14="http://schemas.microsoft.com/office/powerpoint/2010/main" val="492305515"/>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body" idx="1"/>
          </p:nvPr>
        </p:nvSpPr>
        <p:spPr>
          <a:xfrm>
            <a:off x="838201" y="1825625"/>
            <a:ext cx="10007599" cy="4351338"/>
          </a:xfrm>
        </p:spPr>
        <p:txBody>
          <a:bodyPr vert="horz" wrap="square" lIns="88896" tIns="50798" rIns="88896" bIns="50798" numCol="1" anchor="t" anchorCtr="0" compatLnSpc="1">
            <a:prstTxWarp prst="textNoShape">
              <a:avLst/>
            </a:prstTxWarp>
            <a:normAutofit/>
          </a:bodyPr>
          <a:lstStyle/>
          <a:p>
            <a:pPr defTabSz="912813">
              <a:spcBef>
                <a:spcPts val="488"/>
              </a:spcBef>
            </a:pPr>
            <a:r>
              <a:rPr lang="pt-BR" sz="2800" b="1" dirty="0" err="1">
                <a:sym typeface="Arial" panose="020B0604020202020204" pitchFamily="34" charset="0"/>
              </a:rPr>
              <a:t>Adapter</a:t>
            </a:r>
            <a:endParaRPr lang="pt-BR" sz="2800" b="1" dirty="0">
              <a:sym typeface="Arial" panose="020B0604020202020204" pitchFamily="34" charset="0"/>
            </a:endParaRPr>
          </a:p>
          <a:p>
            <a:pPr defTabSz="912813">
              <a:spcBef>
                <a:spcPts val="488"/>
              </a:spcBef>
            </a:pPr>
            <a:r>
              <a:rPr lang="pt-BR" sz="2800" dirty="0" smtClean="0">
                <a:sym typeface="Arial" panose="020B0604020202020204" pitchFamily="34" charset="0"/>
              </a:rPr>
              <a:t>Converte a interface de uma classe uma outra que o cliente espera</a:t>
            </a:r>
          </a:p>
          <a:p>
            <a:pPr defTabSz="912813">
              <a:spcBef>
                <a:spcPts val="488"/>
              </a:spcBef>
            </a:pPr>
            <a:endParaRPr lang="pt-BR" sz="2800" dirty="0" smtClean="0">
              <a:sym typeface="Arial" panose="020B0604020202020204" pitchFamily="34" charset="0"/>
            </a:endParaRP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Padrões Estruturais</a:t>
            </a:r>
            <a:endParaRPr lang="pt-BR" dirty="0"/>
          </a:p>
        </p:txBody>
      </p:sp>
    </p:spTree>
    <p:extLst>
      <p:ext uri="{BB962C8B-B14F-4D97-AF65-F5344CB8AC3E}">
        <p14:creationId xmlns:p14="http://schemas.microsoft.com/office/powerpoint/2010/main" val="41581702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37752" y="1691031"/>
            <a:ext cx="11541210"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2400" dirty="0"/>
              <a:t>Um </a:t>
            </a:r>
            <a:r>
              <a:rPr lang="pt-BR" sz="2400" dirty="0" smtClean="0"/>
              <a:t>objeto é </a:t>
            </a:r>
            <a:r>
              <a:rPr lang="pt-BR" sz="2400" dirty="0"/>
              <a:t>uma construção de software que encapsula estado e comportamento</a:t>
            </a:r>
          </a:p>
          <a:p>
            <a:pPr marL="342900" indent="-342900" algn="just">
              <a:buFont typeface="Arial" panose="020B0604020202020204" pitchFamily="34" charset="0"/>
              <a:buChar char="•"/>
            </a:pPr>
            <a:endParaRPr lang="pt-BR" sz="2400" dirty="0"/>
          </a:p>
          <a:p>
            <a:pPr marL="342900" indent="-342900" algn="just">
              <a:buFont typeface="Arial" panose="020B0604020202020204" pitchFamily="34" charset="0"/>
              <a:buChar char="•"/>
            </a:pPr>
            <a:endParaRPr lang="pt-BR" sz="2400" dirty="0"/>
          </a:p>
        </p:txBody>
      </p:sp>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É tudo sobre objetos</a:t>
            </a:r>
            <a:endParaRPr lang="pt-BR" dirty="0"/>
          </a:p>
        </p:txBody>
      </p:sp>
      <p:pic>
        <p:nvPicPr>
          <p:cNvPr id="4" name="Imagem 3"/>
          <p:cNvPicPr>
            <a:picLocks noChangeAspect="1"/>
          </p:cNvPicPr>
          <p:nvPr/>
        </p:nvPicPr>
        <p:blipFill>
          <a:blip r:embed="rId4"/>
          <a:stretch>
            <a:fillRect/>
          </a:stretch>
        </p:blipFill>
        <p:spPr>
          <a:xfrm>
            <a:off x="2938162" y="3108124"/>
            <a:ext cx="6340390" cy="2206943"/>
          </a:xfrm>
          <a:prstGeom prst="rect">
            <a:avLst/>
          </a:prstGeom>
        </p:spPr>
      </p:pic>
    </p:spTree>
    <p:extLst>
      <p:ext uri="{BB962C8B-B14F-4D97-AF65-F5344CB8AC3E}">
        <p14:creationId xmlns:p14="http://schemas.microsoft.com/office/powerpoint/2010/main" val="46403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body" idx="1"/>
          </p:nvPr>
        </p:nvSpPr>
        <p:spPr/>
        <p:txBody>
          <a:bodyPr vert="horz" wrap="square" lIns="88896" tIns="50798" rIns="88896" bIns="50798" numCol="1" anchor="t" anchorCtr="0" compatLnSpc="1">
            <a:prstTxWarp prst="textNoShape">
              <a:avLst/>
            </a:prstTxWarp>
            <a:normAutofit/>
          </a:bodyPr>
          <a:lstStyle/>
          <a:p>
            <a:pPr defTabSz="912813">
              <a:spcBef>
                <a:spcPts val="488"/>
              </a:spcBef>
            </a:pPr>
            <a:r>
              <a:rPr lang="pt-BR" sz="2800" b="1" dirty="0" err="1">
                <a:sym typeface="Arial" panose="020B0604020202020204" pitchFamily="34" charset="0"/>
              </a:rPr>
              <a:t>Adapter</a:t>
            </a:r>
            <a:endParaRPr lang="pt-BR" sz="2800" b="1" dirty="0">
              <a:sym typeface="Arial" panose="020B0604020202020204" pitchFamily="34" charset="0"/>
            </a:endParaRPr>
          </a:p>
          <a:p>
            <a:pPr defTabSz="912813">
              <a:spcBef>
                <a:spcPts val="488"/>
              </a:spcBef>
            </a:pPr>
            <a:endParaRPr lang="pt-BR" dirty="0" smtClean="0">
              <a:sym typeface="Arial" panose="020B0604020202020204" pitchFamily="34" charset="0"/>
            </a:endParaRPr>
          </a:p>
          <a:p>
            <a:pPr defTabSz="912813">
              <a:spcBef>
                <a:spcPts val="488"/>
              </a:spcBef>
            </a:pPr>
            <a:endParaRPr lang="pt-BR" dirty="0" smtClean="0">
              <a:sym typeface="Arial" panose="020B0604020202020204" pitchFamily="34" charset="0"/>
            </a:endParaRPr>
          </a:p>
        </p:txBody>
      </p:sp>
      <p:pic>
        <p:nvPicPr>
          <p:cNvPr id="18436" name="Picture 3" descr="adap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6164" y="2852739"/>
            <a:ext cx="5437187" cy="316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Padrões Estruturais</a:t>
            </a:r>
            <a:endParaRPr lang="pt-BR" dirty="0"/>
          </a:p>
        </p:txBody>
      </p:sp>
    </p:spTree>
    <p:extLst>
      <p:ext uri="{BB962C8B-B14F-4D97-AF65-F5344CB8AC3E}">
        <p14:creationId xmlns:p14="http://schemas.microsoft.com/office/powerpoint/2010/main" val="2029025831"/>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0"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1"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2"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3"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4" name="Picture 7" descr="imag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88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6" name="Picture 9" descr="hands_on.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7914"/>
            <a:ext cx="4286250" cy="2668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Componente de Terceiros</a:t>
            </a:r>
            <a:endParaRPr lang="pt-BR" dirty="0"/>
          </a:p>
        </p:txBody>
      </p:sp>
    </p:spTree>
    <p:extLst>
      <p:ext uri="{BB962C8B-B14F-4D97-AF65-F5344CB8AC3E}">
        <p14:creationId xmlns:p14="http://schemas.microsoft.com/office/powerpoint/2010/main" val="4283514074"/>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8"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9"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0"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1"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Adaptando novo framework de LOG</a:t>
            </a:r>
            <a:endParaRPr lang="pt-BR" dirty="0"/>
          </a:p>
        </p:txBody>
      </p:sp>
      <p:sp>
        <p:nvSpPr>
          <p:cNvPr id="9" name="Rectangle 2"/>
          <p:cNvSpPr txBox="1">
            <a:spLocks noChangeArrowheads="1"/>
          </p:cNvSpPr>
          <p:nvPr/>
        </p:nvSpPr>
        <p:spPr bwMode="auto">
          <a:xfrm>
            <a:off x="604434" y="1722211"/>
            <a:ext cx="10749366"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896" tIns="50798" rIns="88896" bIns="50798" numCol="1" anchor="t" anchorCtr="0" compatLnSpc="1">
            <a:prstTxWarp prst="textNoShape">
              <a:avLst/>
            </a:prstTxWarp>
            <a:no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defTabSz="912813">
              <a:spcBef>
                <a:spcPts val="488"/>
              </a:spcBef>
            </a:pPr>
            <a:r>
              <a:rPr lang="pt-BR" sz="2800" dirty="0" smtClean="0">
                <a:sym typeface="Arial" panose="020B0604020202020204" pitchFamily="34" charset="0"/>
              </a:rPr>
              <a:t>Dado os objetos demonstrados na figura, criar um adaptador para a classe LOG4NET, para que o cliente possa utilizar o novo framework de log.	</a:t>
            </a:r>
          </a:p>
          <a:p>
            <a:pPr defTabSz="912813">
              <a:spcBef>
                <a:spcPts val="488"/>
              </a:spcBef>
            </a:pPr>
            <a:r>
              <a:rPr lang="pt-BR" sz="2800" dirty="0" smtClean="0">
                <a:sym typeface="Arial" panose="020B0604020202020204" pitchFamily="34" charset="0"/>
              </a:rPr>
              <a:t>Código utilizado atualmente pelo cliente</a:t>
            </a:r>
          </a:p>
          <a:p>
            <a:r>
              <a:rPr lang="pt-BR" sz="2000" dirty="0" err="1">
                <a:solidFill>
                  <a:srgbClr val="000066"/>
                </a:solidFill>
              </a:rPr>
              <a:t>ILog</a:t>
            </a:r>
            <a:r>
              <a:rPr lang="pt-BR" sz="2000" dirty="0">
                <a:solidFill>
                  <a:srgbClr val="000066"/>
                </a:solidFill>
              </a:rPr>
              <a:t> log = new Log</a:t>
            </a:r>
            <a:r>
              <a:rPr lang="pt-BR" sz="2000" dirty="0" smtClean="0">
                <a:solidFill>
                  <a:srgbClr val="000066"/>
                </a:solidFill>
              </a:rPr>
              <a:t>();   </a:t>
            </a:r>
          </a:p>
          <a:p>
            <a:r>
              <a:rPr lang="pt-BR" sz="2000" dirty="0" err="1" smtClean="0">
                <a:solidFill>
                  <a:srgbClr val="000066"/>
                </a:solidFill>
              </a:rPr>
              <a:t>log.RegistrarLog</a:t>
            </a:r>
            <a:r>
              <a:rPr lang="pt-BR" sz="2000" dirty="0">
                <a:solidFill>
                  <a:srgbClr val="000066"/>
                </a:solidFill>
              </a:rPr>
              <a:t>("teste",</a:t>
            </a:r>
            <a:r>
              <a:rPr lang="pt-BR" sz="2000" dirty="0" err="1">
                <a:solidFill>
                  <a:srgbClr val="000066"/>
                </a:solidFill>
              </a:rPr>
              <a:t>TipoLog.Erro</a:t>
            </a:r>
            <a:r>
              <a:rPr lang="pt-BR" sz="2000" dirty="0">
                <a:solidFill>
                  <a:srgbClr val="000066"/>
                </a:solidFill>
              </a:rPr>
              <a:t>);</a:t>
            </a:r>
            <a:endParaRPr lang="pt-BR" sz="2000" dirty="0">
              <a:solidFill>
                <a:srgbClr val="000066"/>
              </a:solidFill>
              <a:sym typeface="Arial" panose="020B0604020202020204" pitchFamily="34" charset="0"/>
            </a:endParaRPr>
          </a:p>
        </p:txBody>
      </p:sp>
      <p:pic>
        <p:nvPicPr>
          <p:cNvPr id="3" name="Imagem 2"/>
          <p:cNvPicPr>
            <a:picLocks noChangeAspect="1"/>
          </p:cNvPicPr>
          <p:nvPr/>
        </p:nvPicPr>
        <p:blipFill>
          <a:blip r:embed="rId4"/>
          <a:stretch>
            <a:fillRect/>
          </a:stretch>
        </p:blipFill>
        <p:spPr>
          <a:xfrm>
            <a:off x="7678112" y="3437617"/>
            <a:ext cx="4513888" cy="3420383"/>
          </a:xfrm>
          <a:prstGeom prst="rect">
            <a:avLst/>
          </a:prstGeom>
        </p:spPr>
      </p:pic>
      <p:pic>
        <p:nvPicPr>
          <p:cNvPr id="11274" name="Picture 9" descr="hands_on.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822850" y="5382985"/>
            <a:ext cx="2369150" cy="14750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01819669"/>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body" idx="1"/>
          </p:nvPr>
        </p:nvSpPr>
        <p:spPr>
          <a:xfrm>
            <a:off x="838201" y="1825625"/>
            <a:ext cx="11228881" cy="4351338"/>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b="1" dirty="0" err="1">
                <a:sym typeface="Arial" panose="020B0604020202020204" pitchFamily="34" charset="0"/>
              </a:rPr>
              <a:t>Decorator</a:t>
            </a:r>
            <a:endParaRPr lang="pt-BR" sz="2800" b="1" dirty="0">
              <a:sym typeface="Arial" panose="020B0604020202020204" pitchFamily="34" charset="0"/>
            </a:endParaRPr>
          </a:p>
          <a:p>
            <a:pPr algn="just" defTabSz="912813">
              <a:spcBef>
                <a:spcPts val="488"/>
              </a:spcBef>
            </a:pPr>
            <a:endParaRPr lang="pt-BR" sz="2800" dirty="0" smtClean="0">
              <a:sym typeface="Arial" panose="020B0604020202020204" pitchFamily="34" charset="0"/>
            </a:endParaRPr>
          </a:p>
          <a:p>
            <a:pPr algn="just" defTabSz="912813">
              <a:spcBef>
                <a:spcPts val="488"/>
              </a:spcBef>
            </a:pPr>
            <a:r>
              <a:rPr lang="pt-BR" sz="2800" dirty="0" smtClean="0">
                <a:sym typeface="Arial" panose="020B0604020202020204" pitchFamily="34" charset="0"/>
              </a:rPr>
              <a:t>Adiciona novas responsabilidades a um objeto dinamicamente. Provê uma alternativa flexível de extensão de funcionalidades.</a:t>
            </a:r>
          </a:p>
          <a:p>
            <a:pPr algn="just" defTabSz="912813">
              <a:spcBef>
                <a:spcPts val="488"/>
              </a:spcBef>
            </a:pPr>
            <a:r>
              <a:rPr lang="pt-BR" sz="2800" dirty="0" smtClean="0">
                <a:sym typeface="Arial" panose="020B0604020202020204" pitchFamily="34" charset="0"/>
              </a:rPr>
              <a:t>        &lt;</a:t>
            </a:r>
            <a:r>
              <a:rPr lang="pt-BR" sz="2800" dirty="0" err="1" smtClean="0">
                <a:sym typeface="Arial" panose="020B0604020202020204" pitchFamily="34" charset="0"/>
              </a:rPr>
              <a:t>italic</a:t>
            </a:r>
            <a:r>
              <a:rPr lang="pt-BR" sz="2800" dirty="0" smtClean="0">
                <a:sym typeface="Arial" panose="020B0604020202020204" pitchFamily="34" charset="0"/>
              </a:rPr>
              <a:t>&gt;&lt;center&gt;&lt;</a:t>
            </a:r>
            <a:r>
              <a:rPr lang="pt-BR" sz="2800" dirty="0" err="1" smtClean="0">
                <a:sym typeface="Arial" panose="020B0604020202020204" pitchFamily="34" charset="0"/>
              </a:rPr>
              <a:t>bold</a:t>
            </a:r>
            <a:r>
              <a:rPr lang="pt-BR" sz="2800" dirty="0" smtClean="0">
                <a:sym typeface="Arial" panose="020B0604020202020204" pitchFamily="34" charset="0"/>
              </a:rPr>
              <a:t>&gt;Meu Texto&lt;/</a:t>
            </a:r>
            <a:r>
              <a:rPr lang="pt-BR" sz="2800" dirty="0" err="1" smtClean="0">
                <a:sym typeface="Arial" panose="020B0604020202020204" pitchFamily="34" charset="0"/>
              </a:rPr>
              <a:t>bold</a:t>
            </a:r>
            <a:r>
              <a:rPr lang="pt-BR" sz="2800" dirty="0" smtClean="0">
                <a:sym typeface="Arial" panose="020B0604020202020204" pitchFamily="34" charset="0"/>
              </a:rPr>
              <a:t>&gt;&lt;/center&gt;&lt;/</a:t>
            </a:r>
            <a:r>
              <a:rPr lang="pt-BR" sz="2800" dirty="0" err="1" smtClean="0">
                <a:sym typeface="Arial" panose="020B0604020202020204" pitchFamily="34" charset="0"/>
              </a:rPr>
              <a:t>italic</a:t>
            </a:r>
            <a:r>
              <a:rPr lang="pt-BR" sz="2800" dirty="0">
                <a:sym typeface="Arial" panose="020B0604020202020204" pitchFamily="34" charset="0"/>
              </a:rPr>
              <a:t>&gt;</a:t>
            </a:r>
          </a:p>
          <a:p>
            <a:pPr algn="just" defTabSz="912813">
              <a:spcBef>
                <a:spcPts val="488"/>
              </a:spcBef>
            </a:pPr>
            <a:endParaRPr lang="pt-BR" sz="2800" dirty="0" smtClean="0">
              <a:sym typeface="Arial" panose="020B0604020202020204" pitchFamily="34" charset="0"/>
            </a:endParaRPr>
          </a:p>
        </p:txBody>
      </p:sp>
      <p:sp>
        <p:nvSpPr>
          <p:cNvPr id="2" name="Título 1"/>
          <p:cNvSpPr>
            <a:spLocks noGrp="1"/>
          </p:cNvSpPr>
          <p:nvPr>
            <p:ph type="title"/>
          </p:nvPr>
        </p:nvSpPr>
        <p:spPr/>
        <p:txBody>
          <a:bodyPr/>
          <a:lstStyle/>
          <a:p>
            <a:r>
              <a:rPr lang="pt-BR" dirty="0" smtClean="0"/>
              <a:t>Padrões Estruturais</a:t>
            </a:r>
            <a:endParaRPr lang="pt-BR" dirty="0"/>
          </a:p>
        </p:txBody>
      </p:sp>
    </p:spTree>
    <p:extLst>
      <p:ext uri="{BB962C8B-B14F-4D97-AF65-F5344CB8AC3E}">
        <p14:creationId xmlns:p14="http://schemas.microsoft.com/office/powerpoint/2010/main" val="1610189474"/>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body" idx="1"/>
          </p:nvPr>
        </p:nvSpPr>
        <p:spPr/>
        <p:txBody>
          <a:bodyPr vert="horz" wrap="square" lIns="88896" tIns="50798" rIns="88896" bIns="50798" numCol="1" anchor="t" anchorCtr="0" compatLnSpc="1">
            <a:prstTxWarp prst="textNoShape">
              <a:avLst/>
            </a:prstTxWarp>
            <a:normAutofit/>
          </a:bodyPr>
          <a:lstStyle/>
          <a:p>
            <a:pPr defTabSz="912813">
              <a:spcBef>
                <a:spcPts val="488"/>
              </a:spcBef>
            </a:pPr>
            <a:r>
              <a:rPr lang="pt-BR" sz="2800" b="1" dirty="0" err="1">
                <a:sym typeface="Arial" panose="020B0604020202020204" pitchFamily="34" charset="0"/>
              </a:rPr>
              <a:t>Decorator</a:t>
            </a:r>
            <a:endParaRPr lang="pt-BR" sz="2800" b="1" dirty="0">
              <a:sym typeface="Arial" panose="020B0604020202020204" pitchFamily="34" charset="0"/>
            </a:endParaRPr>
          </a:p>
          <a:p>
            <a:pPr defTabSz="912813">
              <a:spcBef>
                <a:spcPts val="488"/>
              </a:spcBef>
            </a:pPr>
            <a:endParaRPr lang="pt-BR" dirty="0" smtClean="0">
              <a:sym typeface="Arial" panose="020B0604020202020204" pitchFamily="34" charset="0"/>
            </a:endParaRPr>
          </a:p>
          <a:p>
            <a:pPr defTabSz="912813">
              <a:spcBef>
                <a:spcPts val="488"/>
              </a:spcBef>
            </a:pPr>
            <a:endParaRPr lang="pt-BR" dirty="0" smtClean="0">
              <a:sym typeface="Arial" panose="020B0604020202020204" pitchFamily="34" charset="0"/>
            </a:endParaRPr>
          </a:p>
        </p:txBody>
      </p:sp>
      <p:pic>
        <p:nvPicPr>
          <p:cNvPr id="21508" name="Picture 3" descr="decorato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6942" y="1979614"/>
            <a:ext cx="4324350" cy="357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Padrões Estruturais</a:t>
            </a:r>
            <a:endParaRPr lang="pt-BR" dirty="0"/>
          </a:p>
        </p:txBody>
      </p:sp>
    </p:spTree>
    <p:extLst>
      <p:ext uri="{BB962C8B-B14F-4D97-AF65-F5344CB8AC3E}">
        <p14:creationId xmlns:p14="http://schemas.microsoft.com/office/powerpoint/2010/main" val="155715134"/>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2"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3"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4"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5"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8" name="Picture 9" descr="hands_o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7914"/>
            <a:ext cx="4286250" cy="2668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Vendendo Pizzas</a:t>
            </a:r>
            <a:endParaRPr lang="pt-BR" dirty="0"/>
          </a:p>
        </p:txBody>
      </p:sp>
    </p:spTree>
    <p:extLst>
      <p:ext uri="{BB962C8B-B14F-4D97-AF65-F5344CB8AC3E}">
        <p14:creationId xmlns:p14="http://schemas.microsoft.com/office/powerpoint/2010/main" val="3402682869"/>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2"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3"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4"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5"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8" name="Picture 9" descr="hands_o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79139" y="5355771"/>
            <a:ext cx="2412861" cy="1502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Formatando Textos</a:t>
            </a:r>
            <a:endParaRPr lang="pt-BR" dirty="0"/>
          </a:p>
        </p:txBody>
      </p:sp>
      <p:sp>
        <p:nvSpPr>
          <p:cNvPr id="10" name="Rectangle 2"/>
          <p:cNvSpPr txBox="1">
            <a:spLocks noChangeArrowheads="1"/>
          </p:cNvSpPr>
          <p:nvPr/>
        </p:nvSpPr>
        <p:spPr bwMode="auto">
          <a:xfrm>
            <a:off x="838201" y="1825625"/>
            <a:ext cx="10325099"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896" tIns="50798" rIns="88896" bIns="50798" numCol="1" anchor="t" anchorCtr="0" compatLnSpc="1">
            <a:prstTxWarp prst="textNoShape">
              <a:avLst/>
            </a:prstTxWarp>
            <a:no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defTabSz="912813">
              <a:spcBef>
                <a:spcPts val="488"/>
              </a:spcBef>
            </a:pPr>
            <a:r>
              <a:rPr lang="pt-BR" sz="2800" dirty="0" smtClean="0">
                <a:sym typeface="Arial" panose="020B0604020202020204" pitchFamily="34" charset="0"/>
              </a:rPr>
              <a:t>Crie um programa que seja capaz de formatar um  texto qualquer em hipertexto.</a:t>
            </a:r>
          </a:p>
          <a:p>
            <a:pPr algn="just" defTabSz="912813">
              <a:spcBef>
                <a:spcPts val="488"/>
              </a:spcBef>
            </a:pPr>
            <a:r>
              <a:rPr lang="pt-BR" sz="2800" dirty="0" smtClean="0">
                <a:sym typeface="Arial" panose="020B0604020202020204" pitchFamily="34" charset="0"/>
              </a:rPr>
              <a:t>Usuário deve informar um texto qualquer e selecionar as opções BOLD e CENTER. </a:t>
            </a:r>
            <a:endParaRPr lang="pt-BR" sz="2800" dirty="0">
              <a:sym typeface="Arial" panose="020B0604020202020204" pitchFamily="34" charset="0"/>
            </a:endParaRPr>
          </a:p>
          <a:p>
            <a:pPr algn="just" defTabSz="912813">
              <a:spcBef>
                <a:spcPts val="488"/>
              </a:spcBef>
            </a:pPr>
            <a:r>
              <a:rPr lang="pt-BR" sz="2800" dirty="0" smtClean="0">
                <a:sym typeface="Arial" panose="020B0604020202020204" pitchFamily="34" charset="0"/>
              </a:rPr>
              <a:t>Saída esperada: &lt;center&gt;&lt;</a:t>
            </a:r>
            <a:r>
              <a:rPr lang="pt-BR" sz="2800" dirty="0" err="1" smtClean="0">
                <a:sym typeface="Arial" panose="020B0604020202020204" pitchFamily="34" charset="0"/>
              </a:rPr>
              <a:t>bold</a:t>
            </a:r>
            <a:r>
              <a:rPr lang="pt-BR" sz="2800" dirty="0" smtClean="0">
                <a:sym typeface="Arial" panose="020B0604020202020204" pitchFamily="34" charset="0"/>
              </a:rPr>
              <a:t>&gt;Teste&lt;/</a:t>
            </a:r>
            <a:r>
              <a:rPr lang="pt-BR" sz="2800" dirty="0" err="1" smtClean="0">
                <a:sym typeface="Arial" panose="020B0604020202020204" pitchFamily="34" charset="0"/>
              </a:rPr>
              <a:t>bold</a:t>
            </a:r>
            <a:r>
              <a:rPr lang="pt-BR" sz="2800" dirty="0" smtClean="0">
                <a:sym typeface="Arial" panose="020B0604020202020204" pitchFamily="34" charset="0"/>
              </a:rPr>
              <a:t>&gt;&lt;/center&gt;</a:t>
            </a:r>
            <a:endParaRPr lang="pt-BR" sz="2800" dirty="0">
              <a:sym typeface="Arial" panose="020B0604020202020204" pitchFamily="34" charset="0"/>
            </a:endParaRPr>
          </a:p>
        </p:txBody>
      </p:sp>
    </p:spTree>
    <p:extLst>
      <p:ext uri="{BB962C8B-B14F-4D97-AF65-F5344CB8AC3E}">
        <p14:creationId xmlns:p14="http://schemas.microsoft.com/office/powerpoint/2010/main" val="1654123388"/>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b="1" dirty="0" err="1">
                <a:sym typeface="Arial" panose="020B0604020202020204" pitchFamily="34" charset="0"/>
              </a:rPr>
              <a:t>Facade</a:t>
            </a:r>
            <a:endParaRPr lang="pt-BR" sz="2800" b="1" dirty="0">
              <a:sym typeface="Arial" panose="020B0604020202020204" pitchFamily="34" charset="0"/>
            </a:endParaRPr>
          </a:p>
          <a:p>
            <a:pPr defTabSz="912813">
              <a:spcBef>
                <a:spcPts val="488"/>
              </a:spcBef>
            </a:pPr>
            <a:endParaRPr lang="pt-BR" sz="2800" dirty="0" smtClean="0">
              <a:sym typeface="Arial" panose="020B0604020202020204" pitchFamily="34" charset="0"/>
            </a:endParaRPr>
          </a:p>
          <a:p>
            <a:pPr algn="just" defTabSz="912813">
              <a:spcBef>
                <a:spcPts val="488"/>
              </a:spcBef>
            </a:pPr>
            <a:r>
              <a:rPr lang="pt-BR" sz="2800" dirty="0" smtClean="0">
                <a:sym typeface="Arial" panose="020B0604020202020204" pitchFamily="34" charset="0"/>
              </a:rPr>
              <a:t>Fornece uma única </a:t>
            </a:r>
            <a:r>
              <a:rPr lang="pt-BR" sz="2800" dirty="0" err="1" smtClean="0">
                <a:sym typeface="Arial" panose="020B0604020202020204" pitchFamily="34" charset="0"/>
              </a:rPr>
              <a:t>iterface</a:t>
            </a:r>
            <a:r>
              <a:rPr lang="pt-BR" sz="2800" dirty="0" smtClean="0">
                <a:sym typeface="Arial" panose="020B0604020202020204" pitchFamily="34" charset="0"/>
              </a:rPr>
              <a:t> para um conjunto de interfaces de um subsistema.</a:t>
            </a:r>
          </a:p>
        </p:txBody>
      </p:sp>
      <p:sp>
        <p:nvSpPr>
          <p:cNvPr id="2" name="Título 1"/>
          <p:cNvSpPr>
            <a:spLocks noGrp="1"/>
          </p:cNvSpPr>
          <p:nvPr>
            <p:ph type="title"/>
          </p:nvPr>
        </p:nvSpPr>
        <p:spPr/>
        <p:txBody>
          <a:bodyPr/>
          <a:lstStyle/>
          <a:p>
            <a:r>
              <a:rPr lang="pt-BR" dirty="0" smtClean="0"/>
              <a:t>Padrões Estruturais</a:t>
            </a:r>
            <a:endParaRPr lang="pt-BR" dirty="0"/>
          </a:p>
        </p:txBody>
      </p:sp>
    </p:spTree>
    <p:extLst>
      <p:ext uri="{BB962C8B-B14F-4D97-AF65-F5344CB8AC3E}">
        <p14:creationId xmlns:p14="http://schemas.microsoft.com/office/powerpoint/2010/main" val="3679609052"/>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body" idx="1"/>
          </p:nvPr>
        </p:nvSpPr>
        <p:spPr/>
        <p:txBody>
          <a:bodyPr vert="horz" wrap="square" lIns="88896" tIns="50798" rIns="88896" bIns="50798" numCol="1" anchor="t" anchorCtr="0" compatLnSpc="1">
            <a:prstTxWarp prst="textNoShape">
              <a:avLst/>
            </a:prstTxWarp>
            <a:normAutofit/>
          </a:bodyPr>
          <a:lstStyle/>
          <a:p>
            <a:pPr defTabSz="912813">
              <a:spcBef>
                <a:spcPts val="488"/>
              </a:spcBef>
            </a:pPr>
            <a:r>
              <a:rPr lang="pt-BR" sz="2800" b="1" dirty="0" err="1">
                <a:sym typeface="Arial" panose="020B0604020202020204" pitchFamily="34" charset="0"/>
              </a:rPr>
              <a:t>Facade</a:t>
            </a:r>
            <a:endParaRPr lang="pt-BR" sz="2800" b="1" dirty="0">
              <a:sym typeface="Arial" panose="020B0604020202020204" pitchFamily="34" charset="0"/>
            </a:endParaRPr>
          </a:p>
          <a:p>
            <a:pPr defTabSz="912813">
              <a:spcBef>
                <a:spcPts val="488"/>
              </a:spcBef>
            </a:pPr>
            <a:endParaRPr lang="pt-BR" dirty="0" smtClean="0">
              <a:sym typeface="Arial" panose="020B0604020202020204" pitchFamily="34" charset="0"/>
            </a:endParaRPr>
          </a:p>
          <a:p>
            <a:pPr defTabSz="912813">
              <a:spcBef>
                <a:spcPts val="488"/>
              </a:spcBef>
            </a:pPr>
            <a:endParaRPr lang="pt-BR" dirty="0" smtClean="0">
              <a:sym typeface="Arial" panose="020B0604020202020204" pitchFamily="34" charset="0"/>
            </a:endParaRPr>
          </a:p>
        </p:txBody>
      </p:sp>
      <p:pic>
        <p:nvPicPr>
          <p:cNvPr id="24580" name="Picture 3" descr="facad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6164" y="2276475"/>
            <a:ext cx="5030787"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Padrões Estruturais</a:t>
            </a:r>
            <a:endParaRPr lang="pt-BR" dirty="0"/>
          </a:p>
        </p:txBody>
      </p:sp>
    </p:spTree>
    <p:extLst>
      <p:ext uri="{BB962C8B-B14F-4D97-AF65-F5344CB8AC3E}">
        <p14:creationId xmlns:p14="http://schemas.microsoft.com/office/powerpoint/2010/main" val="4167772759"/>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4"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5"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6"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7"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8" name="Picture 7" descr="imag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88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10" name="Picture 9" descr="hands_on.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7914"/>
            <a:ext cx="4286250" cy="2668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Análise Crédito</a:t>
            </a:r>
            <a:endParaRPr lang="pt-BR" dirty="0"/>
          </a:p>
        </p:txBody>
      </p:sp>
    </p:spTree>
    <p:extLst>
      <p:ext uri="{BB962C8B-B14F-4D97-AF65-F5344CB8AC3E}">
        <p14:creationId xmlns:p14="http://schemas.microsoft.com/office/powerpoint/2010/main" val="307150753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17156" y="1616444"/>
            <a:ext cx="11479428"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2400" dirty="0"/>
              <a:t>Uma classe define atributos e comportamentos padrão, compartilhados por um mesmo tipo de objeto</a:t>
            </a:r>
          </a:p>
          <a:p>
            <a:pPr algn="just"/>
            <a:endParaRPr lang="pt-BR" sz="2400" dirty="0"/>
          </a:p>
          <a:p>
            <a:pPr algn="just"/>
            <a:endParaRPr lang="pt-BR" sz="2400" dirty="0"/>
          </a:p>
        </p:txBody>
      </p:sp>
      <p:pic>
        <p:nvPicPr>
          <p:cNvPr id="3584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Classes</a:t>
            </a:r>
            <a:endParaRPr lang="pt-BR" dirty="0"/>
          </a:p>
        </p:txBody>
      </p:sp>
      <p:pic>
        <p:nvPicPr>
          <p:cNvPr id="11" name="Picture 2" descr="http://moodle.progdan.com/file.php/2/images/object-orient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697" y="2761064"/>
            <a:ext cx="4211911" cy="36724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87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body" idx="1"/>
          </p:nvPr>
        </p:nvSpPr>
        <p:spPr>
          <a:xfrm>
            <a:off x="604435" y="1851025"/>
            <a:ext cx="10749366" cy="4351338"/>
          </a:xfrm>
        </p:spPr>
        <p:txBody>
          <a:bodyPr vert="horz" wrap="square" lIns="88896" tIns="50798" rIns="88896" bIns="50798" numCol="1" anchor="t" anchorCtr="0" compatLnSpc="1">
            <a:prstTxWarp prst="textNoShape">
              <a:avLst/>
            </a:prstTxWarp>
            <a:noAutofit/>
          </a:bodyPr>
          <a:lstStyle/>
          <a:p>
            <a:pPr defTabSz="912813">
              <a:spcBef>
                <a:spcPts val="488"/>
              </a:spcBef>
            </a:pPr>
            <a:endParaRPr lang="pt-BR" sz="2800" dirty="0" smtClean="0">
              <a:sym typeface="Arial" panose="020B0604020202020204" pitchFamily="34" charset="0"/>
            </a:endParaRPr>
          </a:p>
          <a:p>
            <a:pPr algn="just" defTabSz="912813">
              <a:spcBef>
                <a:spcPts val="488"/>
              </a:spcBef>
            </a:pPr>
            <a:r>
              <a:rPr lang="pt-BR" sz="2800" dirty="0" smtClean="0">
                <a:sym typeface="Arial" panose="020B0604020202020204" pitchFamily="34" charset="0"/>
              </a:rPr>
              <a:t>Caracterizam-se pelo meio os quais classes ou objetos interagem e distribuem a responsabilidade.</a:t>
            </a:r>
            <a:endParaRPr lang="pt-BR" sz="2800" dirty="0" smtClean="0"/>
          </a:p>
        </p:txBody>
      </p:sp>
      <p:sp>
        <p:nvSpPr>
          <p:cNvPr id="2" name="Título 1"/>
          <p:cNvSpPr>
            <a:spLocks noGrp="1"/>
          </p:cNvSpPr>
          <p:nvPr>
            <p:ph type="title"/>
          </p:nvPr>
        </p:nvSpPr>
        <p:spPr/>
        <p:txBody>
          <a:bodyPr/>
          <a:lstStyle/>
          <a:p>
            <a:r>
              <a:rPr lang="pt-BR" dirty="0" smtClean="0"/>
              <a:t>Padrões Comportamentais</a:t>
            </a:r>
            <a:endParaRPr lang="pt-BR" dirty="0"/>
          </a:p>
        </p:txBody>
      </p:sp>
    </p:spTree>
    <p:extLst>
      <p:ext uri="{BB962C8B-B14F-4D97-AF65-F5344CB8AC3E}">
        <p14:creationId xmlns:p14="http://schemas.microsoft.com/office/powerpoint/2010/main" val="299874896"/>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body" idx="1"/>
          </p:nvPr>
        </p:nvSpPr>
        <p:spPr>
          <a:xfrm>
            <a:off x="838201" y="1825625"/>
            <a:ext cx="8153399" cy="4351338"/>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1800" dirty="0">
                <a:sym typeface="Arial" panose="020B0604020202020204" pitchFamily="34" charset="0"/>
              </a:rPr>
              <a:t>Chain </a:t>
            </a:r>
            <a:r>
              <a:rPr lang="pt-BR" sz="1800" dirty="0" err="1">
                <a:sym typeface="Arial" panose="020B0604020202020204" pitchFamily="34" charset="0"/>
              </a:rPr>
              <a:t>of</a:t>
            </a:r>
            <a:r>
              <a:rPr lang="pt-BR" sz="1800" dirty="0">
                <a:sym typeface="Arial" panose="020B0604020202020204" pitchFamily="34" charset="0"/>
              </a:rPr>
              <a:t> </a:t>
            </a:r>
            <a:r>
              <a:rPr lang="pt-BR" sz="1800" dirty="0" err="1">
                <a:sym typeface="Arial" panose="020B0604020202020204" pitchFamily="34" charset="0"/>
              </a:rPr>
              <a:t>Resp</a:t>
            </a:r>
            <a:r>
              <a:rPr lang="pt-BR" sz="1800" dirty="0">
                <a:sym typeface="Arial" panose="020B0604020202020204" pitchFamily="34" charset="0"/>
              </a:rPr>
              <a:t>		 </a:t>
            </a:r>
            <a:r>
              <a:rPr lang="pt-BR" sz="1800" dirty="0" err="1">
                <a:sym typeface="Arial" panose="020B0604020202020204" pitchFamily="34" charset="0"/>
              </a:rPr>
              <a:t>State</a:t>
            </a:r>
            <a:endParaRPr lang="pt-BR" sz="1800" dirty="0">
              <a:sym typeface="Arial" panose="020B0604020202020204" pitchFamily="34" charset="0"/>
            </a:endParaRPr>
          </a:p>
          <a:p>
            <a:pPr defTabSz="912813">
              <a:spcBef>
                <a:spcPts val="488"/>
              </a:spcBef>
            </a:pPr>
            <a:r>
              <a:rPr lang="pt-BR" sz="1800" dirty="0" err="1">
                <a:sym typeface="Arial" panose="020B0604020202020204" pitchFamily="34" charset="0"/>
              </a:rPr>
              <a:t>Command</a:t>
            </a:r>
            <a:r>
              <a:rPr lang="pt-BR" sz="1800" dirty="0">
                <a:sym typeface="Arial" panose="020B0604020202020204" pitchFamily="34" charset="0"/>
              </a:rPr>
              <a:t>                 </a:t>
            </a:r>
            <a:r>
              <a:rPr lang="pt-BR" sz="1800" dirty="0" smtClean="0">
                <a:sym typeface="Arial" panose="020B0604020202020204" pitchFamily="34" charset="0"/>
              </a:rPr>
              <a:t>	</a:t>
            </a:r>
            <a:r>
              <a:rPr lang="pt-BR" sz="1800" b="1" dirty="0" err="1" smtClean="0">
                <a:sym typeface="Arial" panose="020B0604020202020204" pitchFamily="34" charset="0"/>
              </a:rPr>
              <a:t>Strategy</a:t>
            </a:r>
            <a:endParaRPr lang="pt-BR" sz="1800" b="1" dirty="0">
              <a:sym typeface="Arial" panose="020B0604020202020204" pitchFamily="34" charset="0"/>
            </a:endParaRPr>
          </a:p>
          <a:p>
            <a:pPr defTabSz="912813">
              <a:spcBef>
                <a:spcPts val="488"/>
              </a:spcBef>
            </a:pPr>
            <a:r>
              <a:rPr lang="pt-BR" sz="1800" dirty="0" err="1">
                <a:sym typeface="Arial" panose="020B0604020202020204" pitchFamily="34" charset="0"/>
              </a:rPr>
              <a:t>Interpreter</a:t>
            </a:r>
            <a:r>
              <a:rPr lang="pt-BR" sz="1800" dirty="0">
                <a:sym typeface="Arial" panose="020B0604020202020204" pitchFamily="34" charset="0"/>
              </a:rPr>
              <a:t>                </a:t>
            </a:r>
            <a:r>
              <a:rPr lang="pt-BR" sz="1800" dirty="0" smtClean="0">
                <a:sym typeface="Arial" panose="020B0604020202020204" pitchFamily="34" charset="0"/>
              </a:rPr>
              <a:t>	</a:t>
            </a:r>
            <a:r>
              <a:rPr lang="pt-BR" sz="1800" b="1" dirty="0" err="1" smtClean="0">
                <a:sym typeface="Arial" panose="020B0604020202020204" pitchFamily="34" charset="0"/>
              </a:rPr>
              <a:t>Template</a:t>
            </a:r>
            <a:r>
              <a:rPr lang="pt-BR" sz="1800" b="1" dirty="0" smtClean="0">
                <a:sym typeface="Arial" panose="020B0604020202020204" pitchFamily="34" charset="0"/>
              </a:rPr>
              <a:t> </a:t>
            </a:r>
            <a:r>
              <a:rPr lang="pt-BR" sz="1800" b="1" dirty="0" err="1">
                <a:sym typeface="Arial" panose="020B0604020202020204" pitchFamily="34" charset="0"/>
              </a:rPr>
              <a:t>Method</a:t>
            </a:r>
            <a:endParaRPr lang="pt-BR" sz="1800" b="1" dirty="0">
              <a:sym typeface="Arial" panose="020B0604020202020204" pitchFamily="34" charset="0"/>
            </a:endParaRPr>
          </a:p>
          <a:p>
            <a:pPr defTabSz="912813">
              <a:spcBef>
                <a:spcPts val="488"/>
              </a:spcBef>
            </a:pPr>
            <a:r>
              <a:rPr lang="pt-BR" sz="1800" dirty="0" err="1">
                <a:sym typeface="Arial" panose="020B0604020202020204" pitchFamily="34" charset="0"/>
              </a:rPr>
              <a:t>Iterator</a:t>
            </a:r>
            <a:r>
              <a:rPr lang="pt-BR" sz="1800" dirty="0">
                <a:sym typeface="Arial" panose="020B0604020202020204" pitchFamily="34" charset="0"/>
              </a:rPr>
              <a:t>                           </a:t>
            </a:r>
            <a:r>
              <a:rPr lang="pt-BR" sz="1800" dirty="0" smtClean="0">
                <a:sym typeface="Arial" panose="020B0604020202020204" pitchFamily="34" charset="0"/>
              </a:rPr>
              <a:t>	Visitor</a:t>
            </a:r>
            <a:endParaRPr lang="pt-BR" sz="1800" dirty="0">
              <a:sym typeface="Arial" panose="020B0604020202020204" pitchFamily="34" charset="0"/>
            </a:endParaRPr>
          </a:p>
          <a:p>
            <a:pPr defTabSz="912813">
              <a:spcBef>
                <a:spcPts val="488"/>
              </a:spcBef>
            </a:pPr>
            <a:r>
              <a:rPr lang="pt-BR" sz="1800" dirty="0" err="1">
                <a:sym typeface="Arial" panose="020B0604020202020204" pitchFamily="34" charset="0"/>
              </a:rPr>
              <a:t>Mediator</a:t>
            </a:r>
            <a:endParaRPr lang="pt-BR" sz="1800" dirty="0">
              <a:sym typeface="Arial" panose="020B0604020202020204" pitchFamily="34" charset="0"/>
            </a:endParaRPr>
          </a:p>
          <a:p>
            <a:pPr defTabSz="912813">
              <a:spcBef>
                <a:spcPts val="488"/>
              </a:spcBef>
            </a:pPr>
            <a:r>
              <a:rPr lang="pt-BR" sz="1800" dirty="0">
                <a:sym typeface="Arial" panose="020B0604020202020204" pitchFamily="34" charset="0"/>
              </a:rPr>
              <a:t>Memento</a:t>
            </a:r>
          </a:p>
          <a:p>
            <a:pPr defTabSz="912813">
              <a:spcBef>
                <a:spcPts val="488"/>
              </a:spcBef>
            </a:pPr>
            <a:r>
              <a:rPr lang="pt-BR" sz="1800" b="1" dirty="0" err="1">
                <a:sym typeface="Arial" panose="020B0604020202020204" pitchFamily="34" charset="0"/>
              </a:rPr>
              <a:t>Observer</a:t>
            </a:r>
            <a:endParaRPr lang="pt-BR" sz="1800" b="1" dirty="0">
              <a:sym typeface="Arial" panose="020B0604020202020204" pitchFamily="34" charset="0"/>
            </a:endParaRPr>
          </a:p>
          <a:p>
            <a:pPr defTabSz="912813">
              <a:spcBef>
                <a:spcPts val="488"/>
              </a:spcBef>
            </a:pPr>
            <a:endParaRPr lang="pt-BR" sz="1800" dirty="0">
              <a:sym typeface="Arial" panose="020B0604020202020204" pitchFamily="34" charset="0"/>
            </a:endParaRPr>
          </a:p>
        </p:txBody>
      </p:sp>
      <p:sp>
        <p:nvSpPr>
          <p:cNvPr id="2" name="Título 1"/>
          <p:cNvSpPr>
            <a:spLocks noGrp="1"/>
          </p:cNvSpPr>
          <p:nvPr>
            <p:ph type="title"/>
          </p:nvPr>
        </p:nvSpPr>
        <p:spPr/>
        <p:txBody>
          <a:bodyPr/>
          <a:lstStyle/>
          <a:p>
            <a:r>
              <a:rPr lang="pt-BR" dirty="0" smtClean="0"/>
              <a:t>Padrões Comportamentais</a:t>
            </a:r>
            <a:endParaRPr lang="pt-BR" dirty="0"/>
          </a:p>
        </p:txBody>
      </p:sp>
    </p:spTree>
    <p:extLst>
      <p:ext uri="{BB962C8B-B14F-4D97-AF65-F5344CB8AC3E}">
        <p14:creationId xmlns:p14="http://schemas.microsoft.com/office/powerpoint/2010/main" val="3895200348"/>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body" idx="1"/>
          </p:nvPr>
        </p:nvSpPr>
        <p:spPr>
          <a:xfrm>
            <a:off x="838202" y="1825625"/>
            <a:ext cx="10515600" cy="4351338"/>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b="1" dirty="0" err="1">
                <a:sym typeface="Arial" panose="020B0604020202020204" pitchFamily="34" charset="0"/>
              </a:rPr>
              <a:t>Observer</a:t>
            </a:r>
            <a:endParaRPr lang="pt-BR" sz="2800" b="1" dirty="0">
              <a:sym typeface="Arial" panose="020B0604020202020204" pitchFamily="34" charset="0"/>
            </a:endParaRPr>
          </a:p>
          <a:p>
            <a:pPr algn="just" defTabSz="912813">
              <a:spcBef>
                <a:spcPts val="488"/>
              </a:spcBef>
            </a:pPr>
            <a:r>
              <a:rPr lang="pt-BR" sz="2800" dirty="0" smtClean="0">
                <a:sym typeface="Arial" panose="020B0604020202020204" pitchFamily="34" charset="0"/>
              </a:rPr>
              <a:t>Define a dependência um para muitos entre objetos , então quando um objeto muda de estado, todas as suas dependências são avisadas</a:t>
            </a:r>
            <a:endParaRPr lang="pt-BR" sz="2800" dirty="0" smtClean="0"/>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Padrões Comportamentais</a:t>
            </a:r>
            <a:endParaRPr lang="pt-BR" dirty="0"/>
          </a:p>
        </p:txBody>
      </p:sp>
    </p:spTree>
    <p:extLst>
      <p:ext uri="{BB962C8B-B14F-4D97-AF65-F5344CB8AC3E}">
        <p14:creationId xmlns:p14="http://schemas.microsoft.com/office/powerpoint/2010/main" val="3814647291"/>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body" idx="1"/>
          </p:nvPr>
        </p:nvSpPr>
        <p:spPr/>
        <p:txBody>
          <a:bodyPr vert="horz" wrap="square" lIns="88896" tIns="50798" rIns="88896" bIns="50798" numCol="1" anchor="t" anchorCtr="0" compatLnSpc="1">
            <a:prstTxWarp prst="textNoShape">
              <a:avLst/>
            </a:prstTxWarp>
            <a:normAutofit/>
          </a:bodyPr>
          <a:lstStyle/>
          <a:p>
            <a:pPr defTabSz="912813">
              <a:spcBef>
                <a:spcPts val="488"/>
              </a:spcBef>
            </a:pPr>
            <a:r>
              <a:rPr lang="pt-BR" sz="2800" b="1" dirty="0" err="1">
                <a:sym typeface="Arial" panose="020B0604020202020204" pitchFamily="34" charset="0"/>
              </a:rPr>
              <a:t>Observer</a:t>
            </a:r>
            <a:endParaRPr lang="pt-BR" sz="2800" b="1" dirty="0">
              <a:sym typeface="Arial" panose="020B0604020202020204" pitchFamily="34" charset="0"/>
            </a:endParaRPr>
          </a:p>
          <a:p>
            <a:pPr defTabSz="912813">
              <a:spcBef>
                <a:spcPts val="488"/>
              </a:spcBef>
            </a:pPr>
            <a:endParaRPr lang="pt-BR" dirty="0" smtClean="0">
              <a:sym typeface="Arial" panose="020B0604020202020204" pitchFamily="34" charset="0"/>
            </a:endParaRPr>
          </a:p>
          <a:p>
            <a:pPr defTabSz="912813">
              <a:spcBef>
                <a:spcPts val="488"/>
              </a:spcBef>
            </a:pPr>
            <a:endParaRPr lang="pt-BR" dirty="0" smtClean="0">
              <a:sym typeface="Arial" panose="020B0604020202020204" pitchFamily="34" charset="0"/>
            </a:endParaRPr>
          </a:p>
        </p:txBody>
      </p:sp>
      <p:pic>
        <p:nvPicPr>
          <p:cNvPr id="32772" name="Picture 3" descr="ob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1775" y="2800350"/>
            <a:ext cx="4794250" cy="356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Padrões Comportamentais</a:t>
            </a:r>
            <a:endParaRPr lang="pt-BR" dirty="0"/>
          </a:p>
        </p:txBody>
      </p:sp>
    </p:spTree>
    <p:extLst>
      <p:ext uri="{BB962C8B-B14F-4D97-AF65-F5344CB8AC3E}">
        <p14:creationId xmlns:p14="http://schemas.microsoft.com/office/powerpoint/2010/main" val="4032159536"/>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796"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797"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798"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799"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802" name="Picture 9" descr="hands_o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7914"/>
            <a:ext cx="4286250" cy="2668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Aviso de Chegada de Arquivos</a:t>
            </a:r>
            <a:endParaRPr lang="pt-BR" dirty="0"/>
          </a:p>
        </p:txBody>
      </p:sp>
    </p:spTree>
    <p:extLst>
      <p:ext uri="{BB962C8B-B14F-4D97-AF65-F5344CB8AC3E}">
        <p14:creationId xmlns:p14="http://schemas.microsoft.com/office/powerpoint/2010/main" val="2882902849"/>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b="1" dirty="0" err="1">
                <a:sym typeface="Arial" panose="020B0604020202020204" pitchFamily="34" charset="0"/>
              </a:rPr>
              <a:t>Template</a:t>
            </a:r>
            <a:r>
              <a:rPr lang="pt-BR" sz="2800" b="1" dirty="0">
                <a:sym typeface="Arial" panose="020B0604020202020204" pitchFamily="34" charset="0"/>
              </a:rPr>
              <a:t> </a:t>
            </a:r>
            <a:r>
              <a:rPr lang="pt-BR" sz="2800" b="1" dirty="0" err="1">
                <a:sym typeface="Arial" panose="020B0604020202020204" pitchFamily="34" charset="0"/>
              </a:rPr>
              <a:t>Method</a:t>
            </a:r>
            <a:endParaRPr lang="pt-BR" sz="2800" b="1" dirty="0">
              <a:sym typeface="Arial" panose="020B0604020202020204" pitchFamily="34" charset="0"/>
            </a:endParaRPr>
          </a:p>
          <a:p>
            <a:pPr algn="just" defTabSz="912813">
              <a:spcBef>
                <a:spcPts val="488"/>
              </a:spcBef>
            </a:pPr>
            <a:r>
              <a:rPr lang="pt-BR" sz="2800" dirty="0" smtClean="0">
                <a:sym typeface="Arial" panose="020B0604020202020204" pitchFamily="34" charset="0"/>
              </a:rPr>
              <a:t>Define o esqueleto de um algoritmo, delegando alguns passos para subclasses.</a:t>
            </a:r>
            <a:endParaRPr lang="pt-BR" sz="2800" dirty="0" smtClean="0"/>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Padrões Comportamentais</a:t>
            </a:r>
            <a:endParaRPr lang="pt-BR" dirty="0"/>
          </a:p>
        </p:txBody>
      </p:sp>
    </p:spTree>
    <p:extLst>
      <p:ext uri="{BB962C8B-B14F-4D97-AF65-F5344CB8AC3E}">
        <p14:creationId xmlns:p14="http://schemas.microsoft.com/office/powerpoint/2010/main" val="2662486444"/>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body" idx="1"/>
          </p:nvPr>
        </p:nvSpPr>
        <p:spPr>
          <a:xfrm>
            <a:off x="838201" y="1825625"/>
            <a:ext cx="9524999" cy="4351338"/>
          </a:xfrm>
        </p:spPr>
        <p:txBody>
          <a:bodyPr vert="horz" wrap="square" lIns="88896" tIns="50798" rIns="88896" bIns="50798" numCol="1" anchor="t" anchorCtr="0" compatLnSpc="1">
            <a:prstTxWarp prst="textNoShape">
              <a:avLst/>
            </a:prstTxWarp>
            <a:normAutofit/>
          </a:bodyPr>
          <a:lstStyle/>
          <a:p>
            <a:pPr defTabSz="912813">
              <a:spcBef>
                <a:spcPts val="488"/>
              </a:spcBef>
            </a:pPr>
            <a:r>
              <a:rPr lang="pt-BR" sz="2800" b="1" dirty="0" err="1">
                <a:sym typeface="Arial" panose="020B0604020202020204" pitchFamily="34" charset="0"/>
              </a:rPr>
              <a:t>Template</a:t>
            </a:r>
            <a:r>
              <a:rPr lang="pt-BR" sz="2800" b="1" dirty="0">
                <a:sym typeface="Arial" panose="020B0604020202020204" pitchFamily="34" charset="0"/>
              </a:rPr>
              <a:t> </a:t>
            </a:r>
            <a:r>
              <a:rPr lang="pt-BR" sz="2800" b="1" dirty="0" err="1">
                <a:sym typeface="Arial" panose="020B0604020202020204" pitchFamily="34" charset="0"/>
              </a:rPr>
              <a:t>Method</a:t>
            </a:r>
            <a:endParaRPr lang="pt-BR" sz="2800" b="1" dirty="0">
              <a:sym typeface="Arial" panose="020B0604020202020204" pitchFamily="34" charset="0"/>
            </a:endParaRPr>
          </a:p>
          <a:p>
            <a:pPr defTabSz="912813">
              <a:spcBef>
                <a:spcPts val="488"/>
              </a:spcBef>
            </a:pPr>
            <a:endParaRPr lang="pt-BR" dirty="0" smtClean="0">
              <a:sym typeface="Arial" panose="020B0604020202020204" pitchFamily="34" charset="0"/>
            </a:endParaRPr>
          </a:p>
          <a:p>
            <a:pPr defTabSz="912813">
              <a:spcBef>
                <a:spcPts val="488"/>
              </a:spcBef>
            </a:pPr>
            <a:endParaRPr lang="pt-BR" dirty="0" smtClean="0">
              <a:sym typeface="Arial" panose="020B0604020202020204" pitchFamily="34" charset="0"/>
            </a:endParaRPr>
          </a:p>
        </p:txBody>
      </p:sp>
      <p:pic>
        <p:nvPicPr>
          <p:cNvPr id="35844" name="Picture 3" descr="templat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1064" y="2914650"/>
            <a:ext cx="4899025" cy="317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Padrões Comportamentais</a:t>
            </a:r>
            <a:endParaRPr lang="pt-BR" dirty="0"/>
          </a:p>
        </p:txBody>
      </p:sp>
    </p:spTree>
    <p:extLst>
      <p:ext uri="{BB962C8B-B14F-4D97-AF65-F5344CB8AC3E}">
        <p14:creationId xmlns:p14="http://schemas.microsoft.com/office/powerpoint/2010/main" val="1949158531"/>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2"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68" name="Picture 3"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69" name="Picture 4"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70" name="Picture 5"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71" name="Picture 6" descr="IAS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74" name="Picture 9" descr="hands_o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7914"/>
            <a:ext cx="4286250" cy="2668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Mudança de valores de ação</a:t>
            </a:r>
            <a:endParaRPr lang="pt-BR" dirty="0"/>
          </a:p>
        </p:txBody>
      </p:sp>
    </p:spTree>
    <p:extLst>
      <p:ext uri="{BB962C8B-B14F-4D97-AF65-F5344CB8AC3E}">
        <p14:creationId xmlns:p14="http://schemas.microsoft.com/office/powerpoint/2010/main" val="639387310"/>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b="1" dirty="0" err="1" smtClean="0">
                <a:sym typeface="Arial" panose="020B0604020202020204" pitchFamily="34" charset="0"/>
              </a:rPr>
              <a:t>Strategy</a:t>
            </a:r>
            <a:endParaRPr lang="pt-BR" sz="2800" b="1" dirty="0">
              <a:sym typeface="Arial" panose="020B0604020202020204" pitchFamily="34" charset="0"/>
            </a:endParaRPr>
          </a:p>
          <a:p>
            <a:pPr algn="just" defTabSz="912813">
              <a:spcBef>
                <a:spcPts val="488"/>
              </a:spcBef>
            </a:pPr>
            <a:r>
              <a:rPr lang="pt-BR" sz="2800" dirty="0" smtClean="0">
                <a:sym typeface="Arial" panose="020B0604020202020204" pitchFamily="34" charset="0"/>
              </a:rPr>
              <a:t>Define uma família de algoritmos, encapsula cada um e os torna intercambiáveis</a:t>
            </a:r>
            <a:endParaRPr lang="pt-BR" sz="2800" dirty="0" smtClean="0"/>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Padrões Comportamentais</a:t>
            </a:r>
            <a:endParaRPr lang="pt-BR" dirty="0"/>
          </a:p>
        </p:txBody>
      </p:sp>
    </p:spTree>
    <p:extLst>
      <p:ext uri="{BB962C8B-B14F-4D97-AF65-F5344CB8AC3E}">
        <p14:creationId xmlns:p14="http://schemas.microsoft.com/office/powerpoint/2010/main" val="641990197"/>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Padrões Comportamentais</a:t>
            </a:r>
            <a:endParaRPr lang="pt-BR" dirty="0"/>
          </a:p>
        </p:txBody>
      </p:sp>
      <p:pic>
        <p:nvPicPr>
          <p:cNvPr id="1026" name="Picture 2" descr="http://www.dofactory.com/Patterns/Diagrams/strateg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3025774"/>
            <a:ext cx="7335005" cy="27527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bwMode="auto">
          <a:xfrm>
            <a:off x="838201"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896" tIns="50798" rIns="88896" bIns="50798" numCol="1" anchor="t" anchorCtr="0" compatLnSpc="1">
            <a:prstTxWarp prst="textNoShape">
              <a:avLst/>
            </a:prstTxWarp>
            <a:no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defTabSz="912813">
              <a:spcBef>
                <a:spcPts val="488"/>
              </a:spcBef>
            </a:pPr>
            <a:r>
              <a:rPr lang="pt-BR" sz="2800" b="1" dirty="0" err="1" smtClean="0">
                <a:sym typeface="Arial" panose="020B0604020202020204" pitchFamily="34" charset="0"/>
              </a:rPr>
              <a:t>Strategy</a:t>
            </a:r>
            <a:endParaRPr lang="pt-BR" sz="2800" b="1" dirty="0" smtClean="0">
              <a:sym typeface="Arial" panose="020B0604020202020204" pitchFamily="34" charset="0"/>
            </a:endParaRPr>
          </a:p>
        </p:txBody>
      </p:sp>
    </p:spTree>
    <p:extLst>
      <p:ext uri="{BB962C8B-B14F-4D97-AF65-F5344CB8AC3E}">
        <p14:creationId xmlns:p14="http://schemas.microsoft.com/office/powerpoint/2010/main" val="74554263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É tudo sobre </a:t>
            </a:r>
            <a:r>
              <a:rPr lang="pt-BR" dirty="0" smtClean="0"/>
              <a:t>objetos</a:t>
            </a:r>
            <a:endParaRPr lang="pt-BR" dirty="0"/>
          </a:p>
        </p:txBody>
      </p:sp>
    </p:spTree>
    <p:extLst>
      <p:ext uri="{BB962C8B-B14F-4D97-AF65-F5344CB8AC3E}">
        <p14:creationId xmlns:p14="http://schemas.microsoft.com/office/powerpoint/2010/main" val="2936824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2"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136525"/>
            <a:ext cx="7938" cy="1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68" name="Picture 3"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0388" y="15875"/>
            <a:ext cx="11112" cy="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69" name="Picture 4"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9576" y="-234950"/>
            <a:ext cx="15986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70" name="Picture 5"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0389" y="-84138"/>
            <a:ext cx="1601787" cy="49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71" name="Picture 6" descr="IAS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4375" y="68263"/>
            <a:ext cx="160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74" name="Picture 9" descr="hands_o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0338" y="2347914"/>
            <a:ext cx="4286250" cy="2668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solidFill>
                  <a:srgbClr val="FFFFFF"/>
                </a:solidFill>
                <a:sym typeface="Arial" panose="020B0604020202020204" pitchFamily="34" charset="0"/>
              </a:rPr>
              <a:t>Cálculo do ICMS</a:t>
            </a:r>
            <a:endParaRPr lang="pt-BR" dirty="0"/>
          </a:p>
        </p:txBody>
      </p:sp>
    </p:spTree>
    <p:extLst>
      <p:ext uri="{BB962C8B-B14F-4D97-AF65-F5344CB8AC3E}">
        <p14:creationId xmlns:p14="http://schemas.microsoft.com/office/powerpoint/2010/main" val="851909995"/>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Clean </a:t>
            </a:r>
            <a:r>
              <a:rPr lang="pt-BR" b="1" dirty="0" err="1" smtClean="0"/>
              <a:t>Code</a:t>
            </a:r>
            <a:endParaRPr lang="pt-BR" b="1" dirty="0" smtClean="0"/>
          </a:p>
        </p:txBody>
      </p:sp>
    </p:spTree>
    <p:extLst>
      <p:ext uri="{BB962C8B-B14F-4D97-AF65-F5344CB8AC3E}">
        <p14:creationId xmlns:p14="http://schemas.microsoft.com/office/powerpoint/2010/main" val="20138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dirty="0" smtClean="0">
                <a:sym typeface="Arial" panose="020B0604020202020204" pitchFamily="34" charset="0"/>
              </a:rPr>
              <a:t>Simplicidade</a:t>
            </a:r>
          </a:p>
          <a:p>
            <a:pPr defTabSz="912813">
              <a:spcBef>
                <a:spcPts val="488"/>
              </a:spcBef>
            </a:pPr>
            <a:r>
              <a:rPr lang="pt-BR" sz="2800" dirty="0" smtClean="0">
                <a:sym typeface="Arial" panose="020B0604020202020204" pitchFamily="34" charset="0"/>
              </a:rPr>
              <a:t>					Sem duplicidade</a:t>
            </a:r>
          </a:p>
          <a:p>
            <a:pPr defTabSz="912813">
              <a:spcBef>
                <a:spcPts val="488"/>
              </a:spcBef>
            </a:pPr>
            <a:r>
              <a:rPr lang="pt-BR" sz="2800" dirty="0" smtClean="0">
                <a:sym typeface="Arial" panose="020B0604020202020204" pitchFamily="34" charset="0"/>
              </a:rPr>
              <a:t>Objetivo	</a:t>
            </a:r>
          </a:p>
          <a:p>
            <a:pPr defTabSz="912813">
              <a:spcBef>
                <a:spcPts val="488"/>
              </a:spcBef>
            </a:pPr>
            <a:r>
              <a:rPr lang="pt-BR" sz="2800" dirty="0" smtClean="0">
                <a:sym typeface="Arial" panose="020B0604020202020204" pitchFamily="34" charset="0"/>
              </a:rPr>
              <a:t>								Autoexplicativo					    Elegante</a:t>
            </a:r>
            <a:endParaRPr lang="pt-BR" sz="2800" dirty="0" smtClean="0"/>
          </a:p>
        </p:txBody>
      </p:sp>
      <p:sp>
        <p:nvSpPr>
          <p:cNvPr id="2" name="Título 1"/>
          <p:cNvSpPr>
            <a:spLocks noGrp="1"/>
          </p:cNvSpPr>
          <p:nvPr>
            <p:ph type="title"/>
          </p:nvPr>
        </p:nvSpPr>
        <p:spPr/>
        <p:txBody>
          <a:bodyPr/>
          <a:lstStyle/>
          <a:p>
            <a:r>
              <a:rPr lang="pt-BR" dirty="0" smtClean="0"/>
              <a:t>Definições</a:t>
            </a:r>
            <a:endParaRPr lang="pt-BR" dirty="0"/>
          </a:p>
        </p:txBody>
      </p:sp>
    </p:spTree>
    <p:extLst>
      <p:ext uri="{BB962C8B-B14F-4D97-AF65-F5344CB8AC3E}">
        <p14:creationId xmlns:p14="http://schemas.microsoft.com/office/powerpoint/2010/main" val="3345872237"/>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body" idx="1"/>
          </p:nvPr>
        </p:nvSpPr>
        <p:spPr>
          <a:xfrm>
            <a:off x="838201" y="1647824"/>
            <a:ext cx="4167753" cy="4841875"/>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dirty="0" smtClean="0">
                <a:sym typeface="Arial" panose="020B0604020202020204" pitchFamily="34" charset="0"/>
              </a:rPr>
              <a:t>Nomenclatura</a:t>
            </a:r>
          </a:p>
          <a:p>
            <a:pPr defTabSz="912813">
              <a:spcBef>
                <a:spcPts val="488"/>
              </a:spcBef>
            </a:pPr>
            <a:r>
              <a:rPr lang="pt-BR" sz="2800" dirty="0" smtClean="0">
                <a:sym typeface="Arial" panose="020B0604020202020204" pitchFamily="34" charset="0"/>
              </a:rPr>
              <a:t>Funções</a:t>
            </a:r>
          </a:p>
          <a:p>
            <a:pPr defTabSz="912813">
              <a:spcBef>
                <a:spcPts val="488"/>
              </a:spcBef>
            </a:pPr>
            <a:r>
              <a:rPr lang="pt-BR" sz="2800" dirty="0" smtClean="0">
                <a:sym typeface="Arial" panose="020B0604020202020204" pitchFamily="34" charset="0"/>
              </a:rPr>
              <a:t>Estrutura de funções</a:t>
            </a:r>
          </a:p>
          <a:p>
            <a:pPr defTabSz="912813">
              <a:spcBef>
                <a:spcPts val="488"/>
              </a:spcBef>
            </a:pPr>
            <a:r>
              <a:rPr lang="pt-BR" sz="2800" dirty="0" smtClean="0">
                <a:sym typeface="Arial" panose="020B0604020202020204" pitchFamily="34" charset="0"/>
              </a:rPr>
              <a:t>Comentários</a:t>
            </a:r>
          </a:p>
          <a:p>
            <a:pPr defTabSz="912813">
              <a:spcBef>
                <a:spcPts val="488"/>
              </a:spcBef>
            </a:pPr>
            <a:r>
              <a:rPr lang="pt-BR" sz="2800" dirty="0" smtClean="0">
                <a:sym typeface="Arial" panose="020B0604020202020204" pitchFamily="34" charset="0"/>
              </a:rPr>
              <a:t>Formatação</a:t>
            </a:r>
          </a:p>
          <a:p>
            <a:pPr defTabSz="912813">
              <a:spcBef>
                <a:spcPts val="488"/>
              </a:spcBef>
            </a:pPr>
            <a:r>
              <a:rPr lang="pt-BR" sz="2800" dirty="0" smtClean="0">
                <a:sym typeface="Arial" panose="020B0604020202020204" pitchFamily="34" charset="0"/>
              </a:rPr>
              <a:t>Manipulação de erros</a:t>
            </a:r>
            <a:endParaRPr lang="pt-BR" sz="2800" dirty="0" smtClean="0"/>
          </a:p>
        </p:txBody>
      </p:sp>
      <p:sp>
        <p:nvSpPr>
          <p:cNvPr id="2" name="Título 1"/>
          <p:cNvSpPr>
            <a:spLocks noGrp="1"/>
          </p:cNvSpPr>
          <p:nvPr>
            <p:ph type="title"/>
          </p:nvPr>
        </p:nvSpPr>
        <p:spPr/>
        <p:txBody>
          <a:bodyPr/>
          <a:lstStyle/>
          <a:p>
            <a:r>
              <a:rPr lang="pt-BR" dirty="0" smtClean="0"/>
              <a:t>Sobre o que falaremos?</a:t>
            </a:r>
            <a:endParaRPr lang="pt-BR" dirty="0"/>
          </a:p>
        </p:txBody>
      </p:sp>
    </p:spTree>
    <p:extLst>
      <p:ext uri="{BB962C8B-B14F-4D97-AF65-F5344CB8AC3E}">
        <p14:creationId xmlns:p14="http://schemas.microsoft.com/office/powerpoint/2010/main" val="2001831502"/>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838201" y="1825625"/>
            <a:ext cx="11099799"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dirty="0" smtClean="0">
                <a:sym typeface="Arial" panose="020B0604020202020204" pitchFamily="34" charset="0"/>
              </a:rPr>
              <a:t>"</a:t>
            </a:r>
            <a:r>
              <a:rPr lang="pt-BR" sz="2800" b="1" dirty="0" smtClean="0">
                <a:sym typeface="Arial" panose="020B0604020202020204" pitchFamily="34" charset="0"/>
              </a:rPr>
              <a:t>Use nomes</a:t>
            </a:r>
            <a:r>
              <a:rPr lang="pt-BR" sz="2800" dirty="0" smtClean="0">
                <a:sym typeface="Arial" panose="020B0604020202020204" pitchFamily="34" charset="0"/>
              </a:rPr>
              <a:t> </a:t>
            </a:r>
            <a:r>
              <a:rPr lang="pt-BR" sz="2800" b="1" dirty="0" smtClean="0">
                <a:sym typeface="Arial" panose="020B0604020202020204" pitchFamily="34" charset="0"/>
              </a:rPr>
              <a:t>significativos": </a:t>
            </a:r>
            <a:r>
              <a:rPr lang="pt-BR" sz="2800" dirty="0" smtClean="0">
                <a:sym typeface="Arial" panose="020B0604020202020204" pitchFamily="34" charset="0"/>
              </a:rPr>
              <a:t>Ao definir um nome, tenha certeza que ele seja autoexplicativo. </a:t>
            </a:r>
          </a:p>
          <a:p>
            <a:pPr defTabSz="912813">
              <a:spcBef>
                <a:spcPts val="488"/>
              </a:spcBef>
            </a:pPr>
            <a:endParaRPr lang="pt-BR" sz="2800" dirty="0" smtClean="0">
              <a:sym typeface="Arial" panose="020B0604020202020204" pitchFamily="34" charset="0"/>
            </a:endParaRPr>
          </a:p>
          <a:p>
            <a:pPr defTabSz="912813">
              <a:spcBef>
                <a:spcPts val="488"/>
              </a:spcBef>
            </a:pPr>
            <a:r>
              <a:rPr lang="pt-BR" sz="2800" dirty="0" smtClean="0">
                <a:sym typeface="Arial" panose="020B0604020202020204" pitchFamily="34" charset="0"/>
              </a:rPr>
              <a:t>		</a:t>
            </a:r>
            <a:r>
              <a:rPr lang="pt-BR" sz="2800" dirty="0" err="1" smtClean="0">
                <a:sym typeface="Arial" panose="020B0604020202020204" pitchFamily="34" charset="0"/>
              </a:rPr>
              <a:t>int</a:t>
            </a:r>
            <a:r>
              <a:rPr lang="pt-BR" sz="2800" dirty="0" smtClean="0">
                <a:sym typeface="Arial" panose="020B0604020202020204" pitchFamily="34" charset="0"/>
              </a:rPr>
              <a:t> a = 10;  </a:t>
            </a:r>
            <a:r>
              <a:rPr lang="pt-BR" sz="2800" dirty="0" smtClean="0">
                <a:latin typeface="Helvetica" panose="020B0604020202020204" pitchFamily="34" charset="0"/>
                <a:sym typeface="Helvetica" panose="020B0604020202020204" pitchFamily="34" charset="0"/>
              </a:rPr>
              <a:t>à </a:t>
            </a:r>
            <a:r>
              <a:rPr lang="pt-BR" sz="2800" dirty="0" smtClean="0">
                <a:sym typeface="Arial" panose="020B0604020202020204" pitchFamily="34" charset="0"/>
              </a:rPr>
              <a:t>??????</a:t>
            </a:r>
          </a:p>
          <a:p>
            <a:pPr defTabSz="912813">
              <a:spcBef>
                <a:spcPts val="488"/>
              </a:spcBef>
            </a:pPr>
            <a:r>
              <a:rPr lang="pt-BR" sz="2800" dirty="0" smtClean="0">
                <a:sym typeface="Arial" panose="020B0604020202020204" pitchFamily="34" charset="0"/>
              </a:rPr>
              <a:t>		</a:t>
            </a:r>
            <a:r>
              <a:rPr lang="pt-BR" sz="2800" dirty="0" err="1" smtClean="0">
                <a:sym typeface="Arial" panose="020B0604020202020204" pitchFamily="34" charset="0"/>
              </a:rPr>
              <a:t>int</a:t>
            </a:r>
            <a:r>
              <a:rPr lang="pt-BR" sz="2800" dirty="0" smtClean="0">
                <a:sym typeface="Arial" panose="020B0604020202020204" pitchFamily="34" charset="0"/>
              </a:rPr>
              <a:t> </a:t>
            </a:r>
            <a:r>
              <a:rPr lang="pt-BR" sz="2800" b="1" dirty="0" err="1" smtClean="0">
                <a:sym typeface="Arial" panose="020B0604020202020204" pitchFamily="34" charset="0"/>
              </a:rPr>
              <a:t>numeroDeParcelas</a:t>
            </a:r>
            <a:r>
              <a:rPr lang="pt-BR" sz="2800" dirty="0" smtClean="0">
                <a:sym typeface="Arial" panose="020B0604020202020204" pitchFamily="34" charset="0"/>
              </a:rPr>
              <a:t> = 10</a:t>
            </a:r>
          </a:p>
        </p:txBody>
      </p:sp>
      <p:pic>
        <p:nvPicPr>
          <p:cNvPr id="49155" name="Picture 3" descr="ANd9GcQvAVACow9yl2eDvslQPGB_fuJthYIi85-lj_ZzKpsfQbRQU04oqg.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9050" y="4919663"/>
            <a:ext cx="763588" cy="766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Nomenclatura</a:t>
            </a:r>
            <a:endParaRPr lang="pt-BR" dirty="0"/>
          </a:p>
        </p:txBody>
      </p:sp>
    </p:spTree>
    <p:extLst>
      <p:ext uri="{BB962C8B-B14F-4D97-AF65-F5344CB8AC3E}">
        <p14:creationId xmlns:p14="http://schemas.microsoft.com/office/powerpoint/2010/main" val="424720320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9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defTabSz="912813">
              <a:spcBef>
                <a:spcPts val="488"/>
              </a:spcBef>
            </a:pPr>
            <a:endParaRPr lang="pt-BR" sz="2800" dirty="0" smtClean="0">
              <a:sym typeface="Arial" panose="020B0604020202020204" pitchFamily="34" charset="0"/>
            </a:endParaRPr>
          </a:p>
          <a:p>
            <a:pPr algn="just" defTabSz="912813">
              <a:spcBef>
                <a:spcPts val="488"/>
              </a:spcBef>
            </a:pPr>
            <a:r>
              <a:rPr lang="pt-BR" sz="2800" dirty="0" smtClean="0">
                <a:sym typeface="Arial" panose="020B0604020202020204" pitchFamily="34" charset="0"/>
              </a:rPr>
              <a:t>"</a:t>
            </a:r>
            <a:r>
              <a:rPr lang="pt-BR" sz="2800" b="1" dirty="0" smtClean="0">
                <a:sym typeface="Arial" panose="020B0604020202020204" pitchFamily="34" charset="0"/>
              </a:rPr>
              <a:t>Utilize nomes pronunciáveis": </a:t>
            </a:r>
            <a:r>
              <a:rPr lang="pt-BR" sz="2800" dirty="0" smtClean="0">
                <a:sym typeface="Arial" panose="020B0604020202020204" pitchFamily="34" charset="0"/>
              </a:rPr>
              <a:t>Escreva nomes de variáveis que você possa pronunciar.</a:t>
            </a:r>
          </a:p>
          <a:p>
            <a:pPr defTabSz="912813">
              <a:spcBef>
                <a:spcPts val="488"/>
              </a:spcBef>
            </a:pPr>
            <a:r>
              <a:rPr lang="pt-BR" sz="2800" dirty="0" smtClean="0">
                <a:sym typeface="Arial" panose="020B0604020202020204" pitchFamily="34" charset="0"/>
              </a:rPr>
              <a:t>	</a:t>
            </a:r>
            <a:r>
              <a:rPr lang="pt-BR" sz="2800" dirty="0">
                <a:sym typeface="Arial" panose="020B0604020202020204" pitchFamily="34" charset="0"/>
              </a:rPr>
              <a:t>	</a:t>
            </a:r>
            <a:r>
              <a:rPr lang="pt-BR" sz="2800" dirty="0" err="1" smtClean="0">
                <a:sym typeface="Arial" panose="020B0604020202020204" pitchFamily="34" charset="0"/>
              </a:rPr>
              <a:t>DateTime</a:t>
            </a:r>
            <a:r>
              <a:rPr lang="pt-BR" sz="2800" dirty="0" smtClean="0">
                <a:sym typeface="Arial" panose="020B0604020202020204" pitchFamily="34" charset="0"/>
              </a:rPr>
              <a:t> </a:t>
            </a:r>
            <a:r>
              <a:rPr lang="pt-BR" sz="2800" dirty="0" err="1" smtClean="0">
                <a:sym typeface="Arial" panose="020B0604020202020204" pitchFamily="34" charset="0"/>
              </a:rPr>
              <a:t>altdmahms</a:t>
            </a:r>
            <a:r>
              <a:rPr lang="pt-BR" sz="2800" dirty="0" smtClean="0">
                <a:sym typeface="Arial" panose="020B0604020202020204" pitchFamily="34" charset="0"/>
              </a:rPr>
              <a:t>;</a:t>
            </a:r>
          </a:p>
          <a:p>
            <a:pPr defTabSz="912813">
              <a:spcBef>
                <a:spcPts val="488"/>
              </a:spcBef>
            </a:pPr>
            <a:r>
              <a:rPr lang="pt-BR" sz="2800" dirty="0" smtClean="0">
                <a:sym typeface="Arial" panose="020B0604020202020204" pitchFamily="34" charset="0"/>
              </a:rPr>
              <a:t>		</a:t>
            </a:r>
            <a:r>
              <a:rPr lang="pt-BR" sz="2800" dirty="0" err="1" smtClean="0">
                <a:sym typeface="Arial" panose="020B0604020202020204" pitchFamily="34" charset="0"/>
              </a:rPr>
              <a:t>DateTime</a:t>
            </a:r>
            <a:r>
              <a:rPr lang="pt-BR" sz="2800" dirty="0" smtClean="0">
                <a:sym typeface="Arial" panose="020B0604020202020204" pitchFamily="34" charset="0"/>
              </a:rPr>
              <a:t> </a:t>
            </a:r>
            <a:r>
              <a:rPr lang="pt-BR" sz="2800" b="1" dirty="0" err="1" smtClean="0">
                <a:sym typeface="Arial" panose="020B0604020202020204" pitchFamily="34" charset="0"/>
              </a:rPr>
              <a:t>dataDeAlteracao</a:t>
            </a:r>
            <a:r>
              <a:rPr lang="pt-BR" sz="2800" dirty="0" smtClean="0">
                <a:sym typeface="Arial" panose="020B0604020202020204" pitchFamily="34" charset="0"/>
              </a:rPr>
              <a:t> = 10</a:t>
            </a:r>
          </a:p>
        </p:txBody>
      </p:sp>
      <p:pic>
        <p:nvPicPr>
          <p:cNvPr id="50179" name="Picture 3" descr="ANd9GcQvAVACow9yl2eDvslQPGB_fuJthYIi85-lj_ZzKpsfQbRQU04oqg.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7750" y="4995863"/>
            <a:ext cx="763588" cy="766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Nomenclatura</a:t>
            </a:r>
            <a:endParaRPr lang="pt-BR" dirty="0"/>
          </a:p>
        </p:txBody>
      </p:sp>
    </p:spTree>
    <p:extLst>
      <p:ext uri="{BB962C8B-B14F-4D97-AF65-F5344CB8AC3E}">
        <p14:creationId xmlns:p14="http://schemas.microsoft.com/office/powerpoint/2010/main" val="304345755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7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50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838201" y="1825625"/>
            <a:ext cx="10731499" cy="4351338"/>
          </a:xfrm>
        </p:spPr>
        <p:txBody>
          <a:bodyPr vert="horz" wrap="square" lIns="88896" tIns="50798" rIns="88896" bIns="50798" numCol="1" anchor="t" anchorCtr="0" compatLnSpc="1">
            <a:prstTxWarp prst="textNoShape">
              <a:avLst/>
            </a:prstTxWarp>
            <a:noAutofit/>
          </a:bodyPr>
          <a:lstStyle/>
          <a:p>
            <a:pPr defTabSz="912813">
              <a:spcBef>
                <a:spcPts val="488"/>
              </a:spcBef>
            </a:pPr>
            <a:endParaRPr lang="pt-BR" sz="2800" dirty="0" smtClean="0">
              <a:sym typeface="Arial" panose="020B0604020202020204" pitchFamily="34" charset="0"/>
            </a:endParaRPr>
          </a:p>
          <a:p>
            <a:pPr algn="just" defTabSz="912813">
              <a:spcBef>
                <a:spcPts val="488"/>
              </a:spcBef>
            </a:pPr>
            <a:r>
              <a:rPr lang="pt-BR" sz="2800" dirty="0" smtClean="0">
                <a:sym typeface="Arial" panose="020B0604020202020204" pitchFamily="34" charset="0"/>
              </a:rPr>
              <a:t>“</a:t>
            </a:r>
            <a:r>
              <a:rPr lang="pt-BR" sz="2800" b="1" dirty="0" smtClean="0">
                <a:sym typeface="Arial" panose="020B0604020202020204" pitchFamily="34" charset="0"/>
              </a:rPr>
              <a:t>Evite utilizar </a:t>
            </a:r>
            <a:r>
              <a:rPr lang="pt-BR" sz="2800" b="1" dirty="0" err="1" smtClean="0">
                <a:sym typeface="Arial" panose="020B0604020202020204" pitchFamily="34" charset="0"/>
              </a:rPr>
              <a:t>codificações</a:t>
            </a:r>
            <a:r>
              <a:rPr lang="pt-BR" sz="2800" dirty="0" err="1" smtClean="0">
                <a:sym typeface="Arial" panose="020B0604020202020204" pitchFamily="34" charset="0"/>
              </a:rPr>
              <a:t>"</a:t>
            </a:r>
            <a:r>
              <a:rPr lang="pt-BR" sz="2800" b="1" dirty="0" err="1" smtClean="0">
                <a:sym typeface="Arial" panose="020B0604020202020204" pitchFamily="34" charset="0"/>
              </a:rPr>
              <a:t>:</a:t>
            </a:r>
            <a:r>
              <a:rPr lang="pt-BR" sz="2800" dirty="0" err="1" smtClean="0">
                <a:sym typeface="Arial" panose="020B0604020202020204" pitchFamily="34" charset="0"/>
              </a:rPr>
              <a:t>Notação</a:t>
            </a:r>
            <a:r>
              <a:rPr lang="pt-BR" sz="2800" dirty="0" smtClean="0">
                <a:sym typeface="Arial" panose="020B0604020202020204" pitchFamily="34" charset="0"/>
              </a:rPr>
              <a:t> Húngara,  Prefixos e Sufixos.</a:t>
            </a:r>
          </a:p>
          <a:p>
            <a:pPr algn="just" defTabSz="912813">
              <a:spcBef>
                <a:spcPts val="488"/>
              </a:spcBef>
            </a:pPr>
            <a:endParaRPr lang="pt-BR" sz="2800" dirty="0" smtClean="0">
              <a:sym typeface="Arial" panose="020B0604020202020204" pitchFamily="34" charset="0"/>
            </a:endParaRPr>
          </a:p>
          <a:p>
            <a:pPr algn="just" defTabSz="912813">
              <a:spcBef>
                <a:spcPts val="488"/>
              </a:spcBef>
            </a:pPr>
            <a:r>
              <a:rPr lang="pt-BR" sz="2800" dirty="0" err="1" smtClean="0">
                <a:sym typeface="Arial" panose="020B0604020202020204" pitchFamily="34" charset="0"/>
              </a:rPr>
              <a:t>ListCliente</a:t>
            </a:r>
            <a:r>
              <a:rPr lang="pt-BR" sz="2800" dirty="0" smtClean="0">
                <a:sym typeface="Arial" panose="020B0604020202020204" pitchFamily="34" charset="0"/>
              </a:rPr>
              <a:t>, </a:t>
            </a:r>
            <a:r>
              <a:rPr lang="pt-BR" sz="2800" dirty="0" err="1" smtClean="0">
                <a:sym typeface="Arial" panose="020B0604020202020204" pitchFamily="34" charset="0"/>
              </a:rPr>
              <a:t>pCliente</a:t>
            </a:r>
            <a:r>
              <a:rPr lang="pt-BR" sz="2800" dirty="0" smtClean="0">
                <a:sym typeface="Arial" panose="020B0604020202020204" pitchFamily="34" charset="0"/>
              </a:rPr>
              <a:t> = Clientes</a:t>
            </a:r>
          </a:p>
          <a:p>
            <a:pPr defTabSz="912813">
              <a:spcBef>
                <a:spcPts val="488"/>
              </a:spcBef>
            </a:pPr>
            <a:r>
              <a:rPr lang="pt-BR" sz="2800" dirty="0" smtClean="0">
                <a:sym typeface="Arial" panose="020B0604020202020204" pitchFamily="34" charset="0"/>
              </a:rPr>
              <a:t>                                        </a:t>
            </a:r>
          </a:p>
        </p:txBody>
      </p:sp>
      <p:pic>
        <p:nvPicPr>
          <p:cNvPr id="43012" name="Picture 3" descr="Inserted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18389" y="4419600"/>
            <a:ext cx="2936875" cy="1366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Nomenclatura</a:t>
            </a:r>
            <a:endParaRPr lang="pt-BR" dirty="0"/>
          </a:p>
        </p:txBody>
      </p:sp>
    </p:spTree>
    <p:extLst>
      <p:ext uri="{BB962C8B-B14F-4D97-AF65-F5344CB8AC3E}">
        <p14:creationId xmlns:p14="http://schemas.microsoft.com/office/powerpoint/2010/main" val="374481954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4034" name="Picture 2" descr="https://encrypted-tbn1.google.com/images?q=tbn:ANd9GcQ7GGWHqKCo4ahJwMnNeMwjp_Y170LsXVUH_FaeHno2su6BRrwTW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0406" y="4166393"/>
            <a:ext cx="2447528" cy="2437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2" name="Rectangle 2"/>
          <p:cNvSpPr>
            <a:spLocks noGrp="1" noChangeArrowheads="1"/>
          </p:cNvSpPr>
          <p:nvPr>
            <p:ph type="body" idx="1"/>
          </p:nvPr>
        </p:nvSpPr>
        <p:spPr>
          <a:xfrm>
            <a:off x="838201" y="1825625"/>
            <a:ext cx="10782299"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b="1" dirty="0" smtClean="0">
                <a:sym typeface="Arial" panose="020B0604020202020204" pitchFamily="34" charset="0"/>
              </a:rPr>
              <a:t>“Utilize nomes fáceis de procurar”</a:t>
            </a:r>
          </a:p>
          <a:p>
            <a:pPr algn="just" defTabSz="912813">
              <a:spcBef>
                <a:spcPts val="488"/>
              </a:spcBef>
            </a:pPr>
            <a:r>
              <a:rPr lang="pt-BR" sz="2800" dirty="0" smtClean="0">
                <a:sym typeface="Arial" panose="020B0604020202020204" pitchFamily="34" charset="0"/>
              </a:rPr>
              <a:t>For </a:t>
            </a:r>
            <a:r>
              <a:rPr lang="pt-BR" sz="2800" dirty="0">
                <a:sym typeface="Arial" panose="020B0604020202020204" pitchFamily="34" charset="0"/>
              </a:rPr>
              <a:t>(</a:t>
            </a:r>
            <a:r>
              <a:rPr lang="pt-BR" sz="2800" dirty="0" err="1">
                <a:sym typeface="Arial" panose="020B0604020202020204" pitchFamily="34" charset="0"/>
              </a:rPr>
              <a:t>int</a:t>
            </a:r>
            <a:r>
              <a:rPr lang="pt-BR" sz="2800" dirty="0">
                <a:sym typeface="Arial" panose="020B0604020202020204" pitchFamily="34" charset="0"/>
              </a:rPr>
              <a:t> x =0;x&lt;=10;x++) </a:t>
            </a:r>
          </a:p>
          <a:p>
            <a:pPr algn="just" defTabSz="912813">
              <a:spcBef>
                <a:spcPts val="488"/>
              </a:spcBef>
            </a:pPr>
            <a:r>
              <a:rPr lang="pt-BR" sz="2800" dirty="0" smtClean="0">
                <a:sym typeface="Arial" panose="020B0604020202020204" pitchFamily="34" charset="0"/>
              </a:rPr>
              <a:t>For </a:t>
            </a:r>
            <a:r>
              <a:rPr lang="pt-BR" sz="2800" dirty="0">
                <a:sym typeface="Arial" panose="020B0604020202020204" pitchFamily="34" charset="0"/>
              </a:rPr>
              <a:t>(</a:t>
            </a:r>
            <a:r>
              <a:rPr lang="pt-BR" sz="2800" dirty="0" err="1">
                <a:sym typeface="Arial" panose="020B0604020202020204" pitchFamily="34" charset="0"/>
              </a:rPr>
              <a:t>int</a:t>
            </a:r>
            <a:r>
              <a:rPr lang="pt-BR" sz="2800" dirty="0">
                <a:sym typeface="Arial" panose="020B0604020202020204" pitchFamily="34" charset="0"/>
              </a:rPr>
              <a:t> quantidade=0;quantidade&lt;=10;quantidade++)</a:t>
            </a:r>
          </a:p>
          <a:p>
            <a:pPr algn="just" defTabSz="912813">
              <a:spcBef>
                <a:spcPts val="488"/>
              </a:spcBef>
            </a:pPr>
            <a:endParaRPr lang="pt-BR" sz="2800" dirty="0" smtClean="0">
              <a:sym typeface="Arial" panose="020B0604020202020204" pitchFamily="34" charset="0"/>
            </a:endParaRPr>
          </a:p>
          <a:p>
            <a:pPr defTabSz="912813">
              <a:spcBef>
                <a:spcPts val="488"/>
              </a:spcBef>
            </a:pPr>
            <a:r>
              <a:rPr lang="pt-BR" sz="2800" dirty="0" smtClean="0">
                <a:sym typeface="Arial" panose="020B0604020202020204" pitchFamily="34" charset="0"/>
              </a:rPr>
              <a:t>                                        </a:t>
            </a:r>
          </a:p>
        </p:txBody>
      </p:sp>
      <p:sp>
        <p:nvSpPr>
          <p:cNvPr id="2" name="Multiplicar 1"/>
          <p:cNvSpPr/>
          <p:nvPr/>
        </p:nvSpPr>
        <p:spPr>
          <a:xfrm>
            <a:off x="4958355" y="2743201"/>
            <a:ext cx="1020762" cy="6731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solidFill>
                <a:srgbClr val="FF0000"/>
              </a:solidFill>
            </a:endParaRPr>
          </a:p>
        </p:txBody>
      </p:sp>
      <p:sp>
        <p:nvSpPr>
          <p:cNvPr id="3" name="Título 2"/>
          <p:cNvSpPr>
            <a:spLocks noGrp="1"/>
          </p:cNvSpPr>
          <p:nvPr>
            <p:ph type="title"/>
          </p:nvPr>
        </p:nvSpPr>
        <p:spPr/>
        <p:txBody>
          <a:bodyPr/>
          <a:lstStyle/>
          <a:p>
            <a:r>
              <a:rPr lang="pt-BR" dirty="0" smtClean="0"/>
              <a:t>Nomenclatura</a:t>
            </a:r>
            <a:endParaRPr lang="pt-BR" dirty="0"/>
          </a:p>
        </p:txBody>
      </p:sp>
    </p:spTree>
    <p:extLst>
      <p:ext uri="{BB962C8B-B14F-4D97-AF65-F5344CB8AC3E}">
        <p14:creationId xmlns:p14="http://schemas.microsoft.com/office/powerpoint/2010/main" val="173241128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1202">
                                            <p:txEl>
                                              <p:pRg st="2" end="2"/>
                                            </p:txEl>
                                          </p:spTgt>
                                        </p:tgtEl>
                                        <p:attrNameLst>
                                          <p:attrName>style.visibility</p:attrName>
                                        </p:attrNameLst>
                                      </p:cBhvr>
                                      <p:to>
                                        <p:strVal val="visible"/>
                                      </p:to>
                                    </p:set>
                                    <p:animEffect transition="in" filter="fade">
                                      <p:cBhvr>
                                        <p:cTn id="12" dur="500"/>
                                        <p:tgtEl>
                                          <p:spTgt spid="512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838201" y="1825625"/>
            <a:ext cx="9982199"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b="1" dirty="0" smtClean="0">
                <a:sym typeface="Arial" panose="020B0604020202020204" pitchFamily="34" charset="0"/>
              </a:rPr>
              <a:t>“Evite desinformação”</a:t>
            </a:r>
          </a:p>
          <a:p>
            <a:pPr algn="just" defTabSz="912813">
              <a:spcBef>
                <a:spcPts val="488"/>
              </a:spcBef>
            </a:pPr>
            <a:r>
              <a:rPr lang="pt-BR" sz="2800" dirty="0" smtClean="0">
                <a:sym typeface="Arial" panose="020B0604020202020204" pitchFamily="34" charset="0"/>
              </a:rPr>
              <a:t>Não </a:t>
            </a:r>
            <a:r>
              <a:rPr lang="pt-BR" sz="2800" dirty="0">
                <a:sym typeface="Arial" panose="020B0604020202020204" pitchFamily="34" charset="0"/>
              </a:rPr>
              <a:t>chame um método excluir, se ele não faz isto, nomes de métodos devem indicar o que eles fazem</a:t>
            </a:r>
          </a:p>
          <a:p>
            <a:pPr algn="just" defTabSz="912813">
              <a:spcBef>
                <a:spcPts val="488"/>
              </a:spcBef>
            </a:pPr>
            <a:endParaRPr lang="pt-BR" sz="2800" dirty="0">
              <a:sym typeface="Arial" panose="020B0604020202020204" pitchFamily="34" charset="0"/>
            </a:endParaRPr>
          </a:p>
          <a:p>
            <a:pPr algn="just" defTabSz="912813">
              <a:spcBef>
                <a:spcPts val="488"/>
              </a:spcBef>
            </a:pPr>
            <a:endParaRPr lang="pt-BR" sz="2800" dirty="0" smtClean="0">
              <a:sym typeface="Arial" panose="020B0604020202020204" pitchFamily="34" charset="0"/>
            </a:endParaRPr>
          </a:p>
          <a:p>
            <a:pPr algn="just" defTabSz="912813">
              <a:spcBef>
                <a:spcPts val="488"/>
              </a:spcBef>
            </a:pPr>
            <a:endParaRPr lang="pt-BR" sz="2800" dirty="0" smtClean="0">
              <a:sym typeface="Arial" panose="020B0604020202020204" pitchFamily="34" charset="0"/>
            </a:endParaRPr>
          </a:p>
          <a:p>
            <a:pPr defTabSz="912813">
              <a:spcBef>
                <a:spcPts val="488"/>
              </a:spcBef>
            </a:pPr>
            <a:r>
              <a:rPr lang="pt-BR" sz="2800" dirty="0" smtClean="0">
                <a:sym typeface="Arial" panose="020B0604020202020204" pitchFamily="34" charset="0"/>
              </a:rPr>
              <a:t>                                        </a:t>
            </a:r>
          </a:p>
        </p:txBody>
      </p:sp>
      <p:pic>
        <p:nvPicPr>
          <p:cNvPr id="45060" name="Picture 2" descr="https://encrypted-tbn3.google.com/images?q=tbn:ANd9GcTNlZwGwzIHcn6-dkzSClFnlnR6Ryuvw4RvCNjC1JdIcN4rAr5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2864" y="4001294"/>
            <a:ext cx="2420937"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Nomenclatura</a:t>
            </a:r>
            <a:endParaRPr lang="pt-BR" dirty="0"/>
          </a:p>
        </p:txBody>
      </p:sp>
    </p:spTree>
    <p:extLst>
      <p:ext uri="{BB962C8B-B14F-4D97-AF65-F5344CB8AC3E}">
        <p14:creationId xmlns:p14="http://schemas.microsoft.com/office/powerpoint/2010/main" val="1436906460"/>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838201" y="1825625"/>
            <a:ext cx="11087099" cy="4351338"/>
          </a:xfrm>
        </p:spPr>
        <p:txBody>
          <a:bodyPr vert="horz" wrap="square" lIns="88896" tIns="50798" rIns="88896" bIns="50798" numCol="1" anchor="t" anchorCtr="0" compatLnSpc="1">
            <a:prstTxWarp prst="textNoShape">
              <a:avLst/>
            </a:prstTxWarp>
            <a:noAutofit/>
          </a:bodyPr>
          <a:lstStyle/>
          <a:p>
            <a:pPr defTabSz="912813">
              <a:spcBef>
                <a:spcPts val="488"/>
              </a:spcBef>
            </a:pPr>
            <a:endParaRPr lang="pt-BR" sz="2800" dirty="0" smtClean="0">
              <a:sym typeface="Arial" panose="020B0604020202020204" pitchFamily="34" charset="0"/>
            </a:endParaRPr>
          </a:p>
          <a:p>
            <a:pPr algn="just" defTabSz="912813">
              <a:spcBef>
                <a:spcPts val="488"/>
              </a:spcBef>
            </a:pPr>
            <a:r>
              <a:rPr lang="pt-BR" sz="2800" dirty="0" smtClean="0">
                <a:sym typeface="Arial" panose="020B0604020202020204" pitchFamily="34" charset="0"/>
              </a:rPr>
              <a:t>"</a:t>
            </a:r>
            <a:r>
              <a:rPr lang="pt-BR" sz="2800" b="1" dirty="0" smtClean="0">
                <a:sym typeface="Arial" panose="020B0604020202020204" pitchFamily="34" charset="0"/>
              </a:rPr>
              <a:t>Nomes de classes devem ser substantivos" </a:t>
            </a:r>
          </a:p>
          <a:p>
            <a:pPr algn="just" defTabSz="912813">
              <a:spcBef>
                <a:spcPts val="488"/>
              </a:spcBef>
            </a:pPr>
            <a:endParaRPr lang="pt-BR" sz="2800" b="1" dirty="0" smtClean="0">
              <a:sym typeface="Arial" panose="020B0604020202020204" pitchFamily="34" charset="0"/>
            </a:endParaRPr>
          </a:p>
          <a:p>
            <a:pPr algn="just" defTabSz="912813">
              <a:spcBef>
                <a:spcPts val="488"/>
              </a:spcBef>
            </a:pPr>
            <a:r>
              <a:rPr lang="pt-BR" sz="2800" dirty="0" smtClean="0">
                <a:sym typeface="Arial" panose="020B0604020202020204" pitchFamily="34" charset="0"/>
              </a:rPr>
              <a:t>Exemplos: Cliente, Pedido, etc....</a:t>
            </a:r>
          </a:p>
          <a:p>
            <a:pPr defTabSz="912813">
              <a:spcBef>
                <a:spcPts val="488"/>
              </a:spcBef>
            </a:pPr>
            <a:r>
              <a:rPr lang="pt-BR" sz="2800" dirty="0" smtClean="0">
                <a:sym typeface="Arial" panose="020B0604020202020204" pitchFamily="34" charset="0"/>
              </a:rPr>
              <a:t>                                        </a:t>
            </a:r>
          </a:p>
        </p:txBody>
      </p:sp>
      <p:pic>
        <p:nvPicPr>
          <p:cNvPr id="46084" name="Picture 7" descr="https://encrypted-tbn2.google.com/images?q=tbn:ANd9GcTxE6zNGwnvSXyQUN-gBfHL3__VOGSmPJWk72NNG3g4ARX3vlx2M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964" y="4292600"/>
            <a:ext cx="296227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Nomenclatura</a:t>
            </a:r>
            <a:endParaRPr lang="pt-BR" dirty="0"/>
          </a:p>
        </p:txBody>
      </p:sp>
    </p:spTree>
    <p:extLst>
      <p:ext uri="{BB962C8B-B14F-4D97-AF65-F5344CB8AC3E}">
        <p14:creationId xmlns:p14="http://schemas.microsoft.com/office/powerpoint/2010/main" val="1245826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4652310" presetClass="entr" presetSubtype="2046" fill="hold" grpId="0" nodeType="clickEffect">
                                  <p:stCondLst>
                                    <p:cond delay="0"/>
                                  </p:stCondLst>
                                  <p:childTnLst>
                                    <p:set>
                                      <p:cBhvr>
                                        <p:cTn id="6" dur="1" fill="hold">
                                          <p:stCondLst>
                                            <p:cond delay="499"/>
                                          </p:stCondLst>
                                        </p:cTn>
                                        <p:tgtEl>
                                          <p:spTgt spid="5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tângulo de cantos arredondados 52230"/>
          <p:cNvSpPr/>
          <p:nvPr/>
        </p:nvSpPr>
        <p:spPr>
          <a:xfrm>
            <a:off x="1998930" y="1511800"/>
            <a:ext cx="8312520" cy="52597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pt-BR" dirty="0">
              <a:solidFill>
                <a:srgbClr val="FF0000"/>
              </a:solidFill>
            </a:endParaRPr>
          </a:p>
        </p:txBody>
      </p:sp>
      <p:sp>
        <p:nvSpPr>
          <p:cNvPr id="106499" name="Rectangle 3"/>
          <p:cNvSpPr>
            <a:spLocks noGrp="1" noChangeArrowheads="1"/>
          </p:cNvSpPr>
          <p:nvPr>
            <p:ph idx="1"/>
          </p:nvPr>
        </p:nvSpPr>
        <p:spPr>
          <a:xfrm>
            <a:off x="1986610" y="2184036"/>
            <a:ext cx="8229600" cy="4525962"/>
          </a:xfrm>
        </p:spPr>
        <p:txBody>
          <a:bodyPr/>
          <a:lstStyle/>
          <a:p>
            <a:pPr>
              <a:defRPr/>
            </a:pPr>
            <a:endParaRPr lang="pt-BR" dirty="0"/>
          </a:p>
          <a:p>
            <a:pPr eaLnBrk="1" hangingPunct="1">
              <a:defRPr/>
            </a:pPr>
            <a:endParaRPr lang="pt-BR" sz="4000" dirty="0"/>
          </a:p>
          <a:p>
            <a:pPr>
              <a:defRPr/>
            </a:pPr>
            <a:endParaRPr lang="pt-BR" b="1" dirty="0" smtClean="0"/>
          </a:p>
        </p:txBody>
      </p:sp>
      <p:pic>
        <p:nvPicPr>
          <p:cNvPr id="5222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ítulo 2"/>
          <p:cNvSpPr>
            <a:spLocks noGrp="1"/>
          </p:cNvSpPr>
          <p:nvPr>
            <p:ph type="title"/>
          </p:nvPr>
        </p:nvSpPr>
        <p:spPr/>
        <p:txBody>
          <a:bodyPr/>
          <a:lstStyle/>
          <a:p>
            <a:r>
              <a:rPr lang="pt-BR" dirty="0" smtClean="0"/>
              <a:t>Agendamento e consulta de resultados de Exames Clínicos</a:t>
            </a:r>
            <a:endParaRPr lang="pt-BR" dirty="0"/>
          </a:p>
        </p:txBody>
      </p:sp>
      <p:pic>
        <p:nvPicPr>
          <p:cNvPr id="2050" name="Picture 2" descr="http://icons.iconarchive.com/icons/iconshock/real-vista-networking/128/guard-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154" y="4033868"/>
            <a:ext cx="1294607" cy="1294609"/>
          </a:xfrm>
          <a:prstGeom prst="rect">
            <a:avLst/>
          </a:prstGeom>
          <a:noFill/>
          <a:extLst>
            <a:ext uri="{909E8E84-426E-40DD-AFC4-6F175D3DCCD1}">
              <a14:hiddenFill xmlns:a14="http://schemas.microsoft.com/office/drawing/2010/main">
                <a:solidFill>
                  <a:srgbClr val="FFFFFF"/>
                </a:solidFill>
              </a14:hiddenFill>
            </a:ext>
          </a:extLst>
        </p:spPr>
      </p:pic>
      <p:sp>
        <p:nvSpPr>
          <p:cNvPr id="8" name="Elipse 7"/>
          <p:cNvSpPr/>
          <p:nvPr/>
        </p:nvSpPr>
        <p:spPr>
          <a:xfrm>
            <a:off x="5018377" y="4230002"/>
            <a:ext cx="2110154" cy="734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Agendar Exame</a:t>
            </a:r>
            <a:endParaRPr lang="pt-BR" dirty="0"/>
          </a:p>
        </p:txBody>
      </p:sp>
      <p:sp>
        <p:nvSpPr>
          <p:cNvPr id="16" name="Elipse 15"/>
          <p:cNvSpPr/>
          <p:nvPr/>
        </p:nvSpPr>
        <p:spPr>
          <a:xfrm>
            <a:off x="5081769" y="5305275"/>
            <a:ext cx="2110154" cy="762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Consultar Resultado</a:t>
            </a:r>
            <a:endParaRPr lang="pt-BR" dirty="0"/>
          </a:p>
        </p:txBody>
      </p:sp>
      <p:pic>
        <p:nvPicPr>
          <p:cNvPr id="10" name="Imagem 9"/>
          <p:cNvPicPr>
            <a:picLocks noChangeAspect="1"/>
          </p:cNvPicPr>
          <p:nvPr/>
        </p:nvPicPr>
        <p:blipFill>
          <a:blip r:embed="rId5"/>
          <a:stretch>
            <a:fillRect/>
          </a:stretch>
        </p:blipFill>
        <p:spPr>
          <a:xfrm>
            <a:off x="10481294" y="4205386"/>
            <a:ext cx="1071683" cy="1071683"/>
          </a:xfrm>
          <a:prstGeom prst="rect">
            <a:avLst/>
          </a:prstGeom>
        </p:spPr>
      </p:pic>
      <p:cxnSp>
        <p:nvCxnSpPr>
          <p:cNvPr id="14" name="Conector reto 13"/>
          <p:cNvCxnSpPr/>
          <p:nvPr/>
        </p:nvCxnSpPr>
        <p:spPr>
          <a:xfrm>
            <a:off x="1679575" y="4570174"/>
            <a:ext cx="3113793" cy="51813"/>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Conector reto 25"/>
          <p:cNvCxnSpPr/>
          <p:nvPr/>
        </p:nvCxnSpPr>
        <p:spPr>
          <a:xfrm flipV="1">
            <a:off x="7411208" y="4543024"/>
            <a:ext cx="3028626" cy="54301"/>
          </a:xfrm>
          <a:prstGeom prst="line">
            <a:avLst/>
          </a:prstGeom>
          <a:ln w="41275"/>
        </p:spPr>
        <p:style>
          <a:lnRef idx="3">
            <a:schemeClr val="dk1"/>
          </a:lnRef>
          <a:fillRef idx="0">
            <a:schemeClr val="dk1"/>
          </a:fillRef>
          <a:effectRef idx="2">
            <a:schemeClr val="dk1"/>
          </a:effectRef>
          <a:fontRef idx="minor">
            <a:schemeClr val="tx1"/>
          </a:fontRef>
        </p:style>
      </p:cxnSp>
      <p:cxnSp>
        <p:nvCxnSpPr>
          <p:cNvPr id="23" name="Conector de seta reta 22"/>
          <p:cNvCxnSpPr>
            <a:endCxn id="8" idx="7"/>
          </p:cNvCxnSpPr>
          <p:nvPr/>
        </p:nvCxnSpPr>
        <p:spPr>
          <a:xfrm flipH="1">
            <a:off x="6819506" y="3632149"/>
            <a:ext cx="654874" cy="705439"/>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7241399" y="3864678"/>
            <a:ext cx="1080745" cy="276999"/>
          </a:xfrm>
          <a:prstGeom prst="rect">
            <a:avLst/>
          </a:prstGeom>
          <a:noFill/>
        </p:spPr>
        <p:txBody>
          <a:bodyPr wrap="none" rtlCol="0">
            <a:spAutoFit/>
          </a:bodyPr>
          <a:lstStyle/>
          <a:p>
            <a:r>
              <a:rPr lang="pt-BR" sz="1200" dirty="0" smtClean="0"/>
              <a:t>&lt;&lt;</a:t>
            </a:r>
            <a:r>
              <a:rPr lang="pt-BR" sz="1200" dirty="0" err="1" smtClean="0"/>
              <a:t>extends</a:t>
            </a:r>
            <a:r>
              <a:rPr lang="pt-BR" sz="1200" dirty="0" smtClean="0"/>
              <a:t>&gt;&gt;</a:t>
            </a:r>
            <a:endParaRPr lang="pt-BR" sz="1200" dirty="0"/>
          </a:p>
        </p:txBody>
      </p:sp>
      <p:sp>
        <p:nvSpPr>
          <p:cNvPr id="32" name="Elipse 31"/>
          <p:cNvSpPr/>
          <p:nvPr/>
        </p:nvSpPr>
        <p:spPr>
          <a:xfrm>
            <a:off x="2080405" y="2620369"/>
            <a:ext cx="3205428" cy="1138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Gerar Usuário e Senha para Consulta de resultado</a:t>
            </a:r>
            <a:endParaRPr lang="pt-BR" dirty="0"/>
          </a:p>
        </p:txBody>
      </p:sp>
      <p:cxnSp>
        <p:nvCxnSpPr>
          <p:cNvPr id="33" name="Conector de seta reta 32"/>
          <p:cNvCxnSpPr/>
          <p:nvPr/>
        </p:nvCxnSpPr>
        <p:spPr>
          <a:xfrm flipH="1" flipV="1">
            <a:off x="4367847" y="3732312"/>
            <a:ext cx="713922" cy="544932"/>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Conector reto 36"/>
          <p:cNvCxnSpPr/>
          <p:nvPr/>
        </p:nvCxnSpPr>
        <p:spPr>
          <a:xfrm flipV="1">
            <a:off x="7411208" y="5016823"/>
            <a:ext cx="3028626" cy="568056"/>
          </a:xfrm>
          <a:prstGeom prst="line">
            <a:avLst/>
          </a:prstGeom>
          <a:ln w="41275"/>
        </p:spPr>
        <p:style>
          <a:lnRef idx="3">
            <a:schemeClr val="dk1"/>
          </a:lnRef>
          <a:fillRef idx="0">
            <a:schemeClr val="dk1"/>
          </a:fillRef>
          <a:effectRef idx="2">
            <a:schemeClr val="dk1"/>
          </a:effectRef>
          <a:fontRef idx="minor">
            <a:schemeClr val="tx1"/>
          </a:fontRef>
        </p:style>
      </p:cxnSp>
      <p:sp>
        <p:nvSpPr>
          <p:cNvPr id="40" name="CaixaDeTexto 39"/>
          <p:cNvSpPr txBox="1"/>
          <p:nvPr/>
        </p:nvSpPr>
        <p:spPr>
          <a:xfrm>
            <a:off x="5049911" y="3740895"/>
            <a:ext cx="1104790" cy="276999"/>
          </a:xfrm>
          <a:prstGeom prst="rect">
            <a:avLst/>
          </a:prstGeom>
          <a:noFill/>
        </p:spPr>
        <p:txBody>
          <a:bodyPr wrap="none" rtlCol="0">
            <a:spAutoFit/>
          </a:bodyPr>
          <a:lstStyle/>
          <a:p>
            <a:r>
              <a:rPr lang="pt-BR" sz="1200" dirty="0" smtClean="0"/>
              <a:t>&lt;&lt;includes&gt;&gt;</a:t>
            </a:r>
            <a:endParaRPr lang="pt-BR" sz="1200" dirty="0"/>
          </a:p>
        </p:txBody>
      </p:sp>
      <p:sp>
        <p:nvSpPr>
          <p:cNvPr id="52" name="Elipse 51"/>
          <p:cNvSpPr/>
          <p:nvPr/>
        </p:nvSpPr>
        <p:spPr>
          <a:xfrm>
            <a:off x="7474380" y="3056647"/>
            <a:ext cx="2740583" cy="8519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Cadastrar Paciente</a:t>
            </a:r>
            <a:endParaRPr lang="pt-BR" dirty="0"/>
          </a:p>
        </p:txBody>
      </p:sp>
      <p:sp>
        <p:nvSpPr>
          <p:cNvPr id="53" name="Elipse 52"/>
          <p:cNvSpPr/>
          <p:nvPr/>
        </p:nvSpPr>
        <p:spPr>
          <a:xfrm>
            <a:off x="4767878" y="1715135"/>
            <a:ext cx="3205428" cy="1138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Verificar se há cobertura do plano para exame selecionado</a:t>
            </a:r>
            <a:endParaRPr lang="pt-BR" dirty="0"/>
          </a:p>
        </p:txBody>
      </p:sp>
      <p:cxnSp>
        <p:nvCxnSpPr>
          <p:cNvPr id="54" name="Conector de seta reta 53"/>
          <p:cNvCxnSpPr/>
          <p:nvPr/>
        </p:nvCxnSpPr>
        <p:spPr>
          <a:xfrm flipV="1">
            <a:off x="6272033" y="2869332"/>
            <a:ext cx="0" cy="1350233"/>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056" name="Picture 8" descr="https://encrypted-tbn2.gstatic.com/images?q=tbn:ANd9GcSflrCXUINmOoNw5jPfRaGPP-GGzkomSAm6WJT_mmWYAAu2baRXA9PU7pp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23245" y="1602858"/>
            <a:ext cx="1351329" cy="849273"/>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Conector reto 60"/>
          <p:cNvCxnSpPr/>
          <p:nvPr/>
        </p:nvCxnSpPr>
        <p:spPr>
          <a:xfrm>
            <a:off x="7988509" y="2202783"/>
            <a:ext cx="2573550" cy="2710"/>
          </a:xfrm>
          <a:prstGeom prst="line">
            <a:avLst/>
          </a:prstGeom>
          <a:ln w="41275"/>
        </p:spPr>
        <p:style>
          <a:lnRef idx="3">
            <a:schemeClr val="dk1"/>
          </a:lnRef>
          <a:fillRef idx="0">
            <a:schemeClr val="dk1"/>
          </a:fillRef>
          <a:effectRef idx="2">
            <a:schemeClr val="dk1"/>
          </a:effectRef>
          <a:fontRef idx="minor">
            <a:schemeClr val="tx1"/>
          </a:fontRef>
        </p:style>
      </p:cxnSp>
      <p:sp>
        <p:nvSpPr>
          <p:cNvPr id="63" name="CaixaDeTexto 62"/>
          <p:cNvSpPr txBox="1"/>
          <p:nvPr/>
        </p:nvSpPr>
        <p:spPr>
          <a:xfrm>
            <a:off x="594977" y="5277069"/>
            <a:ext cx="883575" cy="276999"/>
          </a:xfrm>
          <a:prstGeom prst="rect">
            <a:avLst/>
          </a:prstGeom>
          <a:noFill/>
        </p:spPr>
        <p:txBody>
          <a:bodyPr wrap="none" rtlCol="0">
            <a:spAutoFit/>
          </a:bodyPr>
          <a:lstStyle/>
          <a:p>
            <a:r>
              <a:rPr lang="pt-BR" sz="1200" dirty="0" smtClean="0"/>
              <a:t>Atendente</a:t>
            </a:r>
            <a:endParaRPr lang="pt-BR" sz="1200" dirty="0"/>
          </a:p>
        </p:txBody>
      </p:sp>
      <p:sp>
        <p:nvSpPr>
          <p:cNvPr id="64" name="CaixaDeTexto 63"/>
          <p:cNvSpPr txBox="1"/>
          <p:nvPr/>
        </p:nvSpPr>
        <p:spPr>
          <a:xfrm>
            <a:off x="10574379" y="2482868"/>
            <a:ext cx="1249060" cy="276999"/>
          </a:xfrm>
          <a:prstGeom prst="rect">
            <a:avLst/>
          </a:prstGeom>
          <a:noFill/>
        </p:spPr>
        <p:txBody>
          <a:bodyPr wrap="none" rtlCol="0">
            <a:spAutoFit/>
          </a:bodyPr>
          <a:lstStyle/>
          <a:p>
            <a:r>
              <a:rPr lang="pt-BR" sz="1200" dirty="0" smtClean="0"/>
              <a:t>Plano de saúde</a:t>
            </a:r>
            <a:endParaRPr lang="pt-BR" sz="1200" dirty="0"/>
          </a:p>
        </p:txBody>
      </p:sp>
      <p:sp>
        <p:nvSpPr>
          <p:cNvPr id="65" name="CaixaDeTexto 64"/>
          <p:cNvSpPr txBox="1"/>
          <p:nvPr/>
        </p:nvSpPr>
        <p:spPr>
          <a:xfrm>
            <a:off x="10699756" y="5277068"/>
            <a:ext cx="780983" cy="276999"/>
          </a:xfrm>
          <a:prstGeom prst="rect">
            <a:avLst/>
          </a:prstGeom>
          <a:noFill/>
        </p:spPr>
        <p:txBody>
          <a:bodyPr wrap="none" rtlCol="0">
            <a:spAutoFit/>
          </a:bodyPr>
          <a:lstStyle/>
          <a:p>
            <a:r>
              <a:rPr lang="pt-BR" sz="1200" dirty="0" smtClean="0"/>
              <a:t>Paciente</a:t>
            </a:r>
          </a:p>
        </p:txBody>
      </p:sp>
    </p:spTree>
    <p:extLst>
      <p:ext uri="{BB962C8B-B14F-4D97-AF65-F5344CB8AC3E}">
        <p14:creationId xmlns:p14="http://schemas.microsoft.com/office/powerpoint/2010/main" val="297669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838201" y="1825625"/>
            <a:ext cx="11252199"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dirty="0" smtClean="0">
                <a:sym typeface="Arial" panose="020B0604020202020204" pitchFamily="34" charset="0"/>
              </a:rPr>
              <a:t>"</a:t>
            </a:r>
            <a:r>
              <a:rPr lang="pt-BR" sz="2800" b="1" dirty="0" smtClean="0">
                <a:sym typeface="Arial" panose="020B0604020202020204" pitchFamily="34" charset="0"/>
              </a:rPr>
              <a:t>Nomes de métodos devem se expressos por verbos" </a:t>
            </a:r>
          </a:p>
          <a:p>
            <a:pPr algn="just" defTabSz="912813">
              <a:spcBef>
                <a:spcPts val="488"/>
              </a:spcBef>
            </a:pPr>
            <a:endParaRPr lang="pt-BR" sz="2800" b="1" dirty="0" smtClean="0">
              <a:sym typeface="Arial" panose="020B0604020202020204" pitchFamily="34" charset="0"/>
            </a:endParaRPr>
          </a:p>
          <a:p>
            <a:pPr algn="just" defTabSz="912813">
              <a:spcBef>
                <a:spcPts val="488"/>
              </a:spcBef>
            </a:pPr>
            <a:r>
              <a:rPr lang="pt-BR" sz="2800" dirty="0" err="1">
                <a:sym typeface="Arial" panose="020B0604020202020204" pitchFamily="34" charset="0"/>
              </a:rPr>
              <a:t>Exemplos:retornarClientes</a:t>
            </a:r>
            <a:r>
              <a:rPr lang="pt-BR" sz="2800" dirty="0">
                <a:sym typeface="Arial" panose="020B0604020202020204" pitchFamily="34" charset="0"/>
              </a:rPr>
              <a:t>, </a:t>
            </a:r>
            <a:r>
              <a:rPr lang="pt-BR" sz="2800" dirty="0" err="1">
                <a:sym typeface="Arial" panose="020B0604020202020204" pitchFamily="34" charset="0"/>
              </a:rPr>
              <a:t>enviarPedido</a:t>
            </a:r>
            <a:r>
              <a:rPr lang="pt-BR" sz="2800" dirty="0">
                <a:sym typeface="Arial" panose="020B0604020202020204" pitchFamily="34" charset="0"/>
              </a:rPr>
              <a:t>, </a:t>
            </a:r>
          </a:p>
          <a:p>
            <a:pPr algn="just" defTabSz="912813">
              <a:spcBef>
                <a:spcPts val="488"/>
              </a:spcBef>
            </a:pPr>
            <a:r>
              <a:rPr lang="pt-BR" sz="2800" dirty="0" err="1">
                <a:sym typeface="Arial" panose="020B0604020202020204" pitchFamily="34" charset="0"/>
              </a:rPr>
              <a:t>processarImagem</a:t>
            </a:r>
            <a:endParaRPr lang="pt-BR" sz="2800" dirty="0">
              <a:sym typeface="Arial" panose="020B0604020202020204" pitchFamily="34" charset="0"/>
            </a:endParaRPr>
          </a:p>
          <a:p>
            <a:pPr defTabSz="912813">
              <a:spcBef>
                <a:spcPts val="488"/>
              </a:spcBef>
            </a:pPr>
            <a:r>
              <a:rPr lang="pt-BR" sz="2800" dirty="0" smtClean="0">
                <a:sym typeface="Arial" panose="020B0604020202020204" pitchFamily="34" charset="0"/>
              </a:rPr>
              <a:t>                                        </a:t>
            </a:r>
          </a:p>
        </p:txBody>
      </p:sp>
      <p:pic>
        <p:nvPicPr>
          <p:cNvPr id="47108" name="Picture 5" descr="https://encrypted-tbn2.google.com/images?q=tbn:ANd9GcQAlLjpQrNfVJaUvaUqTKQQaIO3qwIslOpEPJoA_a9zHYfv1Nx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6626" y="3314701"/>
            <a:ext cx="2797175" cy="2963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Nomenclatura</a:t>
            </a:r>
            <a:endParaRPr lang="pt-BR" dirty="0"/>
          </a:p>
        </p:txBody>
      </p:sp>
    </p:spTree>
    <p:extLst>
      <p:ext uri="{BB962C8B-B14F-4D97-AF65-F5344CB8AC3E}">
        <p14:creationId xmlns:p14="http://schemas.microsoft.com/office/powerpoint/2010/main" val="103095247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4652310" presetClass="entr" presetSubtype="2046" fill="hold" grpId="0" nodeType="clickEffect">
                                  <p:stCondLst>
                                    <p:cond delay="0"/>
                                  </p:stCondLst>
                                  <p:childTnLst>
                                    <p:set>
                                      <p:cBhvr>
                                        <p:cTn id="6" dur="1" fill="hold">
                                          <p:stCondLst>
                                            <p:cond delay="499"/>
                                          </p:stCondLst>
                                        </p:cTn>
                                        <p:tgtEl>
                                          <p:spTgt spid="53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dirty="0" smtClean="0">
                <a:sym typeface="Arial" panose="020B0604020202020204" pitchFamily="34" charset="0"/>
              </a:rPr>
              <a:t>"</a:t>
            </a:r>
            <a:r>
              <a:rPr lang="pt-BR" sz="2800" b="1" dirty="0" smtClean="0">
                <a:sym typeface="Arial" panose="020B0604020202020204" pitchFamily="34" charset="0"/>
              </a:rPr>
              <a:t>Para </a:t>
            </a:r>
            <a:r>
              <a:rPr lang="pt-BR" sz="2800" b="1" dirty="0">
                <a:sym typeface="Arial" panose="020B0604020202020204" pitchFamily="34" charset="0"/>
              </a:rPr>
              <a:t>finalizar, expresse no seu </a:t>
            </a:r>
            <a:r>
              <a:rPr lang="pt-BR" sz="2800" b="1" dirty="0" smtClean="0">
                <a:sym typeface="Arial" panose="020B0604020202020204" pitchFamily="34" charset="0"/>
              </a:rPr>
              <a:t>código </a:t>
            </a:r>
            <a:r>
              <a:rPr lang="pt-BR" sz="2800" b="1" dirty="0">
                <a:sym typeface="Arial" panose="020B0604020202020204" pitchFamily="34" charset="0"/>
              </a:rPr>
              <a:t>o domínio do seu negócio. Se o domínio do problema for uma escola, provavelmente teremos as classes: Professor, Aluno, Prova, etc..."</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pic>
        <p:nvPicPr>
          <p:cNvPr id="48132" name="Picture 3" descr="Inserted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21787" y="4630738"/>
            <a:ext cx="2970213" cy="2227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smtClean="0"/>
              <a:t>Nomenclatura</a:t>
            </a:r>
            <a:endParaRPr lang="pt-BR" dirty="0"/>
          </a:p>
        </p:txBody>
      </p:sp>
    </p:spTree>
    <p:extLst>
      <p:ext uri="{BB962C8B-B14F-4D97-AF65-F5344CB8AC3E}">
        <p14:creationId xmlns:p14="http://schemas.microsoft.com/office/powerpoint/2010/main" val="111764950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defTabSz="912813">
              <a:spcBef>
                <a:spcPts val="488"/>
              </a:spcBef>
            </a:pPr>
            <a:endParaRPr lang="pt-BR" sz="2800" dirty="0" smtClean="0">
              <a:sym typeface="Arial" panose="020B0604020202020204" pitchFamily="34" charset="0"/>
            </a:endParaRPr>
          </a:p>
          <a:p>
            <a:pPr algn="just" defTabSz="912813">
              <a:spcBef>
                <a:spcPts val="488"/>
              </a:spcBef>
            </a:pPr>
            <a:r>
              <a:rPr lang="pt-BR" sz="2800" b="1" dirty="0" smtClean="0">
                <a:sym typeface="Arial" panose="020B0604020202020204" pitchFamily="34" charset="0"/>
              </a:rPr>
              <a:t>"Deixe as funções pequenas, tente manter somente um nível de abstração por função "</a:t>
            </a:r>
          </a:p>
          <a:p>
            <a:pPr algn="just" defTabSz="912813">
              <a:spcBef>
                <a:spcPts val="488"/>
              </a:spcBef>
            </a:pPr>
            <a:endParaRPr lang="pt-BR" sz="2800" b="1" dirty="0" smtClean="0">
              <a:sym typeface="Arial" panose="020B0604020202020204" pitchFamily="34" charset="0"/>
            </a:endParaRPr>
          </a:p>
          <a:p>
            <a:pPr algn="just" defTabSz="912813">
              <a:spcBef>
                <a:spcPts val="488"/>
              </a:spcBef>
            </a:pPr>
            <a:endParaRPr lang="pt-BR" sz="2800" dirty="0" smtClean="0">
              <a:sym typeface="Arial" panose="020B0604020202020204" pitchFamily="34" charset="0"/>
            </a:endParaRPr>
          </a:p>
          <a:p>
            <a:pPr defTabSz="912813">
              <a:spcBef>
                <a:spcPts val="488"/>
              </a:spcBef>
            </a:pPr>
            <a:r>
              <a:rPr lang="pt-BR" sz="2800" dirty="0" smtClean="0">
                <a:sym typeface="Arial" panose="020B0604020202020204" pitchFamily="34" charset="0"/>
              </a:rPr>
              <a:t>                                        </a:t>
            </a:r>
          </a:p>
        </p:txBody>
      </p:sp>
      <p:pic>
        <p:nvPicPr>
          <p:cNvPr id="49156" name="Picture 3" descr="Inserted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52879" y="3761747"/>
            <a:ext cx="5539121" cy="2770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Funções</a:t>
            </a:r>
            <a:endParaRPr lang="pt-BR" dirty="0"/>
          </a:p>
        </p:txBody>
      </p:sp>
    </p:spTree>
    <p:extLst>
      <p:ext uri="{BB962C8B-B14F-4D97-AF65-F5344CB8AC3E}">
        <p14:creationId xmlns:p14="http://schemas.microsoft.com/office/powerpoint/2010/main" val="155907935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38201" y="1825625"/>
            <a:ext cx="10363199" cy="4351338"/>
          </a:xfrm>
        </p:spPr>
        <p:txBody>
          <a:bodyPr vert="horz" wrap="square" lIns="88896" tIns="50798" rIns="88896" bIns="50798" numCol="1" anchor="t" anchorCtr="0" compatLnSpc="1">
            <a:prstTxWarp prst="textNoShape">
              <a:avLst/>
            </a:prstTxWarp>
            <a:normAutofit lnSpcReduction="10000"/>
          </a:bodyPr>
          <a:lstStyle/>
          <a:p>
            <a:pPr defTabSz="912813">
              <a:spcBef>
                <a:spcPts val="488"/>
              </a:spcBef>
            </a:pPr>
            <a:endParaRPr lang="pt-BR" sz="3000" dirty="0">
              <a:sym typeface="Arial" panose="020B0604020202020204" pitchFamily="34" charset="0"/>
            </a:endParaRPr>
          </a:p>
          <a:p>
            <a:pPr algn="just" defTabSz="912813">
              <a:spcBef>
                <a:spcPts val="488"/>
              </a:spcBef>
            </a:pPr>
            <a:r>
              <a:rPr lang="pt-BR" sz="3000" b="1" dirty="0">
                <a:sym typeface="Arial" panose="020B0604020202020204" pitchFamily="34" charset="0"/>
              </a:rPr>
              <a:t>Seria ideal que não </a:t>
            </a:r>
            <a:r>
              <a:rPr lang="pt-BR" sz="3000" b="1" dirty="0" smtClean="0">
                <a:sym typeface="Arial" panose="020B0604020202020204" pitchFamily="34" charset="0"/>
              </a:rPr>
              <a:t>passe </a:t>
            </a:r>
            <a:r>
              <a:rPr lang="pt-BR" sz="3000" b="1" dirty="0">
                <a:sym typeface="Arial" panose="020B0604020202020204" pitchFamily="34" charset="0"/>
              </a:rPr>
              <a:t>de 20 linhas</a:t>
            </a:r>
          </a:p>
          <a:p>
            <a:pPr algn="just" defTabSz="912813">
              <a:spcBef>
                <a:spcPts val="488"/>
              </a:spcBef>
            </a:pPr>
            <a:endParaRPr lang="pt-BR" sz="3000" b="1" dirty="0">
              <a:sym typeface="Arial" panose="020B0604020202020204" pitchFamily="34" charset="0"/>
            </a:endParaRPr>
          </a:p>
          <a:p>
            <a:pPr algn="just" defTabSz="912813">
              <a:spcBef>
                <a:spcPts val="488"/>
              </a:spcBef>
            </a:pPr>
            <a:endParaRPr lang="pt-BR" sz="3000" dirty="0">
              <a:sym typeface="Arial" panose="020B0604020202020204" pitchFamily="34" charset="0"/>
            </a:endParaRPr>
          </a:p>
          <a:p>
            <a:pPr defTabSz="912813">
              <a:spcBef>
                <a:spcPts val="488"/>
              </a:spcBef>
            </a:pPr>
            <a:r>
              <a:rPr lang="pt-BR" sz="3000" dirty="0">
                <a:sym typeface="Arial" panose="020B0604020202020204" pitchFamily="34" charset="0"/>
              </a:rPr>
              <a:t>                                        </a:t>
            </a:r>
          </a:p>
        </p:txBody>
      </p:sp>
      <p:pic>
        <p:nvPicPr>
          <p:cNvPr id="50180" name="Picture 6" descr="https://encrypted-tbn2.google.com/images?q=tbn:ANd9GcRE-hpGur2yCxXAgjRIZmgodcZ2UcfiITs3AxUb2s0q1EJcpk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8301" y="4262438"/>
            <a:ext cx="20955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Funções</a:t>
            </a:r>
            <a:endParaRPr lang="pt-BR" dirty="0"/>
          </a:p>
        </p:txBody>
      </p:sp>
    </p:spTree>
    <p:extLst>
      <p:ext uri="{BB962C8B-B14F-4D97-AF65-F5344CB8AC3E}">
        <p14:creationId xmlns:p14="http://schemas.microsoft.com/office/powerpoint/2010/main" val="38787044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38201" y="1825625"/>
            <a:ext cx="10299699" cy="4351338"/>
          </a:xfrm>
        </p:spPr>
        <p:txBody>
          <a:bodyPr vert="horz" wrap="square" lIns="88896" tIns="50798" rIns="88896" bIns="50798" numCol="1" anchor="t" anchorCtr="0" compatLnSpc="1">
            <a:prstTxWarp prst="textNoShape">
              <a:avLst/>
            </a:prstTxWarp>
            <a:normAutofit lnSpcReduction="10000"/>
          </a:bodyPr>
          <a:lstStyle/>
          <a:p>
            <a:pPr defTabSz="912813">
              <a:spcBef>
                <a:spcPts val="488"/>
              </a:spcBef>
            </a:pPr>
            <a:endParaRPr lang="pt-BR" sz="3000" dirty="0">
              <a:sym typeface="Arial" panose="020B0604020202020204" pitchFamily="34" charset="0"/>
            </a:endParaRPr>
          </a:p>
          <a:p>
            <a:pPr algn="just" defTabSz="912813">
              <a:spcBef>
                <a:spcPts val="488"/>
              </a:spcBef>
            </a:pPr>
            <a:r>
              <a:rPr lang="pt-BR" sz="3000" b="1" dirty="0" smtClean="0">
                <a:sym typeface="Arial" panose="020B0604020202020204" pitchFamily="34" charset="0"/>
              </a:rPr>
              <a:t>Colunas deveriam </a:t>
            </a:r>
            <a:r>
              <a:rPr lang="pt-BR" sz="3000" b="1" dirty="0">
                <a:sym typeface="Arial" panose="020B0604020202020204" pitchFamily="34" charset="0"/>
              </a:rPr>
              <a:t>possuir menos de 100 caracteres</a:t>
            </a:r>
          </a:p>
          <a:p>
            <a:pPr algn="just" defTabSz="912813">
              <a:spcBef>
                <a:spcPts val="488"/>
              </a:spcBef>
            </a:pPr>
            <a:endParaRPr lang="pt-BR" sz="3000" b="1" dirty="0">
              <a:sym typeface="Arial" panose="020B0604020202020204" pitchFamily="34" charset="0"/>
            </a:endParaRPr>
          </a:p>
          <a:p>
            <a:pPr algn="just" defTabSz="912813">
              <a:spcBef>
                <a:spcPts val="488"/>
              </a:spcBef>
            </a:pPr>
            <a:endParaRPr lang="pt-BR" sz="3000" dirty="0">
              <a:sym typeface="Arial" panose="020B0604020202020204" pitchFamily="34" charset="0"/>
            </a:endParaRPr>
          </a:p>
          <a:p>
            <a:pPr defTabSz="912813">
              <a:spcBef>
                <a:spcPts val="488"/>
              </a:spcBef>
            </a:pPr>
            <a:r>
              <a:rPr lang="pt-BR" sz="3000" dirty="0">
                <a:sym typeface="Arial" panose="020B0604020202020204" pitchFamily="34" charset="0"/>
              </a:rPr>
              <a:t>                                        </a:t>
            </a:r>
          </a:p>
        </p:txBody>
      </p:sp>
      <p:pic>
        <p:nvPicPr>
          <p:cNvPr id="51204" name="Picture 6" descr="https://encrypted-tbn2.google.com/images?q=tbn:ANd9GcRE-hpGur2yCxXAgjRIZmgodcZ2UcfiITs3AxUb2s0q1EJcpk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8301" y="4262438"/>
            <a:ext cx="20955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Funções</a:t>
            </a:r>
            <a:endParaRPr lang="pt-BR" dirty="0"/>
          </a:p>
        </p:txBody>
      </p:sp>
    </p:spTree>
    <p:extLst>
      <p:ext uri="{BB962C8B-B14F-4D97-AF65-F5344CB8AC3E}">
        <p14:creationId xmlns:p14="http://schemas.microsoft.com/office/powerpoint/2010/main" val="411967113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604435" y="1825625"/>
            <a:ext cx="10749366" cy="4351338"/>
          </a:xfrm>
        </p:spPr>
        <p:txBody>
          <a:bodyPr vert="horz" wrap="square" lIns="88896" tIns="50798" rIns="88896" bIns="50798" numCol="1" anchor="t" anchorCtr="0" compatLnSpc="1">
            <a:prstTxWarp prst="textNoShape">
              <a:avLst/>
            </a:prstTxWarp>
            <a:normAutofit fontScale="92500" lnSpcReduction="20000"/>
          </a:bodyPr>
          <a:lstStyle/>
          <a:p>
            <a:pPr defTabSz="912813">
              <a:spcBef>
                <a:spcPts val="488"/>
              </a:spcBef>
            </a:pPr>
            <a:endParaRPr lang="pt-BR" sz="3000" dirty="0">
              <a:sym typeface="Arial" panose="020B0604020202020204" pitchFamily="34" charset="0"/>
            </a:endParaRPr>
          </a:p>
          <a:p>
            <a:pPr algn="just" defTabSz="912813">
              <a:spcBef>
                <a:spcPts val="488"/>
              </a:spcBef>
            </a:pPr>
            <a:r>
              <a:rPr lang="pt-BR" sz="3000" b="1" dirty="0">
                <a:sym typeface="Arial" panose="020B0604020202020204" pitchFamily="34" charset="0"/>
              </a:rPr>
              <a:t>O nível de </a:t>
            </a:r>
            <a:r>
              <a:rPr lang="pt-BR" sz="3000" b="1" dirty="0" smtClean="0">
                <a:sym typeface="Arial" panose="020B0604020202020204" pitchFamily="34" charset="0"/>
              </a:rPr>
              <a:t>endentação, </a:t>
            </a:r>
            <a:r>
              <a:rPr lang="pt-BR" sz="3000" b="1" dirty="0">
                <a:sym typeface="Arial" panose="020B0604020202020204" pitchFamily="34" charset="0"/>
              </a:rPr>
              <a:t>não deveria ser maior que dois, assim facilitamos o entendimento.</a:t>
            </a:r>
          </a:p>
          <a:p>
            <a:pPr algn="just" defTabSz="912813">
              <a:spcBef>
                <a:spcPts val="488"/>
              </a:spcBef>
            </a:pPr>
            <a:endParaRPr lang="pt-BR" sz="3000" b="1" dirty="0">
              <a:sym typeface="Arial" panose="020B0604020202020204" pitchFamily="34" charset="0"/>
            </a:endParaRPr>
          </a:p>
          <a:p>
            <a:pPr algn="just" defTabSz="912813">
              <a:spcBef>
                <a:spcPts val="488"/>
              </a:spcBef>
            </a:pPr>
            <a:endParaRPr lang="pt-BR" sz="3000" dirty="0">
              <a:sym typeface="Arial" panose="020B0604020202020204" pitchFamily="34" charset="0"/>
            </a:endParaRPr>
          </a:p>
          <a:p>
            <a:pPr defTabSz="912813">
              <a:spcBef>
                <a:spcPts val="488"/>
              </a:spcBef>
            </a:pPr>
            <a:r>
              <a:rPr lang="pt-BR" sz="3000" dirty="0">
                <a:sym typeface="Arial" panose="020B0604020202020204" pitchFamily="34" charset="0"/>
              </a:rPr>
              <a:t>                                        </a:t>
            </a:r>
          </a:p>
        </p:txBody>
      </p:sp>
      <p:pic>
        <p:nvPicPr>
          <p:cNvPr id="52228" name="Picture 6" descr="https://encrypted-tbn2.google.com/images?q=tbn:ANd9GcRE-hpGur2yCxXAgjRIZmgodcZ2UcfiITs3AxUb2s0q1EJcpk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8301" y="4262438"/>
            <a:ext cx="20955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Funções</a:t>
            </a:r>
            <a:endParaRPr lang="pt-BR" dirty="0"/>
          </a:p>
        </p:txBody>
      </p:sp>
    </p:spTree>
    <p:extLst>
      <p:ext uri="{BB962C8B-B14F-4D97-AF65-F5344CB8AC3E}">
        <p14:creationId xmlns:p14="http://schemas.microsoft.com/office/powerpoint/2010/main" val="17966639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604434" y="1825625"/>
            <a:ext cx="10749367" cy="4351338"/>
          </a:xfrm>
        </p:spPr>
        <p:txBody>
          <a:bodyPr vert="horz" wrap="square" lIns="88896" tIns="50798" rIns="88896" bIns="50798" numCol="1" anchor="t" anchorCtr="0" compatLnSpc="1">
            <a:prstTxWarp prst="textNoShape">
              <a:avLst/>
            </a:prstTxWarp>
            <a:noAutofit/>
          </a:bodyPr>
          <a:lstStyle/>
          <a:p>
            <a:pPr defTabSz="912813">
              <a:spcBef>
                <a:spcPts val="488"/>
              </a:spcBef>
            </a:pPr>
            <a:endParaRPr lang="pt-BR" sz="2800" dirty="0">
              <a:sym typeface="Arial" panose="020B0604020202020204" pitchFamily="34" charset="0"/>
            </a:endParaRPr>
          </a:p>
          <a:p>
            <a:pPr algn="just" defTabSz="912813">
              <a:spcBef>
                <a:spcPts val="488"/>
              </a:spcBef>
            </a:pPr>
            <a:r>
              <a:rPr lang="pt-BR" sz="2800" b="1" dirty="0">
                <a:sym typeface="Arial" panose="020B0604020202020204" pitchFamily="34" charset="0"/>
              </a:rPr>
              <a:t>O Ideal, seria funções sem parâmetros, mas como isto nem sempre é possível, tente no máximo 2 parâmetros.</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pic>
        <p:nvPicPr>
          <p:cNvPr id="53252" name="Picture 6" descr="https://encrypted-tbn2.google.com/images?q=tbn:ANd9GcRE-hpGur2yCxXAgjRIZmgodcZ2UcfiITs3AxUb2s0q1EJcpk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8301" y="4262438"/>
            <a:ext cx="20955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Funções</a:t>
            </a:r>
            <a:endParaRPr lang="pt-BR" dirty="0"/>
          </a:p>
        </p:txBody>
      </p:sp>
    </p:spTree>
    <p:extLst>
      <p:ext uri="{BB962C8B-B14F-4D97-AF65-F5344CB8AC3E}">
        <p14:creationId xmlns:p14="http://schemas.microsoft.com/office/powerpoint/2010/main" val="168707721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38201" y="1825625"/>
            <a:ext cx="10794999" cy="4351338"/>
          </a:xfrm>
        </p:spPr>
        <p:txBody>
          <a:bodyPr vert="horz" wrap="square" lIns="88896" tIns="50798" rIns="88896" bIns="50798" numCol="1" anchor="t" anchorCtr="0" compatLnSpc="1">
            <a:prstTxWarp prst="textNoShape">
              <a:avLst/>
            </a:prstTxWarp>
            <a:noAutofit/>
          </a:bodyPr>
          <a:lstStyle/>
          <a:p>
            <a:pPr defTabSz="912813">
              <a:spcBef>
                <a:spcPts val="488"/>
              </a:spcBef>
            </a:pPr>
            <a:endParaRPr lang="pt-BR" sz="2800" dirty="0">
              <a:sym typeface="Arial" panose="020B0604020202020204" pitchFamily="34" charset="0"/>
            </a:endParaRPr>
          </a:p>
          <a:p>
            <a:pPr algn="just" defTabSz="912813">
              <a:spcBef>
                <a:spcPts val="488"/>
              </a:spcBef>
            </a:pPr>
            <a:r>
              <a:rPr lang="pt-BR" sz="2800" b="1" dirty="0">
                <a:sym typeface="Arial" panose="020B0604020202020204" pitchFamily="34" charset="0"/>
              </a:rPr>
              <a:t>Parâmetros do tipo </a:t>
            </a:r>
            <a:r>
              <a:rPr lang="pt-BR" sz="2800" b="1" dirty="0" err="1">
                <a:sym typeface="Arial" panose="020B0604020202020204" pitchFamily="34" charset="0"/>
              </a:rPr>
              <a:t>boolean</a:t>
            </a:r>
            <a:r>
              <a:rPr lang="pt-BR" sz="2800" b="1" dirty="0">
                <a:sym typeface="Arial" panose="020B0604020202020204" pitchFamily="34" charset="0"/>
              </a:rPr>
              <a:t>? Hum, isto não está cheirando bem, pode ser que sua função esteja com mais de uma responsabilidade.</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pic>
        <p:nvPicPr>
          <p:cNvPr id="54276" name="Picture 6" descr="https://encrypted-tbn2.google.com/images?q=tbn:ANd9GcRE-hpGur2yCxXAgjRIZmgodcZ2UcfiITs3AxUb2s0q1EJcpk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8301" y="4262438"/>
            <a:ext cx="20955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Funções</a:t>
            </a:r>
            <a:endParaRPr lang="pt-BR" dirty="0"/>
          </a:p>
        </p:txBody>
      </p:sp>
    </p:spTree>
    <p:extLst>
      <p:ext uri="{BB962C8B-B14F-4D97-AF65-F5344CB8AC3E}">
        <p14:creationId xmlns:p14="http://schemas.microsoft.com/office/powerpoint/2010/main" val="278810117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body" idx="1"/>
          </p:nvPr>
        </p:nvSpPr>
        <p:spPr>
          <a:xfrm>
            <a:off x="838201" y="1825625"/>
            <a:ext cx="10134599" cy="4351338"/>
          </a:xfrm>
        </p:spPr>
        <p:txBody>
          <a:bodyPr vert="horz" wrap="square" lIns="88896" tIns="50798" rIns="88896" bIns="50798" numCol="1" anchor="t" anchorCtr="0" compatLnSpc="1">
            <a:prstTxWarp prst="textNoShape">
              <a:avLst/>
            </a:prstTxWarp>
            <a:normAutofit fontScale="92500"/>
          </a:bodyPr>
          <a:lstStyle/>
          <a:p>
            <a:pPr defTabSz="912813">
              <a:spcBef>
                <a:spcPts val="488"/>
              </a:spcBef>
            </a:pPr>
            <a:endParaRPr lang="pt-BR" sz="3000" dirty="0">
              <a:sym typeface="Arial" panose="020B0604020202020204" pitchFamily="34" charset="0"/>
            </a:endParaRPr>
          </a:p>
          <a:p>
            <a:pPr algn="just" defTabSz="912813">
              <a:spcBef>
                <a:spcPts val="488"/>
              </a:spcBef>
            </a:pPr>
            <a:r>
              <a:rPr lang="pt-BR" sz="3000" b="1" dirty="0">
                <a:sym typeface="Arial" panose="020B0604020202020204" pitchFamily="34" charset="0"/>
              </a:rPr>
              <a:t>Comentários são bons, quando usados de maneira correta</a:t>
            </a:r>
          </a:p>
          <a:p>
            <a:pPr algn="just" defTabSz="912813">
              <a:spcBef>
                <a:spcPts val="488"/>
              </a:spcBef>
            </a:pPr>
            <a:endParaRPr lang="pt-BR" sz="3000" b="1" dirty="0">
              <a:sym typeface="Arial" panose="020B0604020202020204" pitchFamily="34" charset="0"/>
            </a:endParaRPr>
          </a:p>
          <a:p>
            <a:pPr algn="just" defTabSz="912813">
              <a:spcBef>
                <a:spcPts val="488"/>
              </a:spcBef>
            </a:pPr>
            <a:endParaRPr lang="pt-BR" sz="3000" dirty="0">
              <a:sym typeface="Arial" panose="020B0604020202020204" pitchFamily="34" charset="0"/>
            </a:endParaRPr>
          </a:p>
          <a:p>
            <a:pPr defTabSz="912813">
              <a:spcBef>
                <a:spcPts val="488"/>
              </a:spcBef>
            </a:pPr>
            <a:r>
              <a:rPr lang="pt-BR" sz="3000" dirty="0">
                <a:sym typeface="Arial" panose="020B0604020202020204" pitchFamily="34" charset="0"/>
              </a:rPr>
              <a:t>                                        </a:t>
            </a:r>
          </a:p>
        </p:txBody>
      </p:sp>
      <p:sp>
        <p:nvSpPr>
          <p:cNvPr id="55300" name="AutoShape 2" descr="data:image/jpeg;base64,/9j/4AAQSkZJRgABAQAAAQABAAD/2wCEAAkGBg8PDQ0MDw8PDQ8PDw8PDQ8PDxAMDA0PFBAVFBQQFRQXHCYeFxkjGRQUHy8gIycpLCwsFR4xNTAqNiYrLCkBCQoKDgwOGg8PGiokHyUpLCwpKS0wLCopLCwsLSwsKS0pLS8tKSwpNSwqNSkpLCksKSwpLCo1KSkpKSwpKSkpLP/AABEIAOEA4QMBIgACEQEDEQH/xAAcAAEAAgIDAQAAAAAAAAAAAAAAAQcGCAIEBQP/xABFEAACAQICBQYMBAQEBwEAAAAAAQIDBAURBgcSIVETMUFhkbIUFSI0QmJxdIGSodEyNVLBI0Ox4RclM2MWJFNyc4LwCP/EABoBAQACAwEAAAAAAAAAAAAAAAADBAIFBgH/xAAvEQEAAQMCBAUDAwUBAAAAAAAAAQIDEQQSFCEjMQUyQVFxIpHwE2HRM1KBscEV/9oADAMBAAIRAxEAPwC8AAAAAAAAAAAAAAAAAAAAAAAAAAAAAAAAAAAAAAAAAAAAAAAAAAAAAAAAAAAAAADMAAAAAAAAAAAAAAAAAAAAAAA87G8eoWdPla0ss90ILfOo+CR9sVxOna29W5qvZhSi5S4vgl1t7ihMc0nq3lxO4qPe90IZ5xpwz3QX/wBvIrlzZC/o9HOoqzPaGZ4nrDuazapNW8OhQydTLrk/2yPIlilWTznWqSfXUk/3MYheZCV/1lSbkz3b6nSUURimGTrEf9yfzy+5PjL15/PL7mK+HdZHh55vZ8PDK/Gfrz+eX3HjP15/PL7mKeHjw8bzh4ZX4z9efzy+48Z+vP55fcxTw8eHjecPDK/Gfrz+eX3HjP15/PL7mKeHjw8bzh4ZX4z9efzy+48Z+vP55fcxTw8eHjecPDK/GXrz+eX3IeI/7k/nl9zFfDyfDusbzh4ZTHE6kd8K1SL6qkl+56mG6wbqi0pyVxDpjU/Hl1TW/tzMEjfdYneZiLkx2Y1aWirlVC/cB0joXtPbpSykv9SnLdUg+tdK6z1DXXCdIqtrWhcUpZTg969GcemEuKZfWBYxTvLWldU/w1I5tdMJc0ovrTzRbtXN/wAtDrdHOnnMdpegACZrwAAAAAAAAAAVfrxxp07e1s4vLlpupU6400sl80k/gU/G45iwte0/+etFwt5d8rRM11/nXLsPDKYjT0/vl6SrjlTpRqE8oRNhtdvlRyp0+UHKgw7nKkcqdTlByoNrt8qOVOpyg5UGHc5UjlT2tHdBLy9acYOnTfpSW9rqRYeF6l6EUnXnKo+lZ5LsRNTZqqa294lYtTjOZ/ZUfKjlS+aWqzDorLkYv2rM419VOGyWXJKPs8n+hnw0+6p/7Fv+2VEcqOVLVxfUnTacratKD6Iy8uP3+pW+kGi13YSyr02o55RqR3038ej4kddqqlfsa6zfnETifaXT5UOsdPlCJVCJe2vrK43lq6jcacvDLGTzS2a9NcM/JmvpFlQNlgakZ/5rUXG2nn88CWzOK4UfEaYnT1L5ABsXGgAAZgAAAAAAAo/Xv5/ae7y75WqLK18ef2nu8u+VojX3vPLr/Dp6FP56uYzOJOZC2OU5ggZgykEZjMGUljasNAVdNXldfw0/4cXzP1iuqUNqUY/qko9ryNo9GbCNCzo04rJKC/oWdPREzmWm8W1FVFEW6fXv8O/bWkKUVCEVFLhuPsAXXMAAAHVxDDaVxTlSqwjOMk01JJpo7QA1z1iaFvDLlbGbtq2bot79hrnpt/0/sYkbB638PjVwavNryqEqVWD4PbUX9JM17Nfeo21cnYeHaib1nNXeOSGZ/qR/Np+7VO/Ar9lgakPzafu1TvwPLXmh7r56FXwvsAGxccAAABmSBAAAAACjtfHn9p7vLvlaIsrXz5/ae7y75WiZQu+aXWeHz0Kfz1cxmccyUm2kt7e5Jc7fAiw2OUmR4FoDe3mThTdOD9KaafYZ3q51Yx2YXl1HOT3xg+aP9+sti3toU4qMIqKXBFqixHepoNV4rOdtn7/wqOw1GtpOtXln0qOUUektR1rl/q1PmLPBP+nT7NXOsvz3rlUd1qNSylRuJRkmmtpKazTzXA9uWkmLYcoxurOne28Vk6lrtUq8Y8XTk2pfBlgnGdNSWTSa6xsiO3J5Oprr/qfV8/y8vR7Si1xClyttUU8t04PyatKX6Zxe9M9YwbSXQydKr40wx8hdw3ygt1K6jzunNdOfE9/RTSWniFrGvFOE03CtSl+OjVjulB+xnsT6SwrojG6jt/p7QIJMkIAdbEMRpW9KdxXqRpUqaznOTySX7vq6Q9iM8oYdrkxONHB6lJvy7mpTpQXS0pKcn2R+qNfszJtYOmksUvOUinC3pJwtoP8AFst76kvWlkvYkkYvmULtW6p1ugsTYs4q7zzkZYGo/wDNp+7VO/Ar5ssDUe/82n7tU78Ba80GunoVfC/QAX3IgAAAAAAAAAAo3X15/ae7y75WaLL19+f2nu8u+Vmild80uq0E9Cn89XIyfVzg6usTowks4w/iNdaaS/r9DFzPNTNxGOK7L550ns+1STMbcfVCXW1TFirHs2Ao0lCKilkkskcyCS+5AAAAAAQyr77FaWDaQ1XUnyVpf0Y1p7pOEK6bi5ZJdOW/2lolQaz8K8Y45a2EJbMqdptVJJZ7O1UbS/p2mFecclrS7ZqmK+2Jysa20xw6pHahfWjX/npxfY2mjl/xdh+3Ckr21lUqSUIQjXpzlKTeSSSfEqW41GXKWcK8X/3Q+zPAxLVhidt5caaqbLzTpSymmuZpMwmquPRYpsaWrtc+8Nj0yiteOI1XiVO2c58jC3pzhTzfJ7cpTznlzN7kszP9XunUbulGzuf4F9TWzOlUXJyrJfzIJ8/Wug8bXNobUuoUr+3i51KMXCrBb5TpZ5ppdLTz3dZ7c+qnk80eLGoj9RSIIBSdRkZYOo783n7tU78CvWWDqN/N5+61O/Akt+aFLWz0avhfwALzkwAAAMwAAAAAAUZr78/tPd5d8rJFma/PP7T3eXfKxTKdzzS6fQz0aXM7uDYrO0uaN3T/ABUpqWXMpLpi/as0dDMZkccl2qIqjEtrdG9IKN/a07qjJSjJeUvShLpjJdDR6pr9qWvq0MTlShKXJTpSdSGfkNqUdmWXHn39ZsA30l2irdGXKamzFm5NEJBxp1FJKUWpJ7008017USZqyQcZzUU5NqKW9tvJJe0w3STWvh9pnTpT8OuOaNG2amtrhKovJXwzfUeTMR3Z0W6q5xTDI8fx6hY21S7uJbMILcvSqS9GEV0yZgmrbD611dXWNXMdmpcy2oR/6dNboQXsWXYjzMPwHEMcuoXmI/w6FN50LWOao011rpfW97+ha9lZwo0404LJJZHkc5ylqmLdOyJzM95/5D7hpPn3kgyV3gaQ6GWt7BxqU0prfCpHyalOXRKMlvTKf0gx/G8GuXZyvKlWllnRlWjCvGpT5vTTea5nvL/Kw18YfGWH29zktuncKCfTszhLNdsY9hHcjlmF7RXOpFFUZifdTOJ4nO5qyr1FTU5fjdOCpRk+LS3ZnUOOYzKbp4iKYxCWywdRv5vP3Wp34FeNlhajPzefutTvwJLfmhT1s9Gr4bAAAuOWAAAyJIAAAAAABRev3z+093l3ysEWdr98/tPd5d8rBFS55pdLop6NLkfe1sqtaShSpzqPmyjFvtfQfA+9lf1aFRVaNSdKceaUHsv+5hH7rdU1Y+nuvDVNoLOzjK6rrKrUS3fpXQj3tZmldOww6t5S8IrwlRtoZ+U5SWUqmXCKbefHJdJTa1u4yqfJq6S3ZbXIUNvt2f2MXxHE69zVda4q1K9R886knOWXBZ8y6luJ5uREYhqadDXVc33Zh6Wil01c06Lu69lCo9lVKNaVFQk+Zyy3ZFtS0BxZryMZvXF838Zvd7cyijPtCdblzYRjb14u7to7opyyr0lwjJ/iXU+1GNFURylPq7Fyr6rf2Ze9T1eu14XfXNwuFSrKS7HmZPgGrOxtMpRpqUuL3t/F7ztYBrFw2+S5K5hCo/5NZqhWz4JS/F8GzJEyeIj0aW5Xd8tefhxp0oxSjFJJdCOZBJkgAQeJjemuH2SfhF1ShJfy4y5Ss+rYjmxnDKmmapxEPbKS14aXU61SlhdGSmqE3UuZJ5xVXLZjTz4pOWfW0uhnx0y12VriM7fD4ytaTzUq8svCpr1Ut1P25t+wrByz3ve3zvpbIK68xiG40Wjqoq/Ur/xACBmQNxkZYeov83n7rU78Cu2WHqL/ADefutTvwM6PNCnrJ6NXw2BABbcyAACQQAAAAAACitf3n9n7vLvlXotD/wDQEcr6yl0O3ml8Jr7lXJlauObotHPSpcyMyMycyPC7kzBGYzGDLkCMyMxgyk9Kw0lvbfJULu4opc0YVpxh8ueR5uZ9rO25SSi6lOkumdSWzFfuz2GFe3H1Lh1O6V4hd3NeFzcVLilGEVHlNl7M82880s+ZFqYniVK2oVbqtJQpUoOc5PoS6Fxb5kuLKk0V0zwbBrXYhVnd1nvkqNKXlS65TyX1MN061lXOKtU2vB7WMtqFCMtrafRKpL0n1cy+pPuimGl4aq/dmYjFP2efj+ml7e161WdxXjTqTnKFFVpqlTg3ugop5blkjwSMxmQTzbummKYxEJAzIzPGWU5gjMZjBkZYmor83n7rU78CumyxdREW8WqvoVrPP4zh9iSiOanq56VTYEAFlzgAAJBAAAAAAAKr194I6lnQvYrN282p9VOe7PtUSioyNvsVw+nc0KtvVSlCpFxknwayNXdM9Ea2GXU6M05Um26FTonHg3+pEVdPq2eivYjZLxkwfNTJ2iLDbRXD6A4bQ2jzDLdDmDhtDaGDdDmDhtDaGDdDmDhtDaGDdDmDhtDaGDdDmDhtDaGDdDmQ2cNohyPcPJrhMpF06gMEcad1fyWSqONKk+MY5uT7Xl/6lV6LaM1sRuoW9JNRzTq1MvJpw4+3gjaPAMJpWdrRtaSUYU4qK6+v2ktFPq1WsvctkPRABK1QAAGYBIEAAAfObZ9CGgPOuakugxLSjC1d0pUa1NTi+bNb0+KZnkqSZ8J2EX0A7Naca1eV6Um6Oc4dCf4l8THauEXEHlKlNfDM2vqYFTlzpHUq6JUJc8V2GM0wtU6q5S1WdnVXPTn8rOLoT/RLsZtBU0Dt36K7Edaeri3forsR5shnxlftDWbk5fpl2MjYlwfYzZOWrC3forsPlLVXb8F2DZBxlftDXHZlwfYxk+D7GbFvVTb8PoR/hRb8PoNkHGV+0NdcnwfYxsvg+xmxX+E9vw+hK1U2/Bdg2QcZX7Q102JcH2Mnk5fpl2M2Ojqrt+C7D6Q1YWy9FdiGyDjK/aGtyoT/AEy7Gc1aVXzU59jNloat7ZeiuxHZp6B20fQXYNkHGV+0NZaeEXEnlGjN/DIyDBtXtzWknVXJw6Ut8mbC0tEqEeaK7DuU8Epx5khshhVqrksN0TwONnSVOjBQXS8vKk+LfSZhayl0nbhZRXMj6xpJGatM5RDM+hCRIeAAAkAAQAAAAAAAAAAAAAAAAAAAAAAAAAAAAAAAAAAAAAZAEgQAAAAAAAAAAAAAAAAAAAAAAAAAAAAAAAAAAAAAEkZgAAACAAAAASQAAJAAAACCQAAAAEEgAQSAIJAAAACESAAAAEAAD//Z"/>
          <p:cNvSpPr>
            <a:spLocks noChangeAspect="1" noChangeArrowheads="1"/>
          </p:cNvSpPr>
          <p:nvPr/>
        </p:nvSpPr>
        <p:spPr bwMode="auto">
          <a:xfrm>
            <a:off x="1679576" y="-1028700"/>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sp>
        <p:nvSpPr>
          <p:cNvPr id="55301" name="AutoShape 4" descr="data:image/jpeg;base64,/9j/4AAQSkZJRgABAQAAAQABAAD/2wCEAAkGBg8PDQ0MDw8PDQ8PDw8PDQ8PDxAMDA0PFBAVFBQQFRQXHCYeFxkjGRQUHy8gIycpLCwsFR4xNTAqNiYrLCkBCQoKDgwOGg8PGiokHyUpLCwpKS0wLCopLCwsLSwsKS0pLS8tKSwpNSwqNSkpLCksKSwpLCo1KSkpKSwpKSkpLP/AABEIAOEA4QMBIgACEQEDEQH/xAAcAAEAAgIDAQAAAAAAAAAAAAAAAQcGCAIEBQP/xABFEAACAQICBQYMBAQEBwEAAAAAAQIDBAURBgcSIVETMUFhkbIUFSI0QmJxdIGSodEyNVLBI0Ox4RclM2MWJFNyc4LwCP/EABoBAQACAwEAAAAAAAAAAAAAAAADBAIFBgH/xAAvEQEAAQMCBAUDAwUBAAAAAAAAAQIDEQQSFCEjMQUyQVFxIpHwE2HRM1KBscEV/9oADAMBAAIRAxEAPwC8AAAAAAAAAAAAAAAAAAAAAAAAAAAAAAAAAAAAAAAAAAAAAAAAAAAAAAAAAAAAAADMAAAAAAAAAAAAAAAAAAAAAAA87G8eoWdPla0ss90ILfOo+CR9sVxOna29W5qvZhSi5S4vgl1t7ihMc0nq3lxO4qPe90IZ5xpwz3QX/wBvIrlzZC/o9HOoqzPaGZ4nrDuazapNW8OhQydTLrk/2yPIlilWTznWqSfXUk/3MYheZCV/1lSbkz3b6nSUURimGTrEf9yfzy+5PjL15/PL7mK+HdZHh55vZ8PDK/Gfrz+eX3HjP15/PL7mKeHjw8bzh4ZX4z9efzy+48Z+vP55fcxTw8eHjecPDK/Gfrz+eX3HjP15/PL7mKeHjw8bzh4ZX4z9efzy+48Z+vP55fcxTw8eHjecPDK/GXrz+eX3IeI/7k/nl9zFfDyfDusbzh4ZTHE6kd8K1SL6qkl+56mG6wbqi0pyVxDpjU/Hl1TW/tzMEjfdYneZiLkx2Y1aWirlVC/cB0joXtPbpSykv9SnLdUg+tdK6z1DXXCdIqtrWhcUpZTg969GcemEuKZfWBYxTvLWldU/w1I5tdMJc0ovrTzRbtXN/wAtDrdHOnnMdpegACZrwAAAAAAAAAAVfrxxp07e1s4vLlpupU6400sl80k/gU/G45iwte0/+etFwt5d8rRM11/nXLsPDKYjT0/vl6SrjlTpRqE8oRNhtdvlRyp0+UHKgw7nKkcqdTlByoNrt8qOVOpyg5UGHc5UjlT2tHdBLy9acYOnTfpSW9rqRYeF6l6EUnXnKo+lZ5LsRNTZqqa294lYtTjOZ/ZUfKjlS+aWqzDorLkYv2rM419VOGyWXJKPs8n+hnw0+6p/7Fv+2VEcqOVLVxfUnTacratKD6Iy8uP3+pW+kGi13YSyr02o55RqR3038ej4kddqqlfsa6zfnETifaXT5UOsdPlCJVCJe2vrK43lq6jcacvDLGTzS2a9NcM/JmvpFlQNlgakZ/5rUXG2nn88CWzOK4UfEaYnT1L5ABsXGgAAZgAAAAAAAo/Xv5/ae7y75WqLK18ef2nu8u+VojX3vPLr/Dp6FP56uYzOJOZC2OU5ggZgykEZjMGUljasNAVdNXldfw0/4cXzP1iuqUNqUY/qko9ryNo9GbCNCzo04rJKC/oWdPREzmWm8W1FVFEW6fXv8O/bWkKUVCEVFLhuPsAXXMAAAHVxDDaVxTlSqwjOMk01JJpo7QA1z1iaFvDLlbGbtq2bot79hrnpt/0/sYkbB638PjVwavNryqEqVWD4PbUX9JM17Nfeo21cnYeHaib1nNXeOSGZ/qR/Np+7VO/Ar9lgakPzafu1TvwPLXmh7r56FXwvsAGxccAAABmSBAAAAACjtfHn9p7vLvlaIsrXz5/ae7y75WiZQu+aXWeHz0Kfz1cxmccyUm2kt7e5Jc7fAiw2OUmR4FoDe3mThTdOD9KaafYZ3q51Yx2YXl1HOT3xg+aP9+sti3toU4qMIqKXBFqixHepoNV4rOdtn7/wqOw1GtpOtXln0qOUUektR1rl/q1PmLPBP+nT7NXOsvz3rlUd1qNSylRuJRkmmtpKazTzXA9uWkmLYcoxurOne28Vk6lrtUq8Y8XTk2pfBlgnGdNSWTSa6xsiO3J5Oprr/qfV8/y8vR7Si1xClyttUU8t04PyatKX6Zxe9M9YwbSXQydKr40wx8hdw3ygt1K6jzunNdOfE9/RTSWniFrGvFOE03CtSl+OjVjulB+xnsT6SwrojG6jt/p7QIJMkIAdbEMRpW9KdxXqRpUqaznOTySX7vq6Q9iM8oYdrkxONHB6lJvy7mpTpQXS0pKcn2R+qNfszJtYOmksUvOUinC3pJwtoP8AFst76kvWlkvYkkYvmULtW6p1ugsTYs4q7zzkZYGo/wDNp+7VO/Ar5ssDUe/82n7tU78Ba80GunoVfC/QAX3IgAAAAAAAAAAo3X15/ae7y75WaLL19+f2nu8u+Vmild80uq0E9Cn89XIyfVzg6usTowks4w/iNdaaS/r9DFzPNTNxGOK7L550ns+1STMbcfVCXW1TFirHs2Ao0lCKilkkskcyCS+5AAAAAAQyr77FaWDaQ1XUnyVpf0Y1p7pOEK6bi5ZJdOW/2lolQaz8K8Y45a2EJbMqdptVJJZ7O1UbS/p2mFecclrS7ZqmK+2Jysa20xw6pHahfWjX/npxfY2mjl/xdh+3Ckr21lUqSUIQjXpzlKTeSSSfEqW41GXKWcK8X/3Q+zPAxLVhidt5caaqbLzTpSymmuZpMwmquPRYpsaWrtc+8Nj0yiteOI1XiVO2c58jC3pzhTzfJ7cpTznlzN7kszP9XunUbulGzuf4F9TWzOlUXJyrJfzIJ8/Wug8bXNobUuoUr+3i51KMXCrBb5TpZ5ppdLTz3dZ7c+qnk80eLGoj9RSIIBSdRkZYOo783n7tU78CvWWDqN/N5+61O/Akt+aFLWz0avhfwALzkwAAAMwAAAAAAUZr78/tPd5d8rJFma/PP7T3eXfKxTKdzzS6fQz0aXM7uDYrO0uaN3T/ABUpqWXMpLpi/as0dDMZkccl2qIqjEtrdG9IKN/a07qjJSjJeUvShLpjJdDR6pr9qWvq0MTlShKXJTpSdSGfkNqUdmWXHn39ZsA30l2irdGXKamzFm5NEJBxp1FJKUWpJ7008017USZqyQcZzUU5NqKW9tvJJe0w3STWvh9pnTpT8OuOaNG2amtrhKovJXwzfUeTMR3Z0W6q5xTDI8fx6hY21S7uJbMILcvSqS9GEV0yZgmrbD611dXWNXMdmpcy2oR/6dNboQXsWXYjzMPwHEMcuoXmI/w6FN50LWOao011rpfW97+ha9lZwo0404LJJZHkc5ylqmLdOyJzM95/5D7hpPn3kgyV3gaQ6GWt7BxqU0prfCpHyalOXRKMlvTKf0gx/G8GuXZyvKlWllnRlWjCvGpT5vTTea5nvL/Kw18YfGWH29zktuncKCfTszhLNdsY9hHcjlmF7RXOpFFUZifdTOJ4nO5qyr1FTU5fjdOCpRk+LS3ZnUOOYzKbp4iKYxCWywdRv5vP3Wp34FeNlhajPzefutTvwJLfmhT1s9Gr4bAAAuOWAAAyJIAAAAAABRev3z+093l3ysEWdr98/tPd5d8rBFS55pdLop6NLkfe1sqtaShSpzqPmyjFvtfQfA+9lf1aFRVaNSdKceaUHsv+5hH7rdU1Y+nuvDVNoLOzjK6rrKrUS3fpXQj3tZmldOww6t5S8IrwlRtoZ+U5SWUqmXCKbefHJdJTa1u4yqfJq6S3ZbXIUNvt2f2MXxHE69zVda4q1K9R886knOWXBZ8y6luJ5uREYhqadDXVc33Zh6Wil01c06Lu69lCo9lVKNaVFQk+Zyy3ZFtS0BxZryMZvXF838Zvd7cyijPtCdblzYRjb14u7to7opyyr0lwjJ/iXU+1GNFURylPq7Fyr6rf2Ze9T1eu14XfXNwuFSrKS7HmZPgGrOxtMpRpqUuL3t/F7ztYBrFw2+S5K5hCo/5NZqhWz4JS/F8GzJEyeIj0aW5Xd8tefhxp0oxSjFJJdCOZBJkgAQeJjemuH2SfhF1ShJfy4y5Ss+rYjmxnDKmmapxEPbKS14aXU61SlhdGSmqE3UuZJ5xVXLZjTz4pOWfW0uhnx0y12VriM7fD4ytaTzUq8svCpr1Ut1P25t+wrByz3ve3zvpbIK68xiG40Wjqoq/Ur/xACBmQNxkZYeov83n7rU78Cu2WHqL/ADefutTvwM6PNCnrJ6NXw2BABbcyAACQQAAAAAACitf3n9n7vLvlXotD/wDQEcr6yl0O3ml8Jr7lXJlauObotHPSpcyMyMycyPC7kzBGYzGDLkCMyMxgyk9Kw0lvbfJULu4opc0YVpxh8ueR5uZ9rO25SSi6lOkumdSWzFfuz2GFe3H1Lh1O6V4hd3NeFzcVLilGEVHlNl7M82880s+ZFqYniVK2oVbqtJQpUoOc5PoS6Fxb5kuLKk0V0zwbBrXYhVnd1nvkqNKXlS65TyX1MN061lXOKtU2vB7WMtqFCMtrafRKpL0n1cy+pPuimGl4aq/dmYjFP2efj+ml7e161WdxXjTqTnKFFVpqlTg3ugop5blkjwSMxmQTzbummKYxEJAzIzPGWU5gjMZjBkZYmor83n7rU78CumyxdREW8WqvoVrPP4zh9iSiOanq56VTYEAFlzgAAJBAAAAAAAKr194I6lnQvYrN282p9VOe7PtUSioyNvsVw+nc0KtvVSlCpFxknwayNXdM9Ea2GXU6M05Um26FTonHg3+pEVdPq2eivYjZLxkwfNTJ2iLDbRXD6A4bQ2jzDLdDmDhtDaGDdDmDhtDaGDdDmDhtDaGDdDmDhtDaGDdDmDhtDaGDdDmQ2cNohyPcPJrhMpF06gMEcad1fyWSqONKk+MY5uT7Xl/6lV6LaM1sRuoW9JNRzTq1MvJpw4+3gjaPAMJpWdrRtaSUYU4qK6+v2ktFPq1WsvctkPRABK1QAAGYBIEAAAfObZ9CGgPOuakugxLSjC1d0pUa1NTi+bNb0+KZnkqSZ8J2EX0A7Naca1eV6Um6Oc4dCf4l8THauEXEHlKlNfDM2vqYFTlzpHUq6JUJc8V2GM0wtU6q5S1WdnVXPTn8rOLoT/RLsZtBU0Dt36K7Edaeri3forsR5shnxlftDWbk5fpl2MjYlwfYzZOWrC3forsPlLVXb8F2DZBxlftDXHZlwfYxk+D7GbFvVTb8PoR/hRb8PoNkHGV+0NdcnwfYxsvg+xmxX+E9vw+hK1U2/Bdg2QcZX7Q102JcH2Mnk5fpl2M2Ojqrt+C7D6Q1YWy9FdiGyDjK/aGtyoT/AEy7Gc1aVXzU59jNloat7ZeiuxHZp6B20fQXYNkHGV+0NZaeEXEnlGjN/DIyDBtXtzWknVXJw6Ut8mbC0tEqEeaK7DuU8Epx5khshhVqrksN0TwONnSVOjBQXS8vKk+LfSZhayl0nbhZRXMj6xpJGatM5RDM+hCRIeAAAkAAQAAAAAAAAAAAAAAAAAAAAAAAAAAAAAAAAAAAAAZAEgQAAAAAAAAAAAAAAAAAAAAAAAAAAAAAAAAAAAAAEkZgAAACAAAAASQAAJAAAACCQAAAAEEgAQSAIJAAAACESAAAAEAAD//Z"/>
          <p:cNvSpPr>
            <a:spLocks noChangeAspect="1" noChangeArrowheads="1"/>
          </p:cNvSpPr>
          <p:nvPr/>
        </p:nvSpPr>
        <p:spPr bwMode="auto">
          <a:xfrm>
            <a:off x="1831976" y="-876300"/>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sp>
        <p:nvSpPr>
          <p:cNvPr id="55302" name="AutoShape 6" descr="data:image/jpeg;base64,/9j/4AAQSkZJRgABAQAAAQABAAD/2wCEAAkGBg8PDQ0MDw8PDQ8PDw8PDQ8PDxAMDA0PFBAVFBQQFRQXHCYeFxkjGRQUHy8gIycpLCwsFR4xNTAqNiYrLCkBCQoKDgwOGg8PGiokHyUpLCwpKS0wLCopLCwsLSwsKS0pLS8tKSwpNSwqNSkpLCksKSwpLCo1KSkpKSwpKSkpLP/AABEIAOEA4QMBIgACEQEDEQH/xAAcAAEAAgIDAQAAAAAAAAAAAAAAAQcGCAIEBQP/xABFEAACAQICBQYMBAQEBwEAAAAAAQIDBAURBgcSIVETMUFhkbIUFSI0QmJxdIGSodEyNVLBI0Ox4RclM2MWJFNyc4LwCP/EABoBAQACAwEAAAAAAAAAAAAAAAADBAIFBgH/xAAvEQEAAQMCBAUDAwUBAAAAAAAAAQIDEQQSFCEjMQUyQVFxIpHwE2HRM1KBscEV/9oADAMBAAIRAxEAPwC8AAAAAAAAAAAAAAAAAAAAAAAAAAAAAAAAAAAAAAAAAAAAAAAAAAAAAAAAAAAAAADMAAAAAAAAAAAAAAAAAAAAAAA87G8eoWdPla0ss90ILfOo+CR9sVxOna29W5qvZhSi5S4vgl1t7ihMc0nq3lxO4qPe90IZ5xpwz3QX/wBvIrlzZC/o9HOoqzPaGZ4nrDuazapNW8OhQydTLrk/2yPIlilWTznWqSfXUk/3MYheZCV/1lSbkz3b6nSUURimGTrEf9yfzy+5PjL15/PL7mK+HdZHh55vZ8PDK/Gfrz+eX3HjP15/PL7mKeHjw8bzh4ZX4z9efzy+48Z+vP55fcxTw8eHjecPDK/Gfrz+eX3HjP15/PL7mKeHjw8bzh4ZX4z9efzy+48Z+vP55fcxTw8eHjecPDK/GXrz+eX3IeI/7k/nl9zFfDyfDusbzh4ZTHE6kd8K1SL6qkl+56mG6wbqi0pyVxDpjU/Hl1TW/tzMEjfdYneZiLkx2Y1aWirlVC/cB0joXtPbpSykv9SnLdUg+tdK6z1DXXCdIqtrWhcUpZTg969GcemEuKZfWBYxTvLWldU/w1I5tdMJc0ovrTzRbtXN/wAtDrdHOnnMdpegACZrwAAAAAAAAAAVfrxxp07e1s4vLlpupU6400sl80k/gU/G45iwte0/+etFwt5d8rRM11/nXLsPDKYjT0/vl6SrjlTpRqE8oRNhtdvlRyp0+UHKgw7nKkcqdTlByoNrt8qOVOpyg5UGHc5UjlT2tHdBLy9acYOnTfpSW9rqRYeF6l6EUnXnKo+lZ5LsRNTZqqa294lYtTjOZ/ZUfKjlS+aWqzDorLkYv2rM419VOGyWXJKPs8n+hnw0+6p/7Fv+2VEcqOVLVxfUnTacratKD6Iy8uP3+pW+kGi13YSyr02o55RqR3038ej4kddqqlfsa6zfnETifaXT5UOsdPlCJVCJe2vrK43lq6jcacvDLGTzS2a9NcM/JmvpFlQNlgakZ/5rUXG2nn88CWzOK4UfEaYnT1L5ABsXGgAAZgAAAAAAAo/Xv5/ae7y75WqLK18ef2nu8u+VojX3vPLr/Dp6FP56uYzOJOZC2OU5ggZgykEZjMGUljasNAVdNXldfw0/4cXzP1iuqUNqUY/qko9ryNo9GbCNCzo04rJKC/oWdPREzmWm8W1FVFEW6fXv8O/bWkKUVCEVFLhuPsAXXMAAAHVxDDaVxTlSqwjOMk01JJpo7QA1z1iaFvDLlbGbtq2bot79hrnpt/0/sYkbB638PjVwavNryqEqVWD4PbUX9JM17Nfeo21cnYeHaib1nNXeOSGZ/qR/Np+7VO/Ar9lgakPzafu1TvwPLXmh7r56FXwvsAGxccAAABmSBAAAAACjtfHn9p7vLvlaIsrXz5/ae7y75WiZQu+aXWeHz0Kfz1cxmccyUm2kt7e5Jc7fAiw2OUmR4FoDe3mThTdOD9KaafYZ3q51Yx2YXl1HOT3xg+aP9+sti3toU4qMIqKXBFqixHepoNV4rOdtn7/wqOw1GtpOtXln0qOUUektR1rl/q1PmLPBP+nT7NXOsvz3rlUd1qNSylRuJRkmmtpKazTzXA9uWkmLYcoxurOne28Vk6lrtUq8Y8XTk2pfBlgnGdNSWTSa6xsiO3J5Oprr/qfV8/y8vR7Si1xClyttUU8t04PyatKX6Zxe9M9YwbSXQydKr40wx8hdw3ygt1K6jzunNdOfE9/RTSWniFrGvFOE03CtSl+OjVjulB+xnsT6SwrojG6jt/p7QIJMkIAdbEMRpW9KdxXqRpUqaznOTySX7vq6Q9iM8oYdrkxONHB6lJvy7mpTpQXS0pKcn2R+qNfszJtYOmksUvOUinC3pJwtoP8AFst76kvWlkvYkkYvmULtW6p1ugsTYs4q7zzkZYGo/wDNp+7VO/Ar5ssDUe/82n7tU78Ba80GunoVfC/QAX3IgAAAAAAAAAAo3X15/ae7y75WaLL19+f2nu8u+Vmild80uq0E9Cn89XIyfVzg6usTowks4w/iNdaaS/r9DFzPNTNxGOK7L550ns+1STMbcfVCXW1TFirHs2Ao0lCKilkkskcyCS+5AAAAAAQyr77FaWDaQ1XUnyVpf0Y1p7pOEK6bi5ZJdOW/2lolQaz8K8Y45a2EJbMqdptVJJZ7O1UbS/p2mFecclrS7ZqmK+2Jysa20xw6pHahfWjX/npxfY2mjl/xdh+3Ckr21lUqSUIQjXpzlKTeSSSfEqW41GXKWcK8X/3Q+zPAxLVhidt5caaqbLzTpSymmuZpMwmquPRYpsaWrtc+8Nj0yiteOI1XiVO2c58jC3pzhTzfJ7cpTznlzN7kszP9XunUbulGzuf4F9TWzOlUXJyrJfzIJ8/Wug8bXNobUuoUr+3i51KMXCrBb5TpZ5ppdLTz3dZ7c+qnk80eLGoj9RSIIBSdRkZYOo783n7tU78CvWWDqN/N5+61O/Akt+aFLWz0avhfwALzkwAAAMwAAAAAAUZr78/tPd5d8rJFma/PP7T3eXfKxTKdzzS6fQz0aXM7uDYrO0uaN3T/ABUpqWXMpLpi/as0dDMZkccl2qIqjEtrdG9IKN/a07qjJSjJeUvShLpjJdDR6pr9qWvq0MTlShKXJTpSdSGfkNqUdmWXHn39ZsA30l2irdGXKamzFm5NEJBxp1FJKUWpJ7008017USZqyQcZzUU5NqKW9tvJJe0w3STWvh9pnTpT8OuOaNG2amtrhKovJXwzfUeTMR3Z0W6q5xTDI8fx6hY21S7uJbMILcvSqS9GEV0yZgmrbD611dXWNXMdmpcy2oR/6dNboQXsWXYjzMPwHEMcuoXmI/w6FN50LWOao011rpfW97+ha9lZwo0404LJJZHkc5ylqmLdOyJzM95/5D7hpPn3kgyV3gaQ6GWt7BxqU0prfCpHyalOXRKMlvTKf0gx/G8GuXZyvKlWllnRlWjCvGpT5vTTea5nvL/Kw18YfGWH29zktuncKCfTszhLNdsY9hHcjlmF7RXOpFFUZifdTOJ4nO5qyr1FTU5fjdOCpRk+LS3ZnUOOYzKbp4iKYxCWywdRv5vP3Wp34FeNlhajPzefutTvwJLfmhT1s9Gr4bAAAuOWAAAyJIAAAAAABRev3z+093l3ysEWdr98/tPd5d8rBFS55pdLop6NLkfe1sqtaShSpzqPmyjFvtfQfA+9lf1aFRVaNSdKceaUHsv+5hH7rdU1Y+nuvDVNoLOzjK6rrKrUS3fpXQj3tZmldOww6t5S8IrwlRtoZ+U5SWUqmXCKbefHJdJTa1u4yqfJq6S3ZbXIUNvt2f2MXxHE69zVda4q1K9R886knOWXBZ8y6luJ5uREYhqadDXVc33Zh6Wil01c06Lu69lCo9lVKNaVFQk+Zyy3ZFtS0BxZryMZvXF838Zvd7cyijPtCdblzYRjb14u7to7opyyr0lwjJ/iXU+1GNFURylPq7Fyr6rf2Ze9T1eu14XfXNwuFSrKS7HmZPgGrOxtMpRpqUuL3t/F7ztYBrFw2+S5K5hCo/5NZqhWz4JS/F8GzJEyeIj0aW5Xd8tefhxp0oxSjFJJdCOZBJkgAQeJjemuH2SfhF1ShJfy4y5Ss+rYjmxnDKmmapxEPbKS14aXU61SlhdGSmqE3UuZJ5xVXLZjTz4pOWfW0uhnx0y12VriM7fD4ytaTzUq8svCpr1Ut1P25t+wrByz3ve3zvpbIK68xiG40Wjqoq/Ur/xACBmQNxkZYeov83n7rU78Cu2WHqL/ADefutTvwM6PNCnrJ6NXw2BABbcyAACQQAAAAAACitf3n9n7vLvlXotD/wDQEcr6yl0O3ml8Jr7lXJlauObotHPSpcyMyMycyPC7kzBGYzGDLkCMyMxgyk9Kw0lvbfJULu4opc0YVpxh8ueR5uZ9rO25SSi6lOkumdSWzFfuz2GFe3H1Lh1O6V4hd3NeFzcVLilGEVHlNl7M82880s+ZFqYniVK2oVbqtJQpUoOc5PoS6Fxb5kuLKk0V0zwbBrXYhVnd1nvkqNKXlS65TyX1MN061lXOKtU2vB7WMtqFCMtrafRKpL0n1cy+pPuimGl4aq/dmYjFP2efj+ml7e161WdxXjTqTnKFFVpqlTg3ugop5blkjwSMxmQTzbummKYxEJAzIzPGWU5gjMZjBkZYmor83n7rU78CumyxdREW8WqvoVrPP4zh9iSiOanq56VTYEAFlzgAAJBAAAAAAAKr194I6lnQvYrN282p9VOe7PtUSioyNvsVw+nc0KtvVSlCpFxknwayNXdM9Ea2GXU6M05Um26FTonHg3+pEVdPq2eivYjZLxkwfNTJ2iLDbRXD6A4bQ2jzDLdDmDhtDaGDdDmDhtDaGDdDmDhtDaGDdDmDhtDaGDdDmDhtDaGDdDmQ2cNohyPcPJrhMpF06gMEcad1fyWSqONKk+MY5uT7Xl/6lV6LaM1sRuoW9JNRzTq1MvJpw4+3gjaPAMJpWdrRtaSUYU4qK6+v2ktFPq1WsvctkPRABK1QAAGYBIEAAAfObZ9CGgPOuakugxLSjC1d0pUa1NTi+bNb0+KZnkqSZ8J2EX0A7Naca1eV6Um6Oc4dCf4l8THauEXEHlKlNfDM2vqYFTlzpHUq6JUJc8V2GM0wtU6q5S1WdnVXPTn8rOLoT/RLsZtBU0Dt36K7Edaeri3forsR5shnxlftDWbk5fpl2MjYlwfYzZOWrC3forsPlLVXb8F2DZBxlftDXHZlwfYxk+D7GbFvVTb8PoR/hRb8PoNkHGV+0NdcnwfYxsvg+xmxX+E9vw+hK1U2/Bdg2QcZX7Q102JcH2Mnk5fpl2M2Ojqrt+C7D6Q1YWy9FdiGyDjK/aGtyoT/AEy7Gc1aVXzU59jNloat7ZeiuxHZp6B20fQXYNkHGV+0NZaeEXEnlGjN/DIyDBtXtzWknVXJw6Ut8mbC0tEqEeaK7DuU8Epx5khshhVqrksN0TwONnSVOjBQXS8vKk+LfSZhayl0nbhZRXMj6xpJGatM5RDM+hCRIeAAAkAAQAAAAAAAAAAAAAAAAAAAAAAAAAAAAAAAAAAAAAZAEgQAAAAAAAAAAAAAAAAAAAAAAAAAAAAAAAAAAAAAEkZgAAACAAAAASQAAJAAAACCQAAAAEEgAQSAIJAAAACESAAAAEAAD//Z"/>
          <p:cNvSpPr>
            <a:spLocks noChangeAspect="1" noChangeArrowheads="1"/>
          </p:cNvSpPr>
          <p:nvPr/>
        </p:nvSpPr>
        <p:spPr bwMode="auto">
          <a:xfrm>
            <a:off x="1984376" y="-723900"/>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sp>
        <p:nvSpPr>
          <p:cNvPr id="55303" name="AutoShape 8" descr="data:image/jpeg;base64,/9j/4AAQSkZJRgABAQAAAQABAAD/2wCEAAkGBg8PDQ0MDw8PDQ8PDw8PDQ8PDxAMDA0PFBAVFBQQFRQXHCYeFxkjGRQUHy8gIycpLCwsFR4xNTAqNiYrLCkBCQoKDgwOGg8PGiokHyUpLCwpKS0wLCopLCwsLSwsKS0pLS8tKSwpNSwqNSkpLCksKSwpLCo1KSkpKSwpKSkpLP/AABEIAOEA4QMBIgACEQEDEQH/xAAcAAEAAgIDAQAAAAAAAAAAAAAAAQcGCAIEBQP/xABFEAACAQICBQYMBAQEBwEAAAAAAQIDBAURBgcSIVETMUFhkbIUFSI0QmJxdIGSodEyNVLBI0Ox4RclM2MWJFNyc4LwCP/EABoBAQACAwEAAAAAAAAAAAAAAAADBAIFBgH/xAAvEQEAAQMCBAUDAwUBAAAAAAAAAQIDEQQSFCEjMQUyQVFxIpHwE2HRM1KBscEV/9oADAMBAAIRAxEAPwC8AAAAAAAAAAAAAAAAAAAAAAAAAAAAAAAAAAAAAAAAAAAAAAAAAAAAAAAAAAAAAADMAAAAAAAAAAAAAAAAAAAAAAA87G8eoWdPla0ss90ILfOo+CR9sVxOna29W5qvZhSi5S4vgl1t7ihMc0nq3lxO4qPe90IZ5xpwz3QX/wBvIrlzZC/o9HOoqzPaGZ4nrDuazapNW8OhQydTLrk/2yPIlilWTznWqSfXUk/3MYheZCV/1lSbkz3b6nSUURimGTrEf9yfzy+5PjL15/PL7mK+HdZHh55vZ8PDK/Gfrz+eX3HjP15/PL7mKeHjw8bzh4ZX4z9efzy+48Z+vP55fcxTw8eHjecPDK/Gfrz+eX3HjP15/PL7mKeHjw8bzh4ZX4z9efzy+48Z+vP55fcxTw8eHjecPDK/GXrz+eX3IeI/7k/nl9zFfDyfDusbzh4ZTHE6kd8K1SL6qkl+56mG6wbqi0pyVxDpjU/Hl1TW/tzMEjfdYneZiLkx2Y1aWirlVC/cB0joXtPbpSykv9SnLdUg+tdK6z1DXXCdIqtrWhcUpZTg969GcemEuKZfWBYxTvLWldU/w1I5tdMJc0ovrTzRbtXN/wAtDrdHOnnMdpegACZrwAAAAAAAAAAVfrxxp07e1s4vLlpupU6400sl80k/gU/G45iwte0/+etFwt5d8rRM11/nXLsPDKYjT0/vl6SrjlTpRqE8oRNhtdvlRyp0+UHKgw7nKkcqdTlByoNrt8qOVOpyg5UGHc5UjlT2tHdBLy9acYOnTfpSW9rqRYeF6l6EUnXnKo+lZ5LsRNTZqqa294lYtTjOZ/ZUfKjlS+aWqzDorLkYv2rM419VOGyWXJKPs8n+hnw0+6p/7Fv+2VEcqOVLVxfUnTacratKD6Iy8uP3+pW+kGi13YSyr02o55RqR3038ej4kddqqlfsa6zfnETifaXT5UOsdPlCJVCJe2vrK43lq6jcacvDLGTzS2a9NcM/JmvpFlQNlgakZ/5rUXG2nn88CWzOK4UfEaYnT1L5ABsXGgAAZgAAAAAAAo/Xv5/ae7y75WqLK18ef2nu8u+VojX3vPLr/Dp6FP56uYzOJOZC2OU5ggZgykEZjMGUljasNAVdNXldfw0/4cXzP1iuqUNqUY/qko9ryNo9GbCNCzo04rJKC/oWdPREzmWm8W1FVFEW6fXv8O/bWkKUVCEVFLhuPsAXXMAAAHVxDDaVxTlSqwjOMk01JJpo7QA1z1iaFvDLlbGbtq2bot79hrnpt/0/sYkbB638PjVwavNryqEqVWD4PbUX9JM17Nfeo21cnYeHaib1nNXeOSGZ/qR/Np+7VO/Ar9lgakPzafu1TvwPLXmh7r56FXwvsAGxccAAABmSBAAAAACjtfHn9p7vLvlaIsrXz5/ae7y75WiZQu+aXWeHz0Kfz1cxmccyUm2kt7e5Jc7fAiw2OUmR4FoDe3mThTdOD9KaafYZ3q51Yx2YXl1HOT3xg+aP9+sti3toU4qMIqKXBFqixHepoNV4rOdtn7/wqOw1GtpOtXln0qOUUektR1rl/q1PmLPBP+nT7NXOsvz3rlUd1qNSylRuJRkmmtpKazTzXA9uWkmLYcoxurOne28Vk6lrtUq8Y8XTk2pfBlgnGdNSWTSa6xsiO3J5Oprr/qfV8/y8vR7Si1xClyttUU8t04PyatKX6Zxe9M9YwbSXQydKr40wx8hdw3ygt1K6jzunNdOfE9/RTSWniFrGvFOE03CtSl+OjVjulB+xnsT6SwrojG6jt/p7QIJMkIAdbEMRpW9KdxXqRpUqaznOTySX7vq6Q9iM8oYdrkxONHB6lJvy7mpTpQXS0pKcn2R+qNfszJtYOmksUvOUinC3pJwtoP8AFst76kvWlkvYkkYvmULtW6p1ugsTYs4q7zzkZYGo/wDNp+7VO/Ar5ssDUe/82n7tU78Ba80GunoVfC/QAX3IgAAAAAAAAAAo3X15/ae7y75WaLL19+f2nu8u+Vmild80uq0E9Cn89XIyfVzg6usTowks4w/iNdaaS/r9DFzPNTNxGOK7L550ns+1STMbcfVCXW1TFirHs2Ao0lCKilkkskcyCS+5AAAAAAQyr77FaWDaQ1XUnyVpf0Y1p7pOEK6bi5ZJdOW/2lolQaz8K8Y45a2EJbMqdptVJJZ7O1UbS/p2mFecclrS7ZqmK+2Jysa20xw6pHahfWjX/npxfY2mjl/xdh+3Ckr21lUqSUIQjXpzlKTeSSSfEqW41GXKWcK8X/3Q+zPAxLVhidt5caaqbLzTpSymmuZpMwmquPRYpsaWrtc+8Nj0yiteOI1XiVO2c58jC3pzhTzfJ7cpTznlzN7kszP9XunUbulGzuf4F9TWzOlUXJyrJfzIJ8/Wug8bXNobUuoUr+3i51KMXCrBb5TpZ5ppdLTz3dZ7c+qnk80eLGoj9RSIIBSdRkZYOo783n7tU78CvWWDqN/N5+61O/Akt+aFLWz0avhfwALzkwAAAMwAAAAAAUZr78/tPd5d8rJFma/PP7T3eXfKxTKdzzS6fQz0aXM7uDYrO0uaN3T/ABUpqWXMpLpi/as0dDMZkccl2qIqjEtrdG9IKN/a07qjJSjJeUvShLpjJdDR6pr9qWvq0MTlShKXJTpSdSGfkNqUdmWXHn39ZsA30l2irdGXKamzFm5NEJBxp1FJKUWpJ7008017USZqyQcZzUU5NqKW9tvJJe0w3STWvh9pnTpT8OuOaNG2amtrhKovJXwzfUeTMR3Z0W6q5xTDI8fx6hY21S7uJbMILcvSqS9GEV0yZgmrbD611dXWNXMdmpcy2oR/6dNboQXsWXYjzMPwHEMcuoXmI/w6FN50LWOao011rpfW97+ha9lZwo0404LJJZHkc5ylqmLdOyJzM95/5D7hpPn3kgyV3gaQ6GWt7BxqU0prfCpHyalOXRKMlvTKf0gx/G8GuXZyvKlWllnRlWjCvGpT5vTTea5nvL/Kw18YfGWH29zktuncKCfTszhLNdsY9hHcjlmF7RXOpFFUZifdTOJ4nO5qyr1FTU5fjdOCpRk+LS3ZnUOOYzKbp4iKYxCWywdRv5vP3Wp34FeNlhajPzefutTvwJLfmhT1s9Gr4bAAAuOWAAAyJIAAAAAABRev3z+093l3ysEWdr98/tPd5d8rBFS55pdLop6NLkfe1sqtaShSpzqPmyjFvtfQfA+9lf1aFRVaNSdKceaUHsv+5hH7rdU1Y+nuvDVNoLOzjK6rrKrUS3fpXQj3tZmldOww6t5S8IrwlRtoZ+U5SWUqmXCKbefHJdJTa1u4yqfJq6S3ZbXIUNvt2f2MXxHE69zVda4q1K9R886knOWXBZ8y6luJ5uREYhqadDXVc33Zh6Wil01c06Lu69lCo9lVKNaVFQk+Zyy3ZFtS0BxZryMZvXF838Zvd7cyijPtCdblzYRjb14u7to7opyyr0lwjJ/iXU+1GNFURylPq7Fyr6rf2Ze9T1eu14XfXNwuFSrKS7HmZPgGrOxtMpRpqUuL3t/F7ztYBrFw2+S5K5hCo/5NZqhWz4JS/F8GzJEyeIj0aW5Xd8tefhxp0oxSjFJJdCOZBJkgAQeJjemuH2SfhF1ShJfy4y5Ss+rYjmxnDKmmapxEPbKS14aXU61SlhdGSmqE3UuZJ5xVXLZjTz4pOWfW0uhnx0y12VriM7fD4ytaTzUq8svCpr1Ut1P25t+wrByz3ve3zvpbIK68xiG40Wjqoq/Ur/xACBmQNxkZYeov83n7rU78Cu2WHqL/ADefutTvwM6PNCnrJ6NXw2BABbcyAACQQAAAAAACitf3n9n7vLvlXotD/wDQEcr6yl0O3ml8Jr7lXJlauObotHPSpcyMyMycyPC7kzBGYzGDLkCMyMxgyk9Kw0lvbfJULu4opc0YVpxh8ueR5uZ9rO25SSi6lOkumdSWzFfuz2GFe3H1Lh1O6V4hd3NeFzcVLilGEVHlNl7M82880s+ZFqYniVK2oVbqtJQpUoOc5PoS6Fxb5kuLKk0V0zwbBrXYhVnd1nvkqNKXlS65TyX1MN061lXOKtU2vB7WMtqFCMtrafRKpL0n1cy+pPuimGl4aq/dmYjFP2efj+ml7e161WdxXjTqTnKFFVpqlTg3ugop5blkjwSMxmQTzbummKYxEJAzIzPGWU5gjMZjBkZYmor83n7rU78CumyxdREW8WqvoVrPP4zh9iSiOanq56VTYEAFlzgAAJBAAAAAAAKr194I6lnQvYrN282p9VOe7PtUSioyNvsVw+nc0KtvVSlCpFxknwayNXdM9Ea2GXU6M05Um26FTonHg3+pEVdPq2eivYjZLxkwfNTJ2iLDbRXD6A4bQ2jzDLdDmDhtDaGDdDmDhtDaGDdDmDhtDaGDdDmDhtDaGDdDmDhtDaGDdDmQ2cNohyPcPJrhMpF06gMEcad1fyWSqONKk+MY5uT7Xl/6lV6LaM1sRuoW9JNRzTq1MvJpw4+3gjaPAMJpWdrRtaSUYU4qK6+v2ktFPq1WsvctkPRABK1QAAGYBIEAAAfObZ9CGgPOuakugxLSjC1d0pUa1NTi+bNb0+KZnkqSZ8J2EX0A7Naca1eV6Um6Oc4dCf4l8THauEXEHlKlNfDM2vqYFTlzpHUq6JUJc8V2GM0wtU6q5S1WdnVXPTn8rOLoT/RLsZtBU0Dt36K7Edaeri3forsR5shnxlftDWbk5fpl2MjYlwfYzZOWrC3forsPlLVXb8F2DZBxlftDXHZlwfYxk+D7GbFvVTb8PoR/hRb8PoNkHGV+0NdcnwfYxsvg+xmxX+E9vw+hK1U2/Bdg2QcZX7Q102JcH2Mnk5fpl2M2Ojqrt+C7D6Q1YWy9FdiGyDjK/aGtyoT/AEy7Gc1aVXzU59jNloat7ZeiuxHZp6B20fQXYNkHGV+0NZaeEXEnlGjN/DIyDBtXtzWknVXJw6Ut8mbC0tEqEeaK7DuU8Epx5khshhVqrksN0TwONnSVOjBQXS8vKk+LfSZhayl0nbhZRXMj6xpJGatM5RDM+hCRIeAAAkAAQAAAAAAAAAAAAAAAAAAAAAAAAAAAAAAAAAAAAAZAEgQAAAAAAAAAAAAAAAAAAAAAAAAAAAAAAAAAAAAAEkZgAAACAAAAASQAAJAAAACCQAAAAEEgAQSAIJAAAACESAAAAEAAD//Z"/>
          <p:cNvSpPr>
            <a:spLocks noChangeAspect="1" noChangeArrowheads="1"/>
          </p:cNvSpPr>
          <p:nvPr/>
        </p:nvSpPr>
        <p:spPr bwMode="auto">
          <a:xfrm>
            <a:off x="2136776" y="-571500"/>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sp>
        <p:nvSpPr>
          <p:cNvPr id="55304" name="AutoShape 10" descr="data:image/jpeg;base64,/9j/4AAQSkZJRgABAQAAAQABAAD/2wCEAAkGBg8PDQ0MDw8PDQ8PDw8PDQ8PDxAMDA0PFBAVFBQQFRQXHCYeFxkjGRQUHy8gIycpLCwsFR4xNTAqNiYrLCkBCQoKDgwOGg8PGiokHyUpLCwpKS0wLCopLCwsLSwsKS0pLS8tKSwpNSwqNSkpLCksKSwpLCo1KSkpKSwpKSkpLP/AABEIAOEA4QMBIgACEQEDEQH/xAAcAAEAAgIDAQAAAAAAAAAAAAAAAQcGCAIEBQP/xABFEAACAQICBQYMBAQEBwEAAAAAAQIDBAURBgcSIVETMUFhkbIUFSI0QmJxdIGSodEyNVLBI0Ox4RclM2MWJFNyc4LwCP/EABoBAQACAwEAAAAAAAAAAAAAAAADBAIFBgH/xAAvEQEAAQMCBAUDAwUBAAAAAAAAAQIDEQQSFCEjMQUyQVFxIpHwE2HRM1KBscEV/9oADAMBAAIRAxEAPwC8AAAAAAAAAAAAAAAAAAAAAAAAAAAAAAAAAAAAAAAAAAAAAAAAAAAAAAAAAAAAAADMAAAAAAAAAAAAAAAAAAAAAAA87G8eoWdPla0ss90ILfOo+CR9sVxOna29W5qvZhSi5S4vgl1t7ihMc0nq3lxO4qPe90IZ5xpwz3QX/wBvIrlzZC/o9HOoqzPaGZ4nrDuazapNW8OhQydTLrk/2yPIlilWTznWqSfXUk/3MYheZCV/1lSbkz3b6nSUURimGTrEf9yfzy+5PjL15/PL7mK+HdZHh55vZ8PDK/Gfrz+eX3HjP15/PL7mKeHjw8bzh4ZX4z9efzy+48Z+vP55fcxTw8eHjecPDK/Gfrz+eX3HjP15/PL7mKeHjw8bzh4ZX4z9efzy+48Z+vP55fcxTw8eHjecPDK/GXrz+eX3IeI/7k/nl9zFfDyfDusbzh4ZTHE6kd8K1SL6qkl+56mG6wbqi0pyVxDpjU/Hl1TW/tzMEjfdYneZiLkx2Y1aWirlVC/cB0joXtPbpSykv9SnLdUg+tdK6z1DXXCdIqtrWhcUpZTg969GcemEuKZfWBYxTvLWldU/w1I5tdMJc0ovrTzRbtXN/wAtDrdHOnnMdpegACZrwAAAAAAAAAAVfrxxp07e1s4vLlpupU6400sl80k/gU/G45iwte0/+etFwt5d8rRM11/nXLsPDKYjT0/vl6SrjlTpRqE8oRNhtdvlRyp0+UHKgw7nKkcqdTlByoNrt8qOVOpyg5UGHc5UjlT2tHdBLy9acYOnTfpSW9rqRYeF6l6EUnXnKo+lZ5LsRNTZqqa294lYtTjOZ/ZUfKjlS+aWqzDorLkYv2rM419VOGyWXJKPs8n+hnw0+6p/7Fv+2VEcqOVLVxfUnTacratKD6Iy8uP3+pW+kGi13YSyr02o55RqR3038ej4kddqqlfsa6zfnETifaXT5UOsdPlCJVCJe2vrK43lq6jcacvDLGTzS2a9NcM/JmvpFlQNlgakZ/5rUXG2nn88CWzOK4UfEaYnT1L5ABsXGgAAZgAAAAAAAo/Xv5/ae7y75WqLK18ef2nu8u+VojX3vPLr/Dp6FP56uYzOJOZC2OU5ggZgykEZjMGUljasNAVdNXldfw0/4cXzP1iuqUNqUY/qko9ryNo9GbCNCzo04rJKC/oWdPREzmWm8W1FVFEW6fXv8O/bWkKUVCEVFLhuPsAXXMAAAHVxDDaVxTlSqwjOMk01JJpo7QA1z1iaFvDLlbGbtq2bot79hrnpt/0/sYkbB638PjVwavNryqEqVWD4PbUX9JM17Nfeo21cnYeHaib1nNXeOSGZ/qR/Np+7VO/Ar9lgakPzafu1TvwPLXmh7r56FXwvsAGxccAAABmSBAAAAACjtfHn9p7vLvlaIsrXz5/ae7y75WiZQu+aXWeHz0Kfz1cxmccyUm2kt7e5Jc7fAiw2OUmR4FoDe3mThTdOD9KaafYZ3q51Yx2YXl1HOT3xg+aP9+sti3toU4qMIqKXBFqixHepoNV4rOdtn7/wqOw1GtpOtXln0qOUUektR1rl/q1PmLPBP+nT7NXOsvz3rlUd1qNSylRuJRkmmtpKazTzXA9uWkmLYcoxurOne28Vk6lrtUq8Y8XTk2pfBlgnGdNSWTSa6xsiO3J5Oprr/qfV8/y8vR7Si1xClyttUU8t04PyatKX6Zxe9M9YwbSXQydKr40wx8hdw3ygt1K6jzunNdOfE9/RTSWniFrGvFOE03CtSl+OjVjulB+xnsT6SwrojG6jt/p7QIJMkIAdbEMRpW9KdxXqRpUqaznOTySX7vq6Q9iM8oYdrkxONHB6lJvy7mpTpQXS0pKcn2R+qNfszJtYOmksUvOUinC3pJwtoP8AFst76kvWlkvYkkYvmULtW6p1ugsTYs4q7zzkZYGo/wDNp+7VO/Ar5ssDUe/82n7tU78Ba80GunoVfC/QAX3IgAAAAAAAAAAo3X15/ae7y75WaLL19+f2nu8u+Vmild80uq0E9Cn89XIyfVzg6usTowks4w/iNdaaS/r9DFzPNTNxGOK7L550ns+1STMbcfVCXW1TFirHs2Ao0lCKilkkskcyCS+5AAAAAAQyr77FaWDaQ1XUnyVpf0Y1p7pOEK6bi5ZJdOW/2lolQaz8K8Y45a2EJbMqdptVJJZ7O1UbS/p2mFecclrS7ZqmK+2Jysa20xw6pHahfWjX/npxfY2mjl/xdh+3Ckr21lUqSUIQjXpzlKTeSSSfEqW41GXKWcK8X/3Q+zPAxLVhidt5caaqbLzTpSymmuZpMwmquPRYpsaWrtc+8Nj0yiteOI1XiVO2c58jC3pzhTzfJ7cpTznlzN7kszP9XunUbulGzuf4F9TWzOlUXJyrJfzIJ8/Wug8bXNobUuoUr+3i51KMXCrBb5TpZ5ppdLTz3dZ7c+qnk80eLGoj9RSIIBSdRkZYOo783n7tU78CvWWDqN/N5+61O/Akt+aFLWz0avhfwALzkwAAAMwAAAAAAUZr78/tPd5d8rJFma/PP7T3eXfKxTKdzzS6fQz0aXM7uDYrO0uaN3T/ABUpqWXMpLpi/as0dDMZkccl2qIqjEtrdG9IKN/a07qjJSjJeUvShLpjJdDR6pr9qWvq0MTlShKXJTpSdSGfkNqUdmWXHn39ZsA30l2irdGXKamzFm5NEJBxp1FJKUWpJ7008017USZqyQcZzUU5NqKW9tvJJe0w3STWvh9pnTpT8OuOaNG2amtrhKovJXwzfUeTMR3Z0W6q5xTDI8fx6hY21S7uJbMILcvSqS9GEV0yZgmrbD611dXWNXMdmpcy2oR/6dNboQXsWXYjzMPwHEMcuoXmI/w6FN50LWOao011rpfW97+ha9lZwo0404LJJZHkc5ylqmLdOyJzM95/5D7hpPn3kgyV3gaQ6GWt7BxqU0prfCpHyalOXRKMlvTKf0gx/G8GuXZyvKlWllnRlWjCvGpT5vTTea5nvL/Kw18YfGWH29zktuncKCfTszhLNdsY9hHcjlmF7RXOpFFUZifdTOJ4nO5qyr1FTU5fjdOCpRk+LS3ZnUOOYzKbp4iKYxCWywdRv5vP3Wp34FeNlhajPzefutTvwJLfmhT1s9Gr4bAAAuOWAAAyJIAAAAAABRev3z+093l3ysEWdr98/tPd5d8rBFS55pdLop6NLkfe1sqtaShSpzqPmyjFvtfQfA+9lf1aFRVaNSdKceaUHsv+5hH7rdU1Y+nuvDVNoLOzjK6rrKrUS3fpXQj3tZmldOww6t5S8IrwlRtoZ+U5SWUqmXCKbefHJdJTa1u4yqfJq6S3ZbXIUNvt2f2MXxHE69zVda4q1K9R886knOWXBZ8y6luJ5uREYhqadDXVc33Zh6Wil01c06Lu69lCo9lVKNaVFQk+Zyy3ZFtS0BxZryMZvXF838Zvd7cyijPtCdblzYRjb14u7to7opyyr0lwjJ/iXU+1GNFURylPq7Fyr6rf2Ze9T1eu14XfXNwuFSrKS7HmZPgGrOxtMpRpqUuL3t/F7ztYBrFw2+S5K5hCo/5NZqhWz4JS/F8GzJEyeIj0aW5Xd8tefhxp0oxSjFJJdCOZBJkgAQeJjemuH2SfhF1ShJfy4y5Ss+rYjmxnDKmmapxEPbKS14aXU61SlhdGSmqE3UuZJ5xVXLZjTz4pOWfW0uhnx0y12VriM7fD4ytaTzUq8svCpr1Ut1P25t+wrByz3ve3zvpbIK68xiG40Wjqoq/Ur/xACBmQNxkZYeov83n7rU78Cu2WHqL/ADefutTvwM6PNCnrJ6NXw2BABbcyAACQQAAAAAACitf3n9n7vLvlXotD/wDQEcr6yl0O3ml8Jr7lXJlauObotHPSpcyMyMycyPC7kzBGYzGDLkCMyMxgyk9Kw0lvbfJULu4opc0YVpxh8ueR5uZ9rO25SSi6lOkumdSWzFfuz2GFe3H1Lh1O6V4hd3NeFzcVLilGEVHlNl7M82880s+ZFqYniVK2oVbqtJQpUoOc5PoS6Fxb5kuLKk0V0zwbBrXYhVnd1nvkqNKXlS65TyX1MN061lXOKtU2vB7WMtqFCMtrafRKpL0n1cy+pPuimGl4aq/dmYjFP2efj+ml7e161WdxXjTqTnKFFVpqlTg3ugop5blkjwSMxmQTzbummKYxEJAzIzPGWU5gjMZjBkZYmor83n7rU78CumyxdREW8WqvoVrPP4zh9iSiOanq56VTYEAFlzgAAJBAAAAAAAKr194I6lnQvYrN282p9VOe7PtUSioyNvsVw+nc0KtvVSlCpFxknwayNXdM9Ea2GXU6M05Um26FTonHg3+pEVdPq2eivYjZLxkwfNTJ2iLDbRXD6A4bQ2jzDLdDmDhtDaGDdDmDhtDaGDdDmDhtDaGDdDmDhtDaGDdDmDhtDaGDdDmQ2cNohyPcPJrhMpF06gMEcad1fyWSqONKk+MY5uT7Xl/6lV6LaM1sRuoW9JNRzTq1MvJpw4+3gjaPAMJpWdrRtaSUYU4qK6+v2ktFPq1WsvctkPRABK1QAAGYBIEAAAfObZ9CGgPOuakugxLSjC1d0pUa1NTi+bNb0+KZnkqSZ8J2EX0A7Naca1eV6Um6Oc4dCf4l8THauEXEHlKlNfDM2vqYFTlzpHUq6JUJc8V2GM0wtU6q5S1WdnVXPTn8rOLoT/RLsZtBU0Dt36K7Edaeri3forsR5shnxlftDWbk5fpl2MjYlwfYzZOWrC3forsPlLVXb8F2DZBxlftDXHZlwfYxk+D7GbFvVTb8PoR/hRb8PoNkHGV+0NdcnwfYxsvg+xmxX+E9vw+hK1U2/Bdg2QcZX7Q102JcH2Mnk5fpl2M2Ojqrt+C7D6Q1YWy9FdiGyDjK/aGtyoT/AEy7Gc1aVXzU59jNloat7ZeiuxHZp6B20fQXYNkHGV+0NZaeEXEnlGjN/DIyDBtXtzWknVXJw6Ut8mbC0tEqEeaK7DuU8Epx5khshhVqrksN0TwONnSVOjBQXS8vKk+LfSZhayl0nbhZRXMj6xpJGatM5RDM+hCRIeAAAkAAQAAAAAAAAAAAAAAAAAAAAAAAAAAAAAAAAAAAAAZAEgQAAAAAAAAAAAAAAAAAAAAAAAAAAAAAAAAAAAAAEkZgAAACAAAAASQAAJAAAACCQAAAAEEgAQSAIJAAAACESAAAAEAAD//Z"/>
          <p:cNvSpPr>
            <a:spLocks noChangeAspect="1" noChangeArrowheads="1"/>
          </p:cNvSpPr>
          <p:nvPr/>
        </p:nvSpPr>
        <p:spPr bwMode="auto">
          <a:xfrm>
            <a:off x="2289176" y="-419100"/>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sp>
        <p:nvSpPr>
          <p:cNvPr id="55305" name="AutoShape 12" descr="data:image/jpeg;base64,/9j/4AAQSkZJRgABAQAAAQABAAD/2wCEAAkGBg8PDQ0MDw8PDQ8PDw8PDQ8PDxAMDA0PFBAVFBQQFRQXHCYeFxkjGRQUHy8gIycpLCwsFR4xNTAqNiYrLCkBCQoKDgwOGg8PGiokHyUpLCwpKS0wLCopLCwsLSwsKS0pLS8tKSwpNSwqNSkpLCksKSwpLCo1KSkpKSwpKSkpLP/AABEIAOEA4QMBIgACEQEDEQH/xAAcAAEAAgIDAQAAAAAAAAAAAAAAAQcGCAIEBQP/xABFEAACAQICBQYMBAQEBwEAAAAAAQIDBAURBgcSIVETMUFhkbIUFSI0QmJxdIGSodEyNVLBI0Ox4RclM2MWJFNyc4LwCP/EABoBAQACAwEAAAAAAAAAAAAAAAADBAIFBgH/xAAvEQEAAQMCBAUDAwUBAAAAAAAAAQIDEQQSFCEjMQUyQVFxIpHwE2HRM1KBscEV/9oADAMBAAIRAxEAPwC8AAAAAAAAAAAAAAAAAAAAAAAAAAAAAAAAAAAAAAAAAAAAAAAAAAAAAAAAAAAAAADMAAAAAAAAAAAAAAAAAAAAAAA87G8eoWdPla0ss90ILfOo+CR9sVxOna29W5qvZhSi5S4vgl1t7ihMc0nq3lxO4qPe90IZ5xpwz3QX/wBvIrlzZC/o9HOoqzPaGZ4nrDuazapNW8OhQydTLrk/2yPIlilWTznWqSfXUk/3MYheZCV/1lSbkz3b6nSUURimGTrEf9yfzy+5PjL15/PL7mK+HdZHh55vZ8PDK/Gfrz+eX3HjP15/PL7mKeHjw8bzh4ZX4z9efzy+48Z+vP55fcxTw8eHjecPDK/Gfrz+eX3HjP15/PL7mKeHjw8bzh4ZX4z9efzy+48Z+vP55fcxTw8eHjecPDK/GXrz+eX3IeI/7k/nl9zFfDyfDusbzh4ZTHE6kd8K1SL6qkl+56mG6wbqi0pyVxDpjU/Hl1TW/tzMEjfdYneZiLkx2Y1aWirlVC/cB0joXtPbpSykv9SnLdUg+tdK6z1DXXCdIqtrWhcUpZTg969GcemEuKZfWBYxTvLWldU/w1I5tdMJc0ovrTzRbtXN/wAtDrdHOnnMdpegACZrwAAAAAAAAAAVfrxxp07e1s4vLlpupU6400sl80k/gU/G45iwte0/+etFwt5d8rRM11/nXLsPDKYjT0/vl6SrjlTpRqE8oRNhtdvlRyp0+UHKgw7nKkcqdTlByoNrt8qOVOpyg5UGHc5UjlT2tHdBLy9acYOnTfpSW9rqRYeF6l6EUnXnKo+lZ5LsRNTZqqa294lYtTjOZ/ZUfKjlS+aWqzDorLkYv2rM419VOGyWXJKPs8n+hnw0+6p/7Fv+2VEcqOVLVxfUnTacratKD6Iy8uP3+pW+kGi13YSyr02o55RqR3038ej4kddqqlfsa6zfnETifaXT5UOsdPlCJVCJe2vrK43lq6jcacvDLGTzS2a9NcM/JmvpFlQNlgakZ/5rUXG2nn88CWzOK4UfEaYnT1L5ABsXGgAAZgAAAAAAAo/Xv5/ae7y75WqLK18ef2nu8u+VojX3vPLr/Dp6FP56uYzOJOZC2OU5ggZgykEZjMGUljasNAVdNXldfw0/4cXzP1iuqUNqUY/qko9ryNo9GbCNCzo04rJKC/oWdPREzmWm8W1FVFEW6fXv8O/bWkKUVCEVFLhuPsAXXMAAAHVxDDaVxTlSqwjOMk01JJpo7QA1z1iaFvDLlbGbtq2bot79hrnpt/0/sYkbB638PjVwavNryqEqVWD4PbUX9JM17Nfeo21cnYeHaib1nNXeOSGZ/qR/Np+7VO/Ar9lgakPzafu1TvwPLXmh7r56FXwvsAGxccAAABmSBAAAAACjtfHn9p7vLvlaIsrXz5/ae7y75WiZQu+aXWeHz0Kfz1cxmccyUm2kt7e5Jc7fAiw2OUmR4FoDe3mThTdOD9KaafYZ3q51Yx2YXl1HOT3xg+aP9+sti3toU4qMIqKXBFqixHepoNV4rOdtn7/wqOw1GtpOtXln0qOUUektR1rl/q1PmLPBP+nT7NXOsvz3rlUd1qNSylRuJRkmmtpKazTzXA9uWkmLYcoxurOne28Vk6lrtUq8Y8XTk2pfBlgnGdNSWTSa6xsiO3J5Oprr/qfV8/y8vR7Si1xClyttUU8t04PyatKX6Zxe9M9YwbSXQydKr40wx8hdw3ygt1K6jzunNdOfE9/RTSWniFrGvFOE03CtSl+OjVjulB+xnsT6SwrojG6jt/p7QIJMkIAdbEMRpW9KdxXqRpUqaznOTySX7vq6Q9iM8oYdrkxONHB6lJvy7mpTpQXS0pKcn2R+qNfszJtYOmksUvOUinC3pJwtoP8AFst76kvWlkvYkkYvmULtW6p1ugsTYs4q7zzkZYGo/wDNp+7VO/Ar5ssDUe/82n7tU78Ba80GunoVfC/QAX3IgAAAAAAAAAAo3X15/ae7y75WaLL19+f2nu8u+Vmild80uq0E9Cn89XIyfVzg6usTowks4w/iNdaaS/r9DFzPNTNxGOK7L550ns+1STMbcfVCXW1TFirHs2Ao0lCKilkkskcyCS+5AAAAAAQyr77FaWDaQ1XUnyVpf0Y1p7pOEK6bi5ZJdOW/2lolQaz8K8Y45a2EJbMqdptVJJZ7O1UbS/p2mFecclrS7ZqmK+2Jysa20xw6pHahfWjX/npxfY2mjl/xdh+3Ckr21lUqSUIQjXpzlKTeSSSfEqW41GXKWcK8X/3Q+zPAxLVhidt5caaqbLzTpSymmuZpMwmquPRYpsaWrtc+8Nj0yiteOI1XiVO2c58jC3pzhTzfJ7cpTznlzN7kszP9XunUbulGzuf4F9TWzOlUXJyrJfzIJ8/Wug8bXNobUuoUr+3i51KMXCrBb5TpZ5ppdLTz3dZ7c+qnk80eLGoj9RSIIBSdRkZYOo783n7tU78CvWWDqN/N5+61O/Akt+aFLWz0avhfwALzkwAAAMwAAAAAAUZr78/tPd5d8rJFma/PP7T3eXfKxTKdzzS6fQz0aXM7uDYrO0uaN3T/ABUpqWXMpLpi/as0dDMZkccl2qIqjEtrdG9IKN/a07qjJSjJeUvShLpjJdDR6pr9qWvq0MTlShKXJTpSdSGfkNqUdmWXHn39ZsA30l2irdGXKamzFm5NEJBxp1FJKUWpJ7008017USZqyQcZzUU5NqKW9tvJJe0w3STWvh9pnTpT8OuOaNG2amtrhKovJXwzfUeTMR3Z0W6q5xTDI8fx6hY21S7uJbMILcvSqS9GEV0yZgmrbD611dXWNXMdmpcy2oR/6dNboQXsWXYjzMPwHEMcuoXmI/w6FN50LWOao011rpfW97+ha9lZwo0404LJJZHkc5ylqmLdOyJzM95/5D7hpPn3kgyV3gaQ6GWt7BxqU0prfCpHyalOXRKMlvTKf0gx/G8GuXZyvKlWllnRlWjCvGpT5vTTea5nvL/Kw18YfGWH29zktuncKCfTszhLNdsY9hHcjlmF7RXOpFFUZifdTOJ4nO5qyr1FTU5fjdOCpRk+LS3ZnUOOYzKbp4iKYxCWywdRv5vP3Wp34FeNlhajPzefutTvwJLfmhT1s9Gr4bAAAuOWAAAyJIAAAAAABRev3z+093l3ysEWdr98/tPd5d8rBFS55pdLop6NLkfe1sqtaShSpzqPmyjFvtfQfA+9lf1aFRVaNSdKceaUHsv+5hH7rdU1Y+nuvDVNoLOzjK6rrKrUS3fpXQj3tZmldOww6t5S8IrwlRtoZ+U5SWUqmXCKbefHJdJTa1u4yqfJq6S3ZbXIUNvt2f2MXxHE69zVda4q1K9R886knOWXBZ8y6luJ5uREYhqadDXVc33Zh6Wil01c06Lu69lCo9lVKNaVFQk+Zyy3ZFtS0BxZryMZvXF838Zvd7cyijPtCdblzYRjb14u7to7opyyr0lwjJ/iXU+1GNFURylPq7Fyr6rf2Ze9T1eu14XfXNwuFSrKS7HmZPgGrOxtMpRpqUuL3t/F7ztYBrFw2+S5K5hCo/5NZqhWz4JS/F8GzJEyeIj0aW5Xd8tefhxp0oxSjFJJdCOZBJkgAQeJjemuH2SfhF1ShJfy4y5Ss+rYjmxnDKmmapxEPbKS14aXU61SlhdGSmqE3UuZJ5xVXLZjTz4pOWfW0uhnx0y12VriM7fD4ytaTzUq8svCpr1Ut1P25t+wrByz3ve3zvpbIK68xiG40Wjqoq/Ur/xACBmQNxkZYeov83n7rU78Cu2WHqL/ADefutTvwM6PNCnrJ6NXw2BABbcyAACQQAAAAAACitf3n9n7vLvlXotD/wDQEcr6yl0O3ml8Jr7lXJlauObotHPSpcyMyMycyPC7kzBGYzGDLkCMyMxgyk9Kw0lvbfJULu4opc0YVpxh8ueR5uZ9rO25SSi6lOkumdSWzFfuz2GFe3H1Lh1O6V4hd3NeFzcVLilGEVHlNl7M82880s+ZFqYniVK2oVbqtJQpUoOc5PoS6Fxb5kuLKk0V0zwbBrXYhVnd1nvkqNKXlS65TyX1MN061lXOKtU2vB7WMtqFCMtrafRKpL0n1cy+pPuimGl4aq/dmYjFP2efj+ml7e161WdxXjTqTnKFFVpqlTg3ugop5blkjwSMxmQTzbummKYxEJAzIzPGWU5gjMZjBkZYmor83n7rU78CumyxdREW8WqvoVrPP4zh9iSiOanq56VTYEAFlzgAAJBAAAAAAAKr194I6lnQvYrN282p9VOe7PtUSioyNvsVw+nc0KtvVSlCpFxknwayNXdM9Ea2GXU6M05Um26FTonHg3+pEVdPq2eivYjZLxkwfNTJ2iLDbRXD6A4bQ2jzDLdDmDhtDaGDdDmDhtDaGDdDmDhtDaGDdDmDhtDaGDdDmDhtDaGDdDmQ2cNohyPcPJrhMpF06gMEcad1fyWSqONKk+MY5uT7Xl/6lV6LaM1sRuoW9JNRzTq1MvJpw4+3gjaPAMJpWdrRtaSUYU4qK6+v2ktFPq1WsvctkPRABK1QAAGYBIEAAAfObZ9CGgPOuakugxLSjC1d0pUa1NTi+bNb0+KZnkqSZ8J2EX0A7Naca1eV6Um6Oc4dCf4l8THauEXEHlKlNfDM2vqYFTlzpHUq6JUJc8V2GM0wtU6q5S1WdnVXPTn8rOLoT/RLsZtBU0Dt36K7Edaeri3forsR5shnxlftDWbk5fpl2MjYlwfYzZOWrC3forsPlLVXb8F2DZBxlftDXHZlwfYxk+D7GbFvVTb8PoR/hRb8PoNkHGV+0NdcnwfYxsvg+xmxX+E9vw+hK1U2/Bdg2QcZX7Q102JcH2Mnk5fpl2M2Ojqrt+C7D6Q1YWy9FdiGyDjK/aGtyoT/AEy7Gc1aVXzU59jNloat7ZeiuxHZp6B20fQXYNkHGV+0NZaeEXEnlGjN/DIyDBtXtzWknVXJw6Ut8mbC0tEqEeaK7DuU8Epx5khshhVqrksN0TwONnSVOjBQXS8vKk+LfSZhayl0nbhZRXMj6xpJGatM5RDM+hCRIeAAAkAAQAAAAAAAAAAAAAAAAAAAAAAAAAAAAAAAAAAAAAZAEgQAAAAAAAAAAAAAAAAAAAAAAAAAAAAAAAAAAAAAEkZgAAACAAAAASQAAJAAAACCQAAAAEEgAQSAIJAAAACESAAAAEAAD//Z"/>
          <p:cNvSpPr>
            <a:spLocks noChangeAspect="1" noChangeArrowheads="1"/>
          </p:cNvSpPr>
          <p:nvPr/>
        </p:nvSpPr>
        <p:spPr bwMode="auto">
          <a:xfrm>
            <a:off x="2441576" y="-266700"/>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sp>
        <p:nvSpPr>
          <p:cNvPr id="55306" name="AutoShape 14" descr="data:image/jpeg;base64,/9j/4AAQSkZJRgABAQAAAQABAAD/2wCEAAkGBg8PDQ0MDw8PDQ8PDw8PDQ8PDxAMDA0PFBAVFBQQFRQXHCYeFxkjGRQUHy8gIycpLCwsFR4xNTAqNiYrLCkBCQoKDgwOGg8PGiokHyUpLCwpKS0wLCopLCwsLSwsKS0pLS8tKSwpNSwqNSkpLCksKSwpLCo1KSkpKSwpKSkpLP/AABEIAOEA4QMBIgACEQEDEQH/xAAcAAEAAgIDAQAAAAAAAAAAAAAAAQcGCAIEBQP/xABFEAACAQICBQYMBAQEBwEAAAAAAQIDBAURBgcSIVETMUFhkbIUFSI0QmJxdIGSodEyNVLBI0Ox4RclM2MWJFNyc4LwCP/EABoBAQACAwEAAAAAAAAAAAAAAAADBAIFBgH/xAAvEQEAAQMCBAUDAwUBAAAAAAAAAQIDEQQSFCEjMQUyQVFxIpHwE2HRM1KBscEV/9oADAMBAAIRAxEAPwC8AAAAAAAAAAAAAAAAAAAAAAAAAAAAAAAAAAAAAAAAAAAAAAAAAAAAAAAAAAAAAADMAAAAAAAAAAAAAAAAAAAAAAA87G8eoWdPla0ss90ILfOo+CR9sVxOna29W5qvZhSi5S4vgl1t7ihMc0nq3lxO4qPe90IZ5xpwz3QX/wBvIrlzZC/o9HOoqzPaGZ4nrDuazapNW8OhQydTLrk/2yPIlilWTznWqSfXUk/3MYheZCV/1lSbkz3b6nSUURimGTrEf9yfzy+5PjL15/PL7mK+HdZHh55vZ8PDK/Gfrz+eX3HjP15/PL7mKeHjw8bzh4ZX4z9efzy+48Z+vP55fcxTw8eHjecPDK/Gfrz+eX3HjP15/PL7mKeHjw8bzh4ZX4z9efzy+48Z+vP55fcxTw8eHjecPDK/GXrz+eX3IeI/7k/nl9zFfDyfDusbzh4ZTHE6kd8K1SL6qkl+56mG6wbqi0pyVxDpjU/Hl1TW/tzMEjfdYneZiLkx2Y1aWirlVC/cB0joXtPbpSykv9SnLdUg+tdK6z1DXXCdIqtrWhcUpZTg969GcemEuKZfWBYxTvLWldU/w1I5tdMJc0ovrTzRbtXN/wAtDrdHOnnMdpegACZrwAAAAAAAAAAVfrxxp07e1s4vLlpupU6400sl80k/gU/G45iwte0/+etFwt5d8rRM11/nXLsPDKYjT0/vl6SrjlTpRqE8oRNhtdvlRyp0+UHKgw7nKkcqdTlByoNrt8qOVOpyg5UGHc5UjlT2tHdBLy9acYOnTfpSW9rqRYeF6l6EUnXnKo+lZ5LsRNTZqqa294lYtTjOZ/ZUfKjlS+aWqzDorLkYv2rM419VOGyWXJKPs8n+hnw0+6p/7Fv+2VEcqOVLVxfUnTacratKD6Iy8uP3+pW+kGi13YSyr02o55RqR3038ej4kddqqlfsa6zfnETifaXT5UOsdPlCJVCJe2vrK43lq6jcacvDLGTzS2a9NcM/JmvpFlQNlgakZ/5rUXG2nn88CWzOK4UfEaYnT1L5ABsXGgAAZgAAAAAAAo/Xv5/ae7y75WqLK18ef2nu8u+VojX3vPLr/Dp6FP56uYzOJOZC2OU5ggZgykEZjMGUljasNAVdNXldfw0/4cXzP1iuqUNqUY/qko9ryNo9GbCNCzo04rJKC/oWdPREzmWm8W1FVFEW6fXv8O/bWkKUVCEVFLhuPsAXXMAAAHVxDDaVxTlSqwjOMk01JJpo7QA1z1iaFvDLlbGbtq2bot79hrnpt/0/sYkbB638PjVwavNryqEqVWD4PbUX9JM17Nfeo21cnYeHaib1nNXeOSGZ/qR/Np+7VO/Ar9lgakPzafu1TvwPLXmh7r56FXwvsAGxccAAABmSBAAAAACjtfHn9p7vLvlaIsrXz5/ae7y75WiZQu+aXWeHz0Kfz1cxmccyUm2kt7e5Jc7fAiw2OUmR4FoDe3mThTdOD9KaafYZ3q51Yx2YXl1HOT3xg+aP9+sti3toU4qMIqKXBFqixHepoNV4rOdtn7/wqOw1GtpOtXln0qOUUektR1rl/q1PmLPBP+nT7NXOsvz3rlUd1qNSylRuJRkmmtpKazTzXA9uWkmLYcoxurOne28Vk6lrtUq8Y8XTk2pfBlgnGdNSWTSa6xsiO3J5Oprr/qfV8/y8vR7Si1xClyttUU8t04PyatKX6Zxe9M9YwbSXQydKr40wx8hdw3ygt1K6jzunNdOfE9/RTSWniFrGvFOE03CtSl+OjVjulB+xnsT6SwrojG6jt/p7QIJMkIAdbEMRpW9KdxXqRpUqaznOTySX7vq6Q9iM8oYdrkxONHB6lJvy7mpTpQXS0pKcn2R+qNfszJtYOmksUvOUinC3pJwtoP8AFst76kvWlkvYkkYvmULtW6p1ugsTYs4q7zzkZYGo/wDNp+7VO/Ar5ssDUe/82n7tU78Ba80GunoVfC/QAX3IgAAAAAAAAAAo3X15/ae7y75WaLL19+f2nu8u+Vmild80uq0E9Cn89XIyfVzg6usTowks4w/iNdaaS/r9DFzPNTNxGOK7L550ns+1STMbcfVCXW1TFirHs2Ao0lCKilkkskcyCS+5AAAAAAQyr77FaWDaQ1XUnyVpf0Y1p7pOEK6bi5ZJdOW/2lolQaz8K8Y45a2EJbMqdptVJJZ7O1UbS/p2mFecclrS7ZqmK+2Jysa20xw6pHahfWjX/npxfY2mjl/xdh+3Ckr21lUqSUIQjXpzlKTeSSSfEqW41GXKWcK8X/3Q+zPAxLVhidt5caaqbLzTpSymmuZpMwmquPRYpsaWrtc+8Nj0yiteOI1XiVO2c58jC3pzhTzfJ7cpTznlzN7kszP9XunUbulGzuf4F9TWzOlUXJyrJfzIJ8/Wug8bXNobUuoUr+3i51KMXCrBb5TpZ5ppdLTz3dZ7c+qnk80eLGoj9RSIIBSdRkZYOo783n7tU78CvWWDqN/N5+61O/Akt+aFLWz0avhfwALzkwAAAMwAAAAAAUZr78/tPd5d8rJFma/PP7T3eXfKxTKdzzS6fQz0aXM7uDYrO0uaN3T/ABUpqWXMpLpi/as0dDMZkccl2qIqjEtrdG9IKN/a07qjJSjJeUvShLpjJdDR6pr9qWvq0MTlShKXJTpSdSGfkNqUdmWXHn39ZsA30l2irdGXKamzFm5NEJBxp1FJKUWpJ7008017USZqyQcZzUU5NqKW9tvJJe0w3STWvh9pnTpT8OuOaNG2amtrhKovJXwzfUeTMR3Z0W6q5xTDI8fx6hY21S7uJbMILcvSqS9GEV0yZgmrbD611dXWNXMdmpcy2oR/6dNboQXsWXYjzMPwHEMcuoXmI/w6FN50LWOao011rpfW97+ha9lZwo0404LJJZHkc5ylqmLdOyJzM95/5D7hpPn3kgyV3gaQ6GWt7BxqU0prfCpHyalOXRKMlvTKf0gx/G8GuXZyvKlWllnRlWjCvGpT5vTTea5nvL/Kw18YfGWH29zktuncKCfTszhLNdsY9hHcjlmF7RXOpFFUZifdTOJ4nO5qyr1FTU5fjdOCpRk+LS3ZnUOOYzKbp4iKYxCWywdRv5vP3Wp34FeNlhajPzefutTvwJLfmhT1s9Gr4bAAAuOWAAAyJIAAAAAABRev3z+093l3ysEWdr98/tPd5d8rBFS55pdLop6NLkfe1sqtaShSpzqPmyjFvtfQfA+9lf1aFRVaNSdKceaUHsv+5hH7rdU1Y+nuvDVNoLOzjK6rrKrUS3fpXQj3tZmldOww6t5S8IrwlRtoZ+U5SWUqmXCKbefHJdJTa1u4yqfJq6S3ZbXIUNvt2f2MXxHE69zVda4q1K9R886knOWXBZ8y6luJ5uREYhqadDXVc33Zh6Wil01c06Lu69lCo9lVKNaVFQk+Zyy3ZFtS0BxZryMZvXF838Zvd7cyijPtCdblzYRjb14u7to7opyyr0lwjJ/iXU+1GNFURylPq7Fyr6rf2Ze9T1eu14XfXNwuFSrKS7HmZPgGrOxtMpRpqUuL3t/F7ztYBrFw2+S5K5hCo/5NZqhWz4JS/F8GzJEyeIj0aW5Xd8tefhxp0oxSjFJJdCOZBJkgAQeJjemuH2SfhF1ShJfy4y5Ss+rYjmxnDKmmapxEPbKS14aXU61SlhdGSmqE3UuZJ5xVXLZjTz4pOWfW0uhnx0y12VriM7fD4ytaTzUq8svCpr1Ut1P25t+wrByz3ve3zvpbIK68xiG40Wjqoq/Ur/xACBmQNxkZYeov83n7rU78Cu2WHqL/ADefutTvwM6PNCnrJ6NXw2BABbcyAACQQAAAAAACitf3n9n7vLvlXotD/wDQEcr6yl0O3ml8Jr7lXJlauObotHPSpcyMyMycyPC7kzBGYzGDLkCMyMxgyk9Kw0lvbfJULu4opc0YVpxh8ueR5uZ9rO25SSi6lOkumdSWzFfuz2GFe3H1Lh1O6V4hd3NeFzcVLilGEVHlNl7M82880s+ZFqYniVK2oVbqtJQpUoOc5PoS6Fxb5kuLKk0V0zwbBrXYhVnd1nvkqNKXlS65TyX1MN061lXOKtU2vB7WMtqFCMtrafRKpL0n1cy+pPuimGl4aq/dmYjFP2efj+ml7e161WdxXjTqTnKFFVpqlTg3ugop5blkjwSMxmQTzbummKYxEJAzIzPGWU5gjMZjBkZYmor83n7rU78CumyxdREW8WqvoVrPP4zh9iSiOanq56VTYEAFlzgAAJBAAAAAAAKr194I6lnQvYrN282p9VOe7PtUSioyNvsVw+nc0KtvVSlCpFxknwayNXdM9Ea2GXU6M05Um26FTonHg3+pEVdPq2eivYjZLxkwfNTJ2iLDbRXD6A4bQ2jzDLdDmDhtDaGDdDmDhtDaGDdDmDhtDaGDdDmDhtDaGDdDmDhtDaGDdDmQ2cNohyPcPJrhMpF06gMEcad1fyWSqONKk+MY5uT7Xl/6lV6LaM1sRuoW9JNRzTq1MvJpw4+3gjaPAMJpWdrRtaSUYU4qK6+v2ktFPq1WsvctkPRABK1QAAGYBIEAAAfObZ9CGgPOuakugxLSjC1d0pUa1NTi+bNb0+KZnkqSZ8J2EX0A7Naca1eV6Um6Oc4dCf4l8THauEXEHlKlNfDM2vqYFTlzpHUq6JUJc8V2GM0wtU6q5S1WdnVXPTn8rOLoT/RLsZtBU0Dt36K7Edaeri3forsR5shnxlftDWbk5fpl2MjYlwfYzZOWrC3forsPlLVXb8F2DZBxlftDXHZlwfYxk+D7GbFvVTb8PoR/hRb8PoNkHGV+0NdcnwfYxsvg+xmxX+E9vw+hK1U2/Bdg2QcZX7Q102JcH2Mnk5fpl2M2Ojqrt+C7D6Q1YWy9FdiGyDjK/aGtyoT/AEy7Gc1aVXzU59jNloat7ZeiuxHZp6B20fQXYNkHGV+0NZaeEXEnlGjN/DIyDBtXtzWknVXJw6Ut8mbC0tEqEeaK7DuU8Epx5khshhVqrksN0TwONnSVOjBQXS8vKk+LfSZhayl0nbhZRXMj6xpJGatM5RDM+hCRIeAAAkAAQAAAAAAAAAAAAAAAAAAAAAAAAAAAAAAAAAAAAAZAEgQAAAAAAAAAAAAAAAAAAAAAAAAAAAAAAAAAAAAAEkZgAAACAAAAASQAAJAAAACCQAAAAEEgAQSAIJAAAACESAAAAEAAD//Z"/>
          <p:cNvSpPr>
            <a:spLocks noChangeAspect="1" noChangeArrowheads="1"/>
          </p:cNvSpPr>
          <p:nvPr/>
        </p:nvSpPr>
        <p:spPr bwMode="auto">
          <a:xfrm>
            <a:off x="2593976" y="-114300"/>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sp>
        <p:nvSpPr>
          <p:cNvPr id="55307" name="AutoShape 16" descr="data:image/jpeg;base64,/9j/4AAQSkZJRgABAQAAAQABAAD/2wCEAAkGBg8PDQ0MDw8PDQ8PDw8PDQ8PDxAMDA0PFBAVFBQQFRQXHCYeFxkjGRQUHy8gIycpLCwsFR4xNTAqNiYrLCkBCQoKDgwOGg8PGiokHyUpLCwpKS0wLCopLCwsLSwsKS0pLS8tKSwpNSwqNSkpLCksKSwpLCo1KSkpKSwpKSkpLP/AABEIAOEA4QMBIgACEQEDEQH/xAAcAAEAAgIDAQAAAAAAAAAAAAAAAQcGCAIEBQP/xABFEAACAQICBQYMBAQEBwEAAAAAAQIDBAURBgcSIVETMUFhkbIUFSI0QmJxdIGSodEyNVLBI0Ox4RclM2MWJFNyc4LwCP/EABoBAQACAwEAAAAAAAAAAAAAAAADBAIFBgH/xAAvEQEAAQMCBAUDAwUBAAAAAAAAAQIDEQQSFCEjMQUyQVFxIpHwE2HRM1KBscEV/9oADAMBAAIRAxEAPwC8AAAAAAAAAAAAAAAAAAAAAAAAAAAAAAAAAAAAAAAAAAAAAAAAAAAAAAAAAAAAAADMAAAAAAAAAAAAAAAAAAAAAAA87G8eoWdPla0ss90ILfOo+CR9sVxOna29W5qvZhSi5S4vgl1t7ihMc0nq3lxO4qPe90IZ5xpwz3QX/wBvIrlzZC/o9HOoqzPaGZ4nrDuazapNW8OhQydTLrk/2yPIlilWTznWqSfXUk/3MYheZCV/1lSbkz3b6nSUURimGTrEf9yfzy+5PjL15/PL7mK+HdZHh55vZ8PDK/Gfrz+eX3HjP15/PL7mKeHjw8bzh4ZX4z9efzy+48Z+vP55fcxTw8eHjecPDK/Gfrz+eX3HjP15/PL7mKeHjw8bzh4ZX4z9efzy+48Z+vP55fcxTw8eHjecPDK/GXrz+eX3IeI/7k/nl9zFfDyfDusbzh4ZTHE6kd8K1SL6qkl+56mG6wbqi0pyVxDpjU/Hl1TW/tzMEjfdYneZiLkx2Y1aWirlVC/cB0joXtPbpSykv9SnLdUg+tdK6z1DXXCdIqtrWhcUpZTg969GcemEuKZfWBYxTvLWldU/w1I5tdMJc0ovrTzRbtXN/wAtDrdHOnnMdpegACZrwAAAAAAAAAAVfrxxp07e1s4vLlpupU6400sl80k/gU/G45iwte0/+etFwt5d8rRM11/nXLsPDKYjT0/vl6SrjlTpRqE8oRNhtdvlRyp0+UHKgw7nKkcqdTlByoNrt8qOVOpyg5UGHc5UjlT2tHdBLy9acYOnTfpSW9rqRYeF6l6EUnXnKo+lZ5LsRNTZqqa294lYtTjOZ/ZUfKjlS+aWqzDorLkYv2rM419VOGyWXJKPs8n+hnw0+6p/7Fv+2VEcqOVLVxfUnTacratKD6Iy8uP3+pW+kGi13YSyr02o55RqR3038ej4kddqqlfsa6zfnETifaXT5UOsdPlCJVCJe2vrK43lq6jcacvDLGTzS2a9NcM/JmvpFlQNlgakZ/5rUXG2nn88CWzOK4UfEaYnT1L5ABsXGgAAZgAAAAAAAo/Xv5/ae7y75WqLK18ef2nu8u+VojX3vPLr/Dp6FP56uYzOJOZC2OU5ggZgykEZjMGUljasNAVdNXldfw0/4cXzP1iuqUNqUY/qko9ryNo9GbCNCzo04rJKC/oWdPREzmWm8W1FVFEW6fXv8O/bWkKUVCEVFLhuPsAXXMAAAHVxDDaVxTlSqwjOMk01JJpo7QA1z1iaFvDLlbGbtq2bot79hrnpt/0/sYkbB638PjVwavNryqEqVWD4PbUX9JM17Nfeo21cnYeHaib1nNXeOSGZ/qR/Np+7VO/Ar9lgakPzafu1TvwPLXmh7r56FXwvsAGxccAAABmSBAAAAACjtfHn9p7vLvlaIsrXz5/ae7y75WiZQu+aXWeHz0Kfz1cxmccyUm2kt7e5Jc7fAiw2OUmR4FoDe3mThTdOD9KaafYZ3q51Yx2YXl1HOT3xg+aP9+sti3toU4qMIqKXBFqixHepoNV4rOdtn7/wqOw1GtpOtXln0qOUUektR1rl/q1PmLPBP+nT7NXOsvz3rlUd1qNSylRuJRkmmtpKazTzXA9uWkmLYcoxurOne28Vk6lrtUq8Y8XTk2pfBlgnGdNSWTSa6xsiO3J5Oprr/qfV8/y8vR7Si1xClyttUU8t04PyatKX6Zxe9M9YwbSXQydKr40wx8hdw3ygt1K6jzunNdOfE9/RTSWniFrGvFOE03CtSl+OjVjulB+xnsT6SwrojG6jt/p7QIJMkIAdbEMRpW9KdxXqRpUqaznOTySX7vq6Q9iM8oYdrkxONHB6lJvy7mpTpQXS0pKcn2R+qNfszJtYOmksUvOUinC3pJwtoP8AFst76kvWlkvYkkYvmULtW6p1ugsTYs4q7zzkZYGo/wDNp+7VO/Ar5ssDUe/82n7tU78Ba80GunoVfC/QAX3IgAAAAAAAAAAo3X15/ae7y75WaLL19+f2nu8u+Vmild80uq0E9Cn89XIyfVzg6usTowks4w/iNdaaS/r9DFzPNTNxGOK7L550ns+1STMbcfVCXW1TFirHs2Ao0lCKilkkskcyCS+5AAAAAAQyr77FaWDaQ1XUnyVpf0Y1p7pOEK6bi5ZJdOW/2lolQaz8K8Y45a2EJbMqdptVJJZ7O1UbS/p2mFecclrS7ZqmK+2Jysa20xw6pHahfWjX/npxfY2mjl/xdh+3Ckr21lUqSUIQjXpzlKTeSSSfEqW41GXKWcK8X/3Q+zPAxLVhidt5caaqbLzTpSymmuZpMwmquPRYpsaWrtc+8Nj0yiteOI1XiVO2c58jC3pzhTzfJ7cpTznlzN7kszP9XunUbulGzuf4F9TWzOlUXJyrJfzIJ8/Wug8bXNobUuoUr+3i51KMXCrBb5TpZ5ppdLTz3dZ7c+qnk80eLGoj9RSIIBSdRkZYOo783n7tU78CvWWDqN/N5+61O/Akt+aFLWz0avhfwALzkwAAAMwAAAAAAUZr78/tPd5d8rJFma/PP7T3eXfKxTKdzzS6fQz0aXM7uDYrO0uaN3T/ABUpqWXMpLpi/as0dDMZkccl2qIqjEtrdG9IKN/a07qjJSjJeUvShLpjJdDR6pr9qWvq0MTlShKXJTpSdSGfkNqUdmWXHn39ZsA30l2irdGXKamzFm5NEJBxp1FJKUWpJ7008017USZqyQcZzUU5NqKW9tvJJe0w3STWvh9pnTpT8OuOaNG2amtrhKovJXwzfUeTMR3Z0W6q5xTDI8fx6hY21S7uJbMILcvSqS9GEV0yZgmrbD611dXWNXMdmpcy2oR/6dNboQXsWXYjzMPwHEMcuoXmI/w6FN50LWOao011rpfW97+ha9lZwo0404LJJZHkc5ylqmLdOyJzM95/5D7hpPn3kgyV3gaQ6GWt7BxqU0prfCpHyalOXRKMlvTKf0gx/G8GuXZyvKlWllnRlWjCvGpT5vTTea5nvL/Kw18YfGWH29zktuncKCfTszhLNdsY9hHcjlmF7RXOpFFUZifdTOJ4nO5qyr1FTU5fjdOCpRk+LS3ZnUOOYzKbp4iKYxCWywdRv5vP3Wp34FeNlhajPzefutTvwJLfmhT1s9Gr4bAAAuOWAAAyJIAAAAAABRev3z+093l3ysEWdr98/tPd5d8rBFS55pdLop6NLkfe1sqtaShSpzqPmyjFvtfQfA+9lf1aFRVaNSdKceaUHsv+5hH7rdU1Y+nuvDVNoLOzjK6rrKrUS3fpXQj3tZmldOww6t5S8IrwlRtoZ+U5SWUqmXCKbefHJdJTa1u4yqfJq6S3ZbXIUNvt2f2MXxHE69zVda4q1K9R886knOWXBZ8y6luJ5uREYhqadDXVc33Zh6Wil01c06Lu69lCo9lVKNaVFQk+Zyy3ZFtS0BxZryMZvXF838Zvd7cyijPtCdblzYRjb14u7to7opyyr0lwjJ/iXU+1GNFURylPq7Fyr6rf2Ze9T1eu14XfXNwuFSrKS7HmZPgGrOxtMpRpqUuL3t/F7ztYBrFw2+S5K5hCo/5NZqhWz4JS/F8GzJEyeIj0aW5Xd8tefhxp0oxSjFJJdCOZBJkgAQeJjemuH2SfhF1ShJfy4y5Ss+rYjmxnDKmmapxEPbKS14aXU61SlhdGSmqE3UuZJ5xVXLZjTz4pOWfW0uhnx0y12VriM7fD4ytaTzUq8svCpr1Ut1P25t+wrByz3ve3zvpbIK68xiG40Wjqoq/Ur/xACBmQNxkZYeov83n7rU78Cu2WHqL/ADefutTvwM6PNCnrJ6NXw2BABbcyAACQQAAAAAACitf3n9n7vLvlXotD/wDQEcr6yl0O3ml8Jr7lXJlauObotHPSpcyMyMycyPC7kzBGYzGDLkCMyMxgyk9Kw0lvbfJULu4opc0YVpxh8ueR5uZ9rO25SSi6lOkumdSWzFfuz2GFe3H1Lh1O6V4hd3NeFzcVLilGEVHlNl7M82880s+ZFqYniVK2oVbqtJQpUoOc5PoS6Fxb5kuLKk0V0zwbBrXYhVnd1nvkqNKXlS65TyX1MN061lXOKtU2vB7WMtqFCMtrafRKpL0n1cy+pPuimGl4aq/dmYjFP2efj+ml7e161WdxXjTqTnKFFVpqlTg3ugop5blkjwSMxmQTzbummKYxEJAzIzPGWU5gjMZjBkZYmor83n7rU78CumyxdREW8WqvoVrPP4zh9iSiOanq56VTYEAFlzgAAJBAAAAAAAKr194I6lnQvYrN282p9VOe7PtUSioyNvsVw+nc0KtvVSlCpFxknwayNXdM9Ea2GXU6M05Um26FTonHg3+pEVdPq2eivYjZLxkwfNTJ2iLDbRXD6A4bQ2jzDLdDmDhtDaGDdDmDhtDaGDdDmDhtDaGDdDmDhtDaGDdDmDhtDaGDdDmQ2cNohyPcPJrhMpF06gMEcad1fyWSqONKk+MY5uT7Xl/6lV6LaM1sRuoW9JNRzTq1MvJpw4+3gjaPAMJpWdrRtaSUYU4qK6+v2ktFPq1WsvctkPRABK1QAAGYBIEAAAfObZ9CGgPOuakugxLSjC1d0pUa1NTi+bNb0+KZnkqSZ8J2EX0A7Naca1eV6Um6Oc4dCf4l8THauEXEHlKlNfDM2vqYFTlzpHUq6JUJc8V2GM0wtU6q5S1WdnVXPTn8rOLoT/RLsZtBU0Dt36K7Edaeri3forsR5shnxlftDWbk5fpl2MjYlwfYzZOWrC3forsPlLVXb8F2DZBxlftDXHZlwfYxk+D7GbFvVTb8PoR/hRb8PoNkHGV+0NdcnwfYxsvg+xmxX+E9vw+hK1U2/Bdg2QcZX7Q102JcH2Mnk5fpl2M2Ojqrt+C7D6Q1YWy9FdiGyDjK/aGtyoT/AEy7Gc1aVXzU59jNloat7ZeiuxHZp6B20fQXYNkHGV+0NZaeEXEnlGjN/DIyDBtXtzWknVXJw6Ut8mbC0tEqEeaK7DuU8Epx5khshhVqrksN0TwONnSVOjBQXS8vKk+LfSZhayl0nbhZRXMj6xpJGatM5RDM+hCRIeAAAkAAQAAAAAAAAAAAAAAAAAAAAAAAAAAAAAAAAAAAAAZAEgQAAAAAAAAAAAAAAAAAAAAAAAAAAAAAAAAAAAAAEkZgAAACAAAAASQAAJAAAACCQAAAAEEgAQSAIJAAAACESAAAAEAAD//Z"/>
          <p:cNvSpPr>
            <a:spLocks noChangeAspect="1" noChangeArrowheads="1"/>
          </p:cNvSpPr>
          <p:nvPr/>
        </p:nvSpPr>
        <p:spPr bwMode="auto">
          <a:xfrm>
            <a:off x="2746376" y="38101"/>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sp>
        <p:nvSpPr>
          <p:cNvPr id="55308" name="AutoShape 18" descr="data:image/jpeg;base64,/9j/4AAQSkZJRgABAQAAAQABAAD/2wCEAAkGBg8PDQ0MDw8PDQ8PDw8PDQ8PDxAMDA0PFBAVFBQQFRQXHCYeFxkjGRQUHy8gIycpLCwsFR4xNTAqNiYrLCkBCQoKDgwOGg8PGiokHyUpLCwpKS0wLCopLCwsLSwsKS0pLS8tKSwpNSwqNSkpLCksKSwpLCo1KSkpKSwpKSkpLP/AABEIAOEA4QMBIgACEQEDEQH/xAAcAAEAAgIDAQAAAAAAAAAAAAAAAQcGCAIEBQP/xABFEAACAQICBQYMBAQEBwEAAAAAAQIDBAURBgcSIVETMUFhkbIUFSI0QmJxdIGSodEyNVLBI0Ox4RclM2MWJFNyc4LwCP/EABoBAQACAwEAAAAAAAAAAAAAAAADBAIFBgH/xAAvEQEAAQMCBAUDAwUBAAAAAAAAAQIDEQQSFCEjMQUyQVFxIpHwE2HRM1KBscEV/9oADAMBAAIRAxEAPwC8AAAAAAAAAAAAAAAAAAAAAAAAAAAAAAAAAAAAAAAAAAAAAAAAAAAAAAAAAAAAAADMAAAAAAAAAAAAAAAAAAAAAAA87G8eoWdPla0ss90ILfOo+CR9sVxOna29W5qvZhSi5S4vgl1t7ihMc0nq3lxO4qPe90IZ5xpwz3QX/wBvIrlzZC/o9HOoqzPaGZ4nrDuazapNW8OhQydTLrk/2yPIlilWTznWqSfXUk/3MYheZCV/1lSbkz3b6nSUURimGTrEf9yfzy+5PjL15/PL7mK+HdZHh55vZ8PDK/Gfrz+eX3HjP15/PL7mKeHjw8bzh4ZX4z9efzy+48Z+vP55fcxTw8eHjecPDK/Gfrz+eX3HjP15/PL7mKeHjw8bzh4ZX4z9efzy+48Z+vP55fcxTw8eHjecPDK/GXrz+eX3IeI/7k/nl9zFfDyfDusbzh4ZTHE6kd8K1SL6qkl+56mG6wbqi0pyVxDpjU/Hl1TW/tzMEjfdYneZiLkx2Y1aWirlVC/cB0joXtPbpSykv9SnLdUg+tdK6z1DXXCdIqtrWhcUpZTg969GcemEuKZfWBYxTvLWldU/w1I5tdMJc0ovrTzRbtXN/wAtDrdHOnnMdpegACZrwAAAAAAAAAAVfrxxp07e1s4vLlpupU6400sl80k/gU/G45iwte0/+etFwt5d8rRM11/nXLsPDKYjT0/vl6SrjlTpRqE8oRNhtdvlRyp0+UHKgw7nKkcqdTlByoNrt8qOVOpyg5UGHc5UjlT2tHdBLy9acYOnTfpSW9rqRYeF6l6EUnXnKo+lZ5LsRNTZqqa294lYtTjOZ/ZUfKjlS+aWqzDorLkYv2rM419VOGyWXJKPs8n+hnw0+6p/7Fv+2VEcqOVLVxfUnTacratKD6Iy8uP3+pW+kGi13YSyr02o55RqR3038ej4kddqqlfsa6zfnETifaXT5UOsdPlCJVCJe2vrK43lq6jcacvDLGTzS2a9NcM/JmvpFlQNlgakZ/5rUXG2nn88CWzOK4UfEaYnT1L5ABsXGgAAZgAAAAAAAo/Xv5/ae7y75WqLK18ef2nu8u+VojX3vPLr/Dp6FP56uYzOJOZC2OU5ggZgykEZjMGUljasNAVdNXldfw0/4cXzP1iuqUNqUY/qko9ryNo9GbCNCzo04rJKC/oWdPREzmWm8W1FVFEW6fXv8O/bWkKUVCEVFLhuPsAXXMAAAHVxDDaVxTlSqwjOMk01JJpo7QA1z1iaFvDLlbGbtq2bot79hrnpt/0/sYkbB638PjVwavNryqEqVWD4PbUX9JM17Nfeo21cnYeHaib1nNXeOSGZ/qR/Np+7VO/Ar9lgakPzafu1TvwPLXmh7r56FXwvsAGxccAAABmSBAAAAACjtfHn9p7vLvlaIsrXz5/ae7y75WiZQu+aXWeHz0Kfz1cxmccyUm2kt7e5Jc7fAiw2OUmR4FoDe3mThTdOD9KaafYZ3q51Yx2YXl1HOT3xg+aP9+sti3toU4qMIqKXBFqixHepoNV4rOdtn7/wqOw1GtpOtXln0qOUUektR1rl/q1PmLPBP+nT7NXOsvz3rlUd1qNSylRuJRkmmtpKazTzXA9uWkmLYcoxurOne28Vk6lrtUq8Y8XTk2pfBlgnGdNSWTSa6xsiO3J5Oprr/qfV8/y8vR7Si1xClyttUU8t04PyatKX6Zxe9M9YwbSXQydKr40wx8hdw3ygt1K6jzunNdOfE9/RTSWniFrGvFOE03CtSl+OjVjulB+xnsT6SwrojG6jt/p7QIJMkIAdbEMRpW9KdxXqRpUqaznOTySX7vq6Q9iM8oYdrkxONHB6lJvy7mpTpQXS0pKcn2R+qNfszJtYOmksUvOUinC3pJwtoP8AFst76kvWlkvYkkYvmULtW6p1ugsTYs4q7zzkZYGo/wDNp+7VO/Ar5ssDUe/82n7tU78Ba80GunoVfC/QAX3IgAAAAAAAAAAo3X15/ae7y75WaLL19+f2nu8u+Vmild80uq0E9Cn89XIyfVzg6usTowks4w/iNdaaS/r9DFzPNTNxGOK7L550ns+1STMbcfVCXW1TFirHs2Ao0lCKilkkskcyCS+5AAAAAAQyr77FaWDaQ1XUnyVpf0Y1p7pOEK6bi5ZJdOW/2lolQaz8K8Y45a2EJbMqdptVJJZ7O1UbS/p2mFecclrS7ZqmK+2Jysa20xw6pHahfWjX/npxfY2mjl/xdh+3Ckr21lUqSUIQjXpzlKTeSSSfEqW41GXKWcK8X/3Q+zPAxLVhidt5caaqbLzTpSymmuZpMwmquPRYpsaWrtc+8Nj0yiteOI1XiVO2c58jC3pzhTzfJ7cpTznlzN7kszP9XunUbulGzuf4F9TWzOlUXJyrJfzIJ8/Wug8bXNobUuoUr+3i51KMXCrBb5TpZ5ppdLTz3dZ7c+qnk80eLGoj9RSIIBSdRkZYOo783n7tU78CvWWDqN/N5+61O/Akt+aFLWz0avhfwALzkwAAAMwAAAAAAUZr78/tPd5d8rJFma/PP7T3eXfKxTKdzzS6fQz0aXM7uDYrO0uaN3T/ABUpqWXMpLpi/as0dDMZkccl2qIqjEtrdG9IKN/a07qjJSjJeUvShLpjJdDR6pr9qWvq0MTlShKXJTpSdSGfkNqUdmWXHn39ZsA30l2irdGXKamzFm5NEJBxp1FJKUWpJ7008017USZqyQcZzUU5NqKW9tvJJe0w3STWvh9pnTpT8OuOaNG2amtrhKovJXwzfUeTMR3Z0W6q5xTDI8fx6hY21S7uJbMILcvSqS9GEV0yZgmrbD611dXWNXMdmpcy2oR/6dNboQXsWXYjzMPwHEMcuoXmI/w6FN50LWOao011rpfW97+ha9lZwo0404LJJZHkc5ylqmLdOyJzM95/5D7hpPn3kgyV3gaQ6GWt7BxqU0prfCpHyalOXRKMlvTKf0gx/G8GuXZyvKlWllnRlWjCvGpT5vTTea5nvL/Kw18YfGWH29zktuncKCfTszhLNdsY9hHcjlmF7RXOpFFUZifdTOJ4nO5qyr1FTU5fjdOCpRk+LS3ZnUOOYzKbp4iKYxCWywdRv5vP3Wp34FeNlhajPzefutTvwJLfmhT1s9Gr4bAAAuOWAAAyJIAAAAAABRev3z+093l3ysEWdr98/tPd5d8rBFS55pdLop6NLkfe1sqtaShSpzqPmyjFvtfQfA+9lf1aFRVaNSdKceaUHsv+5hH7rdU1Y+nuvDVNoLOzjK6rrKrUS3fpXQj3tZmldOww6t5S8IrwlRtoZ+U5SWUqmXCKbefHJdJTa1u4yqfJq6S3ZbXIUNvt2f2MXxHE69zVda4q1K9R886knOWXBZ8y6luJ5uREYhqadDXVc33Zh6Wil01c06Lu69lCo9lVKNaVFQk+Zyy3ZFtS0BxZryMZvXF838Zvd7cyijPtCdblzYRjb14u7to7opyyr0lwjJ/iXU+1GNFURylPq7Fyr6rf2Ze9T1eu14XfXNwuFSrKS7HmZPgGrOxtMpRpqUuL3t/F7ztYBrFw2+S5K5hCo/5NZqhWz4JS/F8GzJEyeIj0aW5Xd8tefhxp0oxSjFJJdCOZBJkgAQeJjemuH2SfhF1ShJfy4y5Ss+rYjmxnDKmmapxEPbKS14aXU61SlhdGSmqE3UuZJ5xVXLZjTz4pOWfW0uhnx0y12VriM7fD4ytaTzUq8svCpr1Ut1P25t+wrByz3ve3zvpbIK68xiG40Wjqoq/Ur/xACBmQNxkZYeov83n7rU78Cu2WHqL/ADefutTvwM6PNCnrJ6NXw2BABbcyAACQQAAAAAACitf3n9n7vLvlXotD/wDQEcr6yl0O3ml8Jr7lXJlauObotHPSpcyMyMycyPC7kzBGYzGDLkCMyMxgyk9Kw0lvbfJULu4opc0YVpxh8ueR5uZ9rO25SSi6lOkumdSWzFfuz2GFe3H1Lh1O6V4hd3NeFzcVLilGEVHlNl7M82880s+ZFqYniVK2oVbqtJQpUoOc5PoS6Fxb5kuLKk0V0zwbBrXYhVnd1nvkqNKXlS65TyX1MN061lXOKtU2vB7WMtqFCMtrafRKpL0n1cy+pPuimGl4aq/dmYjFP2efj+ml7e161WdxXjTqTnKFFVpqlTg3ugop5blkjwSMxmQTzbummKYxEJAzIzPGWU5gjMZjBkZYmor83n7rU78CumyxdREW8WqvoVrPP4zh9iSiOanq56VTYEAFlzgAAJBAAAAAAAKr194I6lnQvYrN282p9VOe7PtUSioyNvsVw+nc0KtvVSlCpFxknwayNXdM9Ea2GXU6M05Um26FTonHg3+pEVdPq2eivYjZLxkwfNTJ2iLDbRXD6A4bQ2jzDLdDmDhtDaGDdDmDhtDaGDdDmDhtDaGDdDmDhtDaGDdDmDhtDaGDdDmQ2cNohyPcPJrhMpF06gMEcad1fyWSqONKk+MY5uT7Xl/6lV6LaM1sRuoW9JNRzTq1MvJpw4+3gjaPAMJpWdrRtaSUYU4qK6+v2ktFPq1WsvctkPRABK1QAAGYBIEAAAfObZ9CGgPOuakugxLSjC1d0pUa1NTi+bNb0+KZnkqSZ8J2EX0A7Naca1eV6Um6Oc4dCf4l8THauEXEHlKlNfDM2vqYFTlzpHUq6JUJc8V2GM0wtU6q5S1WdnVXPTn8rOLoT/RLsZtBU0Dt36K7Edaeri3forsR5shnxlftDWbk5fpl2MjYlwfYzZOWrC3forsPlLVXb8F2DZBxlftDXHZlwfYxk+D7GbFvVTb8PoR/hRb8PoNkHGV+0NdcnwfYxsvg+xmxX+E9vw+hK1U2/Bdg2QcZX7Q102JcH2Mnk5fpl2M2Ojqrt+C7D6Q1YWy9FdiGyDjK/aGtyoT/AEy7Gc1aVXzU59jNloat7ZeiuxHZp6B20fQXYNkHGV+0NZaeEXEnlGjN/DIyDBtXtzWknVXJw6Ut8mbC0tEqEeaK7DuU8Epx5khshhVqrksN0TwONnSVOjBQXS8vKk+LfSZhayl0nbhZRXMj6xpJGatM5RDM+hCRIeAAAkAAQAAAAAAAAAAAAAAAAAAAAAAAAAAAAAAAAAAAAAZAEgQAAAAAAAAAAAAAAAAAAAAAAAAAAAAAAAAAAAAAEkZgAAACAAAAASQAAJAAAACCQAAAAEEgAQSAIJAAAACESAAAAEAAD//Z"/>
          <p:cNvSpPr>
            <a:spLocks noChangeAspect="1" noChangeArrowheads="1"/>
          </p:cNvSpPr>
          <p:nvPr/>
        </p:nvSpPr>
        <p:spPr bwMode="auto">
          <a:xfrm>
            <a:off x="2898776" y="190501"/>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sp>
        <p:nvSpPr>
          <p:cNvPr id="55309" name="AutoShape 20" descr="data:image/jpeg;base64,/9j/4AAQSkZJRgABAQAAAQABAAD/2wCEAAkGBg8PDQ0MDw8PDQ8PDw8PDQ8PDxAMDA0PFBAVFBQQFRQXHCYeFxkjGRQUHy8gIycpLCwsFR4xNTAqNiYrLCkBCQoKDgwOGg8PGiokHyUpLCwpKS0wLCopLCwsLSwsKS0pLS8tKSwpNSwqNSkpLCksKSwpLCo1KSkpKSwpKSkpLP/AABEIAOEA4QMBIgACEQEDEQH/xAAcAAEAAgIDAQAAAAAAAAAAAAAAAQcGCAIEBQP/xABFEAACAQICBQYMBAQEBwEAAAAAAQIDBAURBgcSIVETMUFhkbIUFSI0QmJxdIGSodEyNVLBI0Ox4RclM2MWJFNyc4LwCP/EABoBAQACAwEAAAAAAAAAAAAAAAADBAIFBgH/xAAvEQEAAQMCBAUDAwUBAAAAAAAAAQIDEQQSFCEjMQUyQVFxIpHwE2HRM1KBscEV/9oADAMBAAIRAxEAPwC8AAAAAAAAAAAAAAAAAAAAAAAAAAAAAAAAAAAAAAAAAAAAAAAAAAAAAAAAAAAAAADMAAAAAAAAAAAAAAAAAAAAAAA87G8eoWdPla0ss90ILfOo+CR9sVxOna29W5qvZhSi5S4vgl1t7ihMc0nq3lxO4qPe90IZ5xpwz3QX/wBvIrlzZC/o9HOoqzPaGZ4nrDuazapNW8OhQydTLrk/2yPIlilWTznWqSfXUk/3MYheZCV/1lSbkz3b6nSUURimGTrEf9yfzy+5PjL15/PL7mK+HdZHh55vZ8PDK/Gfrz+eX3HjP15/PL7mKeHjw8bzh4ZX4z9efzy+48Z+vP55fcxTw8eHjecPDK/Gfrz+eX3HjP15/PL7mKeHjw8bzh4ZX4z9efzy+48Z+vP55fcxTw8eHjecPDK/GXrz+eX3IeI/7k/nl9zFfDyfDusbzh4ZTHE6kd8K1SL6qkl+56mG6wbqi0pyVxDpjU/Hl1TW/tzMEjfdYneZiLkx2Y1aWirlVC/cB0joXtPbpSykv9SnLdUg+tdK6z1DXXCdIqtrWhcUpZTg969GcemEuKZfWBYxTvLWldU/w1I5tdMJc0ovrTzRbtXN/wAtDrdHOnnMdpegACZrwAAAAAAAAAAVfrxxp07e1s4vLlpupU6400sl80k/gU/G45iwte0/+etFwt5d8rRM11/nXLsPDKYjT0/vl6SrjlTpRqE8oRNhtdvlRyp0+UHKgw7nKkcqdTlByoNrt8qOVOpyg5UGHc5UjlT2tHdBLy9acYOnTfpSW9rqRYeF6l6EUnXnKo+lZ5LsRNTZqqa294lYtTjOZ/ZUfKjlS+aWqzDorLkYv2rM419VOGyWXJKPs8n+hnw0+6p/7Fv+2VEcqOVLVxfUnTacratKD6Iy8uP3+pW+kGi13YSyr02o55RqR3038ej4kddqqlfsa6zfnETifaXT5UOsdPlCJVCJe2vrK43lq6jcacvDLGTzS2a9NcM/JmvpFlQNlgakZ/5rUXG2nn88CWzOK4UfEaYnT1L5ABsXGgAAZgAAAAAAAo/Xv5/ae7y75WqLK18ef2nu8u+VojX3vPLr/Dp6FP56uYzOJOZC2OU5ggZgykEZjMGUljasNAVdNXldfw0/4cXzP1iuqUNqUY/qko9ryNo9GbCNCzo04rJKC/oWdPREzmWm8W1FVFEW6fXv8O/bWkKUVCEVFLhuPsAXXMAAAHVxDDaVxTlSqwjOMk01JJpo7QA1z1iaFvDLlbGbtq2bot79hrnpt/0/sYkbB638PjVwavNryqEqVWD4PbUX9JM17Nfeo21cnYeHaib1nNXeOSGZ/qR/Np+7VO/Ar9lgakPzafu1TvwPLXmh7r56FXwvsAGxccAAABmSBAAAAACjtfHn9p7vLvlaIsrXz5/ae7y75WiZQu+aXWeHz0Kfz1cxmccyUm2kt7e5Jc7fAiw2OUmR4FoDe3mThTdOD9KaafYZ3q51Yx2YXl1HOT3xg+aP9+sti3toU4qMIqKXBFqixHepoNV4rOdtn7/wqOw1GtpOtXln0qOUUektR1rl/q1PmLPBP+nT7NXOsvz3rlUd1qNSylRuJRkmmtpKazTzXA9uWkmLYcoxurOne28Vk6lrtUq8Y8XTk2pfBlgnGdNSWTSa6xsiO3J5Oprr/qfV8/y8vR7Si1xClyttUU8t04PyatKX6Zxe9M9YwbSXQydKr40wx8hdw3ygt1K6jzunNdOfE9/RTSWniFrGvFOE03CtSl+OjVjulB+xnsT6SwrojG6jt/p7QIJMkIAdbEMRpW9KdxXqRpUqaznOTySX7vq6Q9iM8oYdrkxONHB6lJvy7mpTpQXS0pKcn2R+qNfszJtYOmksUvOUinC3pJwtoP8AFst76kvWlkvYkkYvmULtW6p1ugsTYs4q7zzkZYGo/wDNp+7VO/Ar5ssDUe/82n7tU78Ba80GunoVfC/QAX3IgAAAAAAAAAAo3X15/ae7y75WaLL19+f2nu8u+Vmild80uq0E9Cn89XIyfVzg6usTowks4w/iNdaaS/r9DFzPNTNxGOK7L550ns+1STMbcfVCXW1TFirHs2Ao0lCKilkkskcyCS+5AAAAAAQyr77FaWDaQ1XUnyVpf0Y1p7pOEK6bi5ZJdOW/2lolQaz8K8Y45a2EJbMqdptVJJZ7O1UbS/p2mFecclrS7ZqmK+2Jysa20xw6pHahfWjX/npxfY2mjl/xdh+3Ckr21lUqSUIQjXpzlKTeSSSfEqW41GXKWcK8X/3Q+zPAxLVhidt5caaqbLzTpSymmuZpMwmquPRYpsaWrtc+8Nj0yiteOI1XiVO2c58jC3pzhTzfJ7cpTznlzN7kszP9XunUbulGzuf4F9TWzOlUXJyrJfzIJ8/Wug8bXNobUuoUr+3i51KMXCrBb5TpZ5ppdLTz3dZ7c+qnk80eLGoj9RSIIBSdRkZYOo783n7tU78CvWWDqN/N5+61O/Akt+aFLWz0avhfwALzkwAAAMwAAAAAAUZr78/tPd5d8rJFma/PP7T3eXfKxTKdzzS6fQz0aXM7uDYrO0uaN3T/ABUpqWXMpLpi/as0dDMZkccl2qIqjEtrdG9IKN/a07qjJSjJeUvShLpjJdDR6pr9qWvq0MTlShKXJTpSdSGfkNqUdmWXHn39ZsA30l2irdGXKamzFm5NEJBxp1FJKUWpJ7008017USZqyQcZzUU5NqKW9tvJJe0w3STWvh9pnTpT8OuOaNG2amtrhKovJXwzfUeTMR3Z0W6q5xTDI8fx6hY21S7uJbMILcvSqS9GEV0yZgmrbD611dXWNXMdmpcy2oR/6dNboQXsWXYjzMPwHEMcuoXmI/w6FN50LWOao011rpfW97+ha9lZwo0404LJJZHkc5ylqmLdOyJzM95/5D7hpPn3kgyV3gaQ6GWt7BxqU0prfCpHyalOXRKMlvTKf0gx/G8GuXZyvKlWllnRlWjCvGpT5vTTea5nvL/Kw18YfGWH29zktuncKCfTszhLNdsY9hHcjlmF7RXOpFFUZifdTOJ4nO5qyr1FTU5fjdOCpRk+LS3ZnUOOYzKbp4iKYxCWywdRv5vP3Wp34FeNlhajPzefutTvwJLfmhT1s9Gr4bAAAuOWAAAyJIAAAAAABRev3z+093l3ysEWdr98/tPd5d8rBFS55pdLop6NLkfe1sqtaShSpzqPmyjFvtfQfA+9lf1aFRVaNSdKceaUHsv+5hH7rdU1Y+nuvDVNoLOzjK6rrKrUS3fpXQj3tZmldOww6t5S8IrwlRtoZ+U5SWUqmXCKbefHJdJTa1u4yqfJq6S3ZbXIUNvt2f2MXxHE69zVda4q1K9R886knOWXBZ8y6luJ5uREYhqadDXVc33Zh6Wil01c06Lu69lCo9lVKNaVFQk+Zyy3ZFtS0BxZryMZvXF838Zvd7cyijPtCdblzYRjb14u7to7opyyr0lwjJ/iXU+1GNFURylPq7Fyr6rf2Ze9T1eu14XfXNwuFSrKS7HmZPgGrOxtMpRpqUuL3t/F7ztYBrFw2+S5K5hCo/5NZqhWz4JS/F8GzJEyeIj0aW5Xd8tefhxp0oxSjFJJdCOZBJkgAQeJjemuH2SfhF1ShJfy4y5Ss+rYjmxnDKmmapxEPbKS14aXU61SlhdGSmqE3UuZJ5xVXLZjTz4pOWfW0uhnx0y12VriM7fD4ytaTzUq8svCpr1Ut1P25t+wrByz3ve3zvpbIK68xiG40Wjqoq/Ur/xACBmQNxkZYeov83n7rU78Cu2WHqL/ADefutTvwM6PNCnrJ6NXw2BABbcyAACQQAAAAAACitf3n9n7vLvlXotD/wDQEcr6yl0O3ml8Jr7lXJlauObotHPSpcyMyMycyPC7kzBGYzGDLkCMyMxgyk9Kw0lvbfJULu4opc0YVpxh8ueR5uZ9rO25SSi6lOkumdSWzFfuz2GFe3H1Lh1O6V4hd3NeFzcVLilGEVHlNl7M82880s+ZFqYniVK2oVbqtJQpUoOc5PoS6Fxb5kuLKk0V0zwbBrXYhVnd1nvkqNKXlS65TyX1MN061lXOKtU2vB7WMtqFCMtrafRKpL0n1cy+pPuimGl4aq/dmYjFP2efj+ml7e161WdxXjTqTnKFFVpqlTg3ugop5blkjwSMxmQTzbummKYxEJAzIzPGWU5gjMZjBkZYmor83n7rU78CumyxdREW8WqvoVrPP4zh9iSiOanq56VTYEAFlzgAAJBAAAAAAAKr194I6lnQvYrN282p9VOe7PtUSioyNvsVw+nc0KtvVSlCpFxknwayNXdM9Ea2GXU6M05Um26FTonHg3+pEVdPq2eivYjZLxkwfNTJ2iLDbRXD6A4bQ2jzDLdDmDhtDaGDdDmDhtDaGDdDmDhtDaGDdDmDhtDaGDdDmDhtDaGDdDmQ2cNohyPcPJrhMpF06gMEcad1fyWSqONKk+MY5uT7Xl/6lV6LaM1sRuoW9JNRzTq1MvJpw4+3gjaPAMJpWdrRtaSUYU4qK6+v2ktFPq1WsvctkPRABK1QAAGYBIEAAAfObZ9CGgPOuakugxLSjC1d0pUa1NTi+bNb0+KZnkqSZ8J2EX0A7Naca1eV6Um6Oc4dCf4l8THauEXEHlKlNfDM2vqYFTlzpHUq6JUJc8V2GM0wtU6q5S1WdnVXPTn8rOLoT/RLsZtBU0Dt36K7Edaeri3forsR5shnxlftDWbk5fpl2MjYlwfYzZOWrC3forsPlLVXb8F2DZBxlftDXHZlwfYxk+D7GbFvVTb8PoR/hRb8PoNkHGV+0NdcnwfYxsvg+xmxX+E9vw+hK1U2/Bdg2QcZX7Q102JcH2Mnk5fpl2M2Ojqrt+C7D6Q1YWy9FdiGyDjK/aGtyoT/AEy7Gc1aVXzU59jNloat7ZeiuxHZp6B20fQXYNkHGV+0NZaeEXEnlGjN/DIyDBtXtzWknVXJw6Ut8mbC0tEqEeaK7DuU8Epx5khshhVqrksN0TwONnSVOjBQXS8vKk+LfSZhayl0nbhZRXMj6xpJGatM5RDM+hCRIeAAAkAAQAAAAAAAAAAAAAAAAAAAAAAAAAAAAAAAAAAAAAZAEgQAAAAAAAAAAAAAAAAAAAAAAAAAAAAAAAAAAAAAEkZgAAACAAAAASQAAJAAAACCQAAAAEEgAQSAIJAAAACESAAAAEAAD//Z"/>
          <p:cNvSpPr>
            <a:spLocks noChangeAspect="1" noChangeArrowheads="1"/>
          </p:cNvSpPr>
          <p:nvPr/>
        </p:nvSpPr>
        <p:spPr bwMode="auto">
          <a:xfrm>
            <a:off x="3051176" y="342901"/>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sp>
        <p:nvSpPr>
          <p:cNvPr id="55310" name="AutoShape 22" descr="data:image/jpeg;base64,/9j/4AAQSkZJRgABAQAAAQABAAD/2wCEAAkGBg8PDQwMDQ8MDQ0ODAwNDA0ODQ4MDQwOFRAVFBQQEhIXGyYeFxkvGRIUHy8gIycpLSwsFR4xNTAqNSY3LCkBCQoKDgwOGg8PGiwkHiEsKTQpKSouKSwwKikpLyksLCwvKSwpLywpNSksLCwsLCwsKiwsKSwpLCkpLCwqLCkpLP/AABEIAMkA+wMBIgACEQEDEQH/xAAbAAEAAgMBAQAAAAAAAAAAAAAAAQIDBQYEB//EAEIQAAIBAwEEBggEAwQLAAAAAAABAgMREgQFITFRBkFhcYGRExQyUqGxwdEiQmKSFSNyB1Pi8CQ0Q1RzgoOUosLS/8QAGgEBAAIDAQAAAAAAAAAAAAAAAAECBAUGA//EADARAQACAgAEBAQFBAMAAAAAAAABAgMRBBIhMQVBUaETcZGxFCIyUoFC4fDxI2HR/9oADAMBAAIRAxEAPwD7iAAAAAAAAAAAAAAAAAAAAAAAAAAAAAAAAAABRzfut8t8bP4lwBgqVX2xXbg/qV9O+F1xW/8ABuXPj3HpsRiuS8gPMq7436v0f/R6Yvcu4WJAAAAAAAAAAAAAQ2lve5c2BIPHW2pTjwbm/wBPDzPHU2xN7oRS85MxcnGYqd538ur2rgvbybgXNBPUV5cZSXc1H5GJ6aT9qV++8jFt4j+2k/z0e0cL62dBKvBcZQXfJIr63T/vKf74mhWiXvfAepLm/gef4/L+yPqt+Gp+5v1qqb4Th++JkUk+DT7nc5t6Fe8/Iq9C+qS8rCPEMsd6e5+Gp5W9nTg5uPp4+zOXhN/JmSO2K8PbSkv1Rt8UelfEqf11mPdWeEt/TMS6AGrobfg904yh2r8S+5sKOohNXhKMl2O9u8zcXEYsv6LRP+ejHvivT9UMgAPd5gAAAAAAAAAAAAAAAAAAESkkrvcutvcjFqdVGmry49UVxZptTrJVHvdl1RXBGJn4qmHp3n0e+LDa/Xye/UbWS3U1k/efDw5muq1pzd5Sb+S8DFchyNLl4i+X9U9PRn0xVp2ZEorjvD1CXBfQwtlWzw55js9eXfdllqn1WRjlqJc/oUbKNnlN7eq8Vhd1Ze9LzZX0j5vzZVsrc8pmV4hf0svel5sstTNfmfzMNxcjmmPNPLD0LWy7H3oyR1/NeTPFcXLRmvHmicdZ8ntcqcuSf7WUdCUXlCTuuFnjJeJ5Ll4VmuD8OofEie8fRHJMdpbTS7dnF41VmufCa+jNzptVCosoST5rrXejl1XjLdJeIWVNqdOT3cGuPjzRscHiGTH0t+aPdi5OFrbt0n2dcDV7N20qloVLRnwT4Rn9mbQ3+HNTNXmpLWXx2xzqwAD1UAAAAAAAAAAAPNrdaqUecn7Mfq+wyaiuqcHOXBfF9SOcrV3OTnLi/gupIweL4n4Ucte8+zJwYfiTuey9Sq5Nyk7t9ZS5RyFzQzO53LZxGlrkNlbkNlZlOktlWyGyGykyvEDZVshsq2UlaIS2Q2Q2VbKStpa5Fytxcqtpa5FytxchOlri5S4uQaXuWp1nHh5dRiuLkxOkaemUVJXjufXH7G32Pti7VGq9/CE31/pfb2mgUmt63MvN5LJbpL2lz7UZODiLYb89f5j1eOXDGSvLb/TtwavYe0/Sx9HN/wAyC4+/Hn3m0Osw5a5aRevaWiyUnHaayAA9VAAAAAAAMdeqoQnN8IxcvJETOo3KYjfRpNtazKp6NezDj2y/z9TX5GKVRttvi22+9jI5PLlnLebz5t9TFFKxVlyGRjyGRTa/KyZFXIpkQ5EbOVdyKuRVyKuRSZW0s5FWyrkQ2VleIWbK3K3IciqdLXFylyLlVtL3IuVuRcGl7i5TIZEJ0vcXMdxkDTJclTtvRjyGQNPTpdU6dSNSPGLvbmutHa0qqlGM474ySkn2M4HI6nozqcqLg+NOVl/S96+pufCs2rzjntP3/wBfZrePxbrF48m4AB0TTAAAAAAa7b1THTz/AFOEfjf6GxNT0l/1df8AEh8mY/FTrDf5S9+HjeWvzc3kTkYshkclt0XKzZDIxZDIbRysmRGRjyIchtPKyORDkY8iHIjadLuRGRTIjIqnS7kVuVyIyIW0tcZFLkZEJ0vkRkUyIyBpkyIyMeQyITpkyGRjyGQNMmRORiyGQNMtze9FKv8ANqR5wv4pr7s57I3XRV/6R/05/Qy+DnWenzYvFx/w2deADsHNAAAAAAa7b9LLS1eccZ+Ulf4XNiUq01KMoPhKLi+5qx55ac9Jr6xK+O3JeLekvn+RORWvScJzpy9qEnF+D4lMjjJ6TqXVxG43DLkMjFkMiNnKyZDIx5DIbTpfIjIpkRkQnS+RGRRyIuE6XyIyKZEORBpfIjIo5EZBOl8iMjHkRkDTJkRkY8iMgnTLkMjFkMgaZshkYsicgaZcjouh9K9SrPqjTS8ZP/Ccymdx0W0mGmU3xqyc/wDl4R+Cv4mw8Ox8+eJ9OrX+IX5cUx6tyADqnOAAAAAAAAOX6WbOtJamK3O0avY/yy+ngjnMj6PXoRnCVOavGSakuaOB2ts2WnquEruL305+/H78znPEuG5LfFr2nv8A9T/dv/D+Ii9fh27x2+X9nmyGRjuLmpbXTJkRkUuLg0vci5XIi5Bpa4uUuRcJ0s5EXKtkOQNLORVyKtkNhOlnIq5FXIq5A0vkMjHkRkDTJkMjFkMgaZsicjDkXgnKShFOUpNRjFb22+CRKJ6dWx2PoHqK8KSvj7VR+7BcX9PE+kQgklFKySSSXBJdRqujuxVpqNpWdadnVa325QXYvubY6ngOG+Bj3bvPf/xy/G8R8a/TtAADYMIAAAAAAAAPLtHZ0K9N06i7YyXtQlzR6gVtWLRy27LVtNZ3Hd852nsypp54VFud8Jr2ZrmvseO59M1ejhWg6dWKlF9T6nzT6mcXtnozUoZVKd6lFb2/z01+pda7V8Dm+L8Pti/NTrX7Oi4Tj65fy36W+7T3Fylxc1baaWuLlLi4NLXIuVuLhOktkNlWyGwaS2VbIbKtg0lsq2Q2VbCNLNkXKNkXAvkLmNzsevZWyK+rljRh+FO06kt1OHfLn2LeWrS151WNyre9aRu0sNNSlKMIJynJpRjFXbfJI+gdGOjC06VataWoa3LiqKfUub5vwXb6dg9GaWkjdfzKzVpVZLf3RX5Ubg6LgvD4xfnyd/T0c7xnHTl/JTt9wAG2asAAAAAAAAAAAAAA0CG7b3wA+e9JNnxoamcYK0JRVSC91O915pmqubDb+0lqNTOpH2FaFPtiuvxbb8TXXOLzzWctuTtudO14eLRirz99RtNxcrcXPB7aTci55dRr4x/DH8UuFlwuepbM1+MZ+qVnGSurU5Xt/St68UXrS1v0xtS161/VOkNlWzHOOpj7el1Ee+lVX/qYnXqf3FX9s/sOS0eRF6z5vQ2VbMUXXl7OnrPup1H8omansvXT9nSV9/W6U4rzlYtGO89olE5KR3mGNsrKRtKHQraNT2oQpLnOrBfCN2bXSf2ZSdnqNT3xpQv/AOUvsZFOCz37Vn+en3Y1+NwU72j+Ov2cjLURXb3Hp2fsvU6p209Kco+/bGmu+b3H0XZ/QvRUbNUVVkvzVn6V+T/CvI3cYpJJJJLcktyRsMXhM98lvo1+XxWO2Ov1cdsf+zyEbT1k/Sy4+ig3Gmu+XGXwOvo0IwioU4xhCKtGMUoxS7Ei4Nvh4fHhjVIafLnyZp3eQAHu8QAAAAAAAAAAACLgSCLkZAWOQ6V9JYtS0tCSd91aae63XBP5+R1mZ5q+koz9ulRn/VThL5ox+Jx3y05aW1tk8Nlpivz3rvXZ8ulViuMorvaRhnr6S/PF9i/F8j6c9k6T/dtL/wBvS+xkpUqNP2KdKH9FOEPkjUR4Rbzt7NxPjFfKnu+Z6elqK27T6bUVb/mwcIfue74m50fQHV1bPVVaenh106f8yfc3wXmzt5a1GOW0UZWPwvFXraZn2YmXxXLbpWIj3/z6PPsfoppNJaVKnlUX+1qfjqeD4R8EjcXNY9qLmUe11zNlSlaRqsahrL3ted2ncttcXNO9sx5kfxqPMuo3Nxc038ZjzLLa8eYG3uLmrW1VzLx2iuYGyuDwx1yLrVoD1g861CLqqBlBjUy2QFgRcXAkC4AAAAAAIBIAqyrRkIsBhcSkoM9NiMQPFKmzBOizaYEejQGlnp5HnnpJdp0PokQ6CA5eein2mGWgn2nW+rrkR6quQHHPZ8+0r/Dqnadl6rHkPVI8gOOWz6naZI6Cfadb6pHkPVVyA5iGin2nohpJdp0Hqy5EqggNNDTSM8KDNn6FE+iQHihSZljBnqwGIGFRLpGSwsBVIktYAQCQAAAAAAAAAAAAAAAAAAAAAAAAAAAAAAAAAAAAAAAAAAAAAAf/2Q=="/>
          <p:cNvSpPr>
            <a:spLocks noChangeAspect="1" noChangeArrowheads="1"/>
          </p:cNvSpPr>
          <p:nvPr/>
        </p:nvSpPr>
        <p:spPr bwMode="auto">
          <a:xfrm>
            <a:off x="1679576" y="-914400"/>
            <a:ext cx="239077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pt-BR"/>
          </a:p>
        </p:txBody>
      </p:sp>
      <p:pic>
        <p:nvPicPr>
          <p:cNvPr id="55311"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226" y="3941764"/>
            <a:ext cx="23907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ítulo 2"/>
          <p:cNvSpPr>
            <a:spLocks noGrp="1"/>
          </p:cNvSpPr>
          <p:nvPr>
            <p:ph type="title"/>
          </p:nvPr>
        </p:nvSpPr>
        <p:spPr/>
        <p:txBody>
          <a:bodyPr/>
          <a:lstStyle/>
          <a:p>
            <a:r>
              <a:rPr lang="pt-BR" dirty="0">
                <a:solidFill>
                  <a:srgbClr val="FFFFFF"/>
                </a:solidFill>
                <a:sym typeface="Arial" panose="020B0604020202020204" pitchFamily="34" charset="0"/>
              </a:rPr>
              <a:t>Comentários</a:t>
            </a:r>
            <a:endParaRPr lang="pt-BR" dirty="0"/>
          </a:p>
        </p:txBody>
      </p:sp>
    </p:spTree>
    <p:extLst>
      <p:ext uri="{BB962C8B-B14F-4D97-AF65-F5344CB8AC3E}">
        <p14:creationId xmlns:p14="http://schemas.microsoft.com/office/powerpoint/2010/main" val="352268111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body" idx="1"/>
          </p:nvPr>
        </p:nvSpPr>
        <p:spPr>
          <a:xfrm>
            <a:off x="604434" y="1825625"/>
            <a:ext cx="10749367" cy="4351338"/>
          </a:xfrm>
        </p:spPr>
        <p:txBody>
          <a:bodyPr vert="horz" wrap="square" lIns="88896" tIns="50798" rIns="88896" bIns="50798" numCol="1" anchor="t" anchorCtr="0" compatLnSpc="1">
            <a:prstTxWarp prst="textNoShape">
              <a:avLst/>
            </a:prstTxWarp>
            <a:normAutofit fontScale="92500" lnSpcReduction="20000"/>
          </a:bodyPr>
          <a:lstStyle/>
          <a:p>
            <a:pPr algn="just" defTabSz="912813">
              <a:spcBef>
                <a:spcPts val="488"/>
              </a:spcBef>
            </a:pPr>
            <a:endParaRPr lang="pt-BR" sz="3000" dirty="0">
              <a:sym typeface="Arial" panose="020B0604020202020204" pitchFamily="34" charset="0"/>
            </a:endParaRPr>
          </a:p>
          <a:p>
            <a:pPr algn="just" defTabSz="912813">
              <a:spcBef>
                <a:spcPts val="488"/>
              </a:spcBef>
            </a:pPr>
            <a:r>
              <a:rPr lang="pt-BR" sz="3000" b="1" dirty="0" err="1">
                <a:solidFill>
                  <a:srgbClr val="FF0000"/>
                </a:solidFill>
                <a:sym typeface="Arial" panose="020B0604020202020204" pitchFamily="34" charset="0"/>
              </a:rPr>
              <a:t>Bad</a:t>
            </a:r>
            <a:r>
              <a:rPr lang="pt-BR" sz="3000" b="1" dirty="0">
                <a:solidFill>
                  <a:srgbClr val="FF0000"/>
                </a:solidFill>
                <a:sym typeface="Arial" panose="020B0604020202020204" pitchFamily="34" charset="0"/>
              </a:rPr>
              <a:t> </a:t>
            </a:r>
            <a:r>
              <a:rPr lang="pt-BR" sz="3000" b="1" dirty="0" err="1">
                <a:solidFill>
                  <a:srgbClr val="FF0000"/>
                </a:solidFill>
                <a:sym typeface="Arial" panose="020B0604020202020204" pitchFamily="34" charset="0"/>
              </a:rPr>
              <a:t>comments</a:t>
            </a:r>
            <a:r>
              <a:rPr lang="pt-BR" sz="3000" b="1" dirty="0">
                <a:sym typeface="Arial" panose="020B0604020202020204" pitchFamily="34" charset="0"/>
              </a:rPr>
              <a:t>: qualquer comentário que te leve a olhar outros trechos de código não valem os bits que consomem</a:t>
            </a:r>
          </a:p>
          <a:p>
            <a:pPr algn="just" defTabSz="912813">
              <a:spcBef>
                <a:spcPts val="488"/>
              </a:spcBef>
            </a:pPr>
            <a:endParaRPr lang="pt-BR" sz="3000" b="1" dirty="0">
              <a:sym typeface="Arial" panose="020B0604020202020204" pitchFamily="34" charset="0"/>
            </a:endParaRPr>
          </a:p>
          <a:p>
            <a:pPr algn="just" defTabSz="912813">
              <a:spcBef>
                <a:spcPts val="488"/>
              </a:spcBef>
            </a:pPr>
            <a:endParaRPr lang="pt-BR" sz="3000" dirty="0">
              <a:sym typeface="Arial" panose="020B0604020202020204" pitchFamily="34" charset="0"/>
            </a:endParaRPr>
          </a:p>
          <a:p>
            <a:pPr defTabSz="912813">
              <a:spcBef>
                <a:spcPts val="488"/>
              </a:spcBef>
            </a:pPr>
            <a:r>
              <a:rPr lang="pt-BR" sz="3000" dirty="0">
                <a:sym typeface="Arial" panose="020B0604020202020204" pitchFamily="34" charset="0"/>
              </a:rPr>
              <a:t>                                        </a:t>
            </a:r>
          </a:p>
        </p:txBody>
      </p:sp>
      <p:pic>
        <p:nvPicPr>
          <p:cNvPr id="5632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226" y="3941764"/>
            <a:ext cx="23907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ítulo 2"/>
          <p:cNvSpPr>
            <a:spLocks noGrp="1"/>
          </p:cNvSpPr>
          <p:nvPr>
            <p:ph type="title"/>
          </p:nvPr>
        </p:nvSpPr>
        <p:spPr/>
        <p:txBody>
          <a:bodyPr/>
          <a:lstStyle/>
          <a:p>
            <a:r>
              <a:rPr lang="pt-BR" dirty="0">
                <a:solidFill>
                  <a:srgbClr val="FFFFFF"/>
                </a:solidFill>
                <a:sym typeface="Arial" panose="020B0604020202020204" pitchFamily="34" charset="0"/>
              </a:rPr>
              <a:t>Comentários</a:t>
            </a:r>
            <a:endParaRPr lang="pt-BR" dirty="0"/>
          </a:p>
        </p:txBody>
      </p:sp>
    </p:spTree>
    <p:extLst>
      <p:ext uri="{BB962C8B-B14F-4D97-AF65-F5344CB8AC3E}">
        <p14:creationId xmlns:p14="http://schemas.microsoft.com/office/powerpoint/2010/main" val="41950357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m 16"/>
          <p:cNvPicPr>
            <a:picLocks noChangeAspect="1"/>
          </p:cNvPicPr>
          <p:nvPr/>
        </p:nvPicPr>
        <p:blipFill>
          <a:blip r:embed="rId3"/>
          <a:stretch>
            <a:fillRect/>
          </a:stretch>
        </p:blipFill>
        <p:spPr>
          <a:xfrm>
            <a:off x="1514796" y="1500189"/>
            <a:ext cx="5060037" cy="3367440"/>
          </a:xfrm>
          <a:prstGeom prst="rect">
            <a:avLst/>
          </a:prstGeom>
        </p:spPr>
      </p:pic>
      <p:pic>
        <p:nvPicPr>
          <p:cNvPr id="52228" name="Picture 5"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7"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9"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ítulo 2"/>
          <p:cNvSpPr>
            <a:spLocks noGrp="1"/>
          </p:cNvSpPr>
          <p:nvPr>
            <p:ph type="title"/>
          </p:nvPr>
        </p:nvSpPr>
        <p:spPr/>
        <p:txBody>
          <a:bodyPr/>
          <a:lstStyle/>
          <a:p>
            <a:r>
              <a:rPr lang="pt-BR" dirty="0" smtClean="0"/>
              <a:t>Agendamento e consulta de resultados de Exames</a:t>
            </a:r>
            <a:endParaRPr lang="pt-BR" dirty="0"/>
          </a:p>
        </p:txBody>
      </p:sp>
      <p:pic>
        <p:nvPicPr>
          <p:cNvPr id="2050" name="Picture 2" descr="http://icons.iconarchive.com/icons/iconshock/real-vista-networking/128/guard-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10" y="2653805"/>
            <a:ext cx="1294607" cy="129460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p:cNvPicPr>
            <a:picLocks noChangeAspect="1"/>
          </p:cNvPicPr>
          <p:nvPr/>
        </p:nvPicPr>
        <p:blipFill>
          <a:blip r:embed="rId6"/>
          <a:stretch>
            <a:fillRect/>
          </a:stretch>
        </p:blipFill>
        <p:spPr>
          <a:xfrm>
            <a:off x="6823414" y="1993314"/>
            <a:ext cx="5002774" cy="1365449"/>
          </a:xfrm>
          <a:prstGeom prst="rect">
            <a:avLst/>
          </a:prstGeom>
        </p:spPr>
      </p:pic>
      <p:pic>
        <p:nvPicPr>
          <p:cNvPr id="7" name="Imagem 6"/>
          <p:cNvPicPr>
            <a:picLocks noChangeAspect="1"/>
          </p:cNvPicPr>
          <p:nvPr/>
        </p:nvPicPr>
        <p:blipFill>
          <a:blip r:embed="rId7"/>
          <a:stretch>
            <a:fillRect/>
          </a:stretch>
        </p:blipFill>
        <p:spPr>
          <a:xfrm>
            <a:off x="6823414" y="3679850"/>
            <a:ext cx="5002774" cy="2303142"/>
          </a:xfrm>
          <a:prstGeom prst="rect">
            <a:avLst/>
          </a:prstGeom>
        </p:spPr>
      </p:pic>
      <p:pic>
        <p:nvPicPr>
          <p:cNvPr id="9" name="Imagem 8"/>
          <p:cNvPicPr>
            <a:picLocks noChangeAspect="1"/>
          </p:cNvPicPr>
          <p:nvPr/>
        </p:nvPicPr>
        <p:blipFill>
          <a:blip r:embed="rId8"/>
          <a:stretch>
            <a:fillRect/>
          </a:stretch>
        </p:blipFill>
        <p:spPr>
          <a:xfrm>
            <a:off x="503550" y="5111383"/>
            <a:ext cx="5192957" cy="1565746"/>
          </a:xfrm>
          <a:prstGeom prst="rect">
            <a:avLst/>
          </a:prstGeom>
        </p:spPr>
      </p:pic>
      <p:sp>
        <p:nvSpPr>
          <p:cNvPr id="11" name="Seta em curva para a direita 10"/>
          <p:cNvSpPr/>
          <p:nvPr/>
        </p:nvSpPr>
        <p:spPr>
          <a:xfrm flipH="1">
            <a:off x="4375882" y="2683656"/>
            <a:ext cx="649410" cy="35740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28" name="Seta em curva para a direita 27"/>
          <p:cNvSpPr/>
          <p:nvPr/>
        </p:nvSpPr>
        <p:spPr>
          <a:xfrm rot="16200000" flipH="1">
            <a:off x="6793446" y="-137145"/>
            <a:ext cx="707570" cy="35740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29" name="Seta em curva para a direita 28"/>
          <p:cNvSpPr/>
          <p:nvPr/>
        </p:nvSpPr>
        <p:spPr>
          <a:xfrm flipH="1">
            <a:off x="11484430" y="2205913"/>
            <a:ext cx="590339" cy="219039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2" name="Seta para a direita 11"/>
          <p:cNvSpPr/>
          <p:nvPr/>
        </p:nvSpPr>
        <p:spPr>
          <a:xfrm>
            <a:off x="945471" y="3255616"/>
            <a:ext cx="637478" cy="380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Texto Explicativo 1 12"/>
          <p:cNvSpPr/>
          <p:nvPr/>
        </p:nvSpPr>
        <p:spPr>
          <a:xfrm>
            <a:off x="5791200" y="4824563"/>
            <a:ext cx="1014432" cy="1909910"/>
          </a:xfrm>
          <a:prstGeom prst="borderCallout1">
            <a:avLst>
              <a:gd name="adj1" fmla="val 3609"/>
              <a:gd name="adj2" fmla="val -6618"/>
              <a:gd name="adj3" fmla="val -13534"/>
              <a:gd name="adj4" fmla="val -349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smtClean="0"/>
              <a:t>Ao gerar o agendamento, usuário e senha para acesso serão criados. Se já existir, o sistema informará a existente</a:t>
            </a:r>
            <a:endParaRPr lang="pt-BR" sz="1050" dirty="0"/>
          </a:p>
        </p:txBody>
      </p:sp>
      <p:sp>
        <p:nvSpPr>
          <p:cNvPr id="34" name="Texto Explicativo 1 33"/>
          <p:cNvSpPr/>
          <p:nvPr/>
        </p:nvSpPr>
        <p:spPr>
          <a:xfrm>
            <a:off x="5736749" y="2560764"/>
            <a:ext cx="1014432" cy="1909910"/>
          </a:xfrm>
          <a:prstGeom prst="borderCallout1">
            <a:avLst>
              <a:gd name="adj1" fmla="val 3609"/>
              <a:gd name="adj2" fmla="val -6618"/>
              <a:gd name="adj3" fmla="val 8972"/>
              <a:gd name="adj4" fmla="val -1620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smtClean="0"/>
              <a:t>Ao adicionar o exame, verificar se há cobertura do plano para o tipo de exame selecionado.</a:t>
            </a:r>
            <a:endParaRPr lang="pt-BR" sz="1050" dirty="0"/>
          </a:p>
        </p:txBody>
      </p:sp>
    </p:spTree>
    <p:extLst>
      <p:ext uri="{BB962C8B-B14F-4D97-AF65-F5344CB8AC3E}">
        <p14:creationId xmlns:p14="http://schemas.microsoft.com/office/powerpoint/2010/main" val="265834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604434" y="1825625"/>
            <a:ext cx="10749367" cy="4351338"/>
          </a:xfrm>
        </p:spPr>
        <p:txBody>
          <a:bodyPr vert="horz" wrap="square" lIns="88896" tIns="50798" rIns="88896" bIns="50798" numCol="1" anchor="t" anchorCtr="0" compatLnSpc="1">
            <a:prstTxWarp prst="textNoShape">
              <a:avLst/>
            </a:prstTxWarp>
            <a:normAutofit fontScale="92500" lnSpcReduction="20000"/>
          </a:bodyPr>
          <a:lstStyle/>
          <a:p>
            <a:pPr defTabSz="912813">
              <a:spcBef>
                <a:spcPts val="488"/>
              </a:spcBef>
            </a:pPr>
            <a:endParaRPr lang="pt-BR" sz="3000" dirty="0">
              <a:sym typeface="Arial" panose="020B0604020202020204" pitchFamily="34" charset="0"/>
            </a:endParaRPr>
          </a:p>
          <a:p>
            <a:pPr algn="just" defTabSz="912813">
              <a:spcBef>
                <a:spcPts val="488"/>
              </a:spcBef>
            </a:pPr>
            <a:r>
              <a:rPr lang="pt-BR" sz="3000" b="1" dirty="0" err="1">
                <a:solidFill>
                  <a:srgbClr val="FF0000"/>
                </a:solidFill>
                <a:sym typeface="Arial" panose="020B0604020202020204" pitchFamily="34" charset="0"/>
              </a:rPr>
              <a:t>Redudant</a:t>
            </a:r>
            <a:r>
              <a:rPr lang="pt-BR" sz="3000" b="1" dirty="0">
                <a:solidFill>
                  <a:srgbClr val="FF0000"/>
                </a:solidFill>
                <a:sym typeface="Arial" panose="020B0604020202020204" pitchFamily="34" charset="0"/>
              </a:rPr>
              <a:t> </a:t>
            </a:r>
            <a:r>
              <a:rPr lang="pt-BR" sz="3000" b="1" dirty="0" err="1">
                <a:solidFill>
                  <a:srgbClr val="FF0000"/>
                </a:solidFill>
                <a:sym typeface="Arial" panose="020B0604020202020204" pitchFamily="34" charset="0"/>
              </a:rPr>
              <a:t>comments</a:t>
            </a:r>
            <a:r>
              <a:rPr lang="pt-BR" sz="3000" b="1" dirty="0">
                <a:sym typeface="Arial" panose="020B0604020202020204" pitchFamily="34" charset="0"/>
              </a:rPr>
              <a:t>: não diz nada a mais que o próprio código</a:t>
            </a:r>
          </a:p>
          <a:p>
            <a:pPr algn="just" defTabSz="912813">
              <a:spcBef>
                <a:spcPts val="488"/>
              </a:spcBef>
            </a:pPr>
            <a:endParaRPr lang="pt-BR" sz="3000" b="1" dirty="0">
              <a:sym typeface="Arial" panose="020B0604020202020204" pitchFamily="34" charset="0"/>
            </a:endParaRPr>
          </a:p>
          <a:p>
            <a:pPr algn="just" defTabSz="912813">
              <a:spcBef>
                <a:spcPts val="488"/>
              </a:spcBef>
            </a:pPr>
            <a:endParaRPr lang="pt-BR" sz="3000" dirty="0">
              <a:sym typeface="Arial" panose="020B0604020202020204" pitchFamily="34" charset="0"/>
            </a:endParaRPr>
          </a:p>
          <a:p>
            <a:pPr defTabSz="912813">
              <a:spcBef>
                <a:spcPts val="488"/>
              </a:spcBef>
            </a:pPr>
            <a:r>
              <a:rPr lang="pt-BR" sz="3000" dirty="0">
                <a:sym typeface="Arial" panose="020B0604020202020204" pitchFamily="34" charset="0"/>
              </a:rPr>
              <a:t>                                        </a:t>
            </a:r>
          </a:p>
        </p:txBody>
      </p:sp>
      <p:pic>
        <p:nvPicPr>
          <p:cNvPr id="57348"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226" y="3941764"/>
            <a:ext cx="23907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Comentários</a:t>
            </a:r>
            <a:endParaRPr lang="pt-BR" dirty="0"/>
          </a:p>
        </p:txBody>
      </p:sp>
    </p:spTree>
    <p:extLst>
      <p:ext uri="{BB962C8B-B14F-4D97-AF65-F5344CB8AC3E}">
        <p14:creationId xmlns:p14="http://schemas.microsoft.com/office/powerpoint/2010/main" val="110014414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604434" y="1825625"/>
            <a:ext cx="10749367" cy="4351338"/>
          </a:xfrm>
        </p:spPr>
        <p:txBody>
          <a:bodyPr vert="horz" wrap="square" lIns="88896" tIns="50798" rIns="88896" bIns="50798" numCol="1" anchor="t" anchorCtr="0" compatLnSpc="1">
            <a:prstTxWarp prst="textNoShape">
              <a:avLst/>
            </a:prstTxWarp>
            <a:normAutofit fontScale="85000" lnSpcReduction="10000"/>
          </a:bodyPr>
          <a:lstStyle/>
          <a:p>
            <a:pPr defTabSz="912813">
              <a:spcBef>
                <a:spcPts val="488"/>
              </a:spcBef>
            </a:pPr>
            <a:endParaRPr lang="pt-BR" sz="3000" dirty="0">
              <a:sym typeface="Arial" panose="020B0604020202020204" pitchFamily="34" charset="0"/>
            </a:endParaRPr>
          </a:p>
          <a:p>
            <a:pPr algn="just" defTabSz="912813">
              <a:spcBef>
                <a:spcPts val="488"/>
              </a:spcBef>
            </a:pPr>
            <a:r>
              <a:rPr lang="pt-BR" sz="3000" b="1" dirty="0" err="1">
                <a:solidFill>
                  <a:srgbClr val="FF0000"/>
                </a:solidFill>
                <a:sym typeface="Arial" panose="020B0604020202020204" pitchFamily="34" charset="0"/>
              </a:rPr>
              <a:t>Misleadig</a:t>
            </a:r>
            <a:r>
              <a:rPr lang="pt-BR" sz="3000" b="1" dirty="0">
                <a:solidFill>
                  <a:srgbClr val="FF0000"/>
                </a:solidFill>
                <a:sym typeface="Arial" panose="020B0604020202020204" pitchFamily="34" charset="0"/>
              </a:rPr>
              <a:t> </a:t>
            </a:r>
            <a:r>
              <a:rPr lang="pt-BR" sz="3000" b="1" dirty="0" err="1">
                <a:solidFill>
                  <a:srgbClr val="FF0000"/>
                </a:solidFill>
                <a:sym typeface="Arial" panose="020B0604020202020204" pitchFamily="34" charset="0"/>
              </a:rPr>
              <a:t>comments</a:t>
            </a:r>
            <a:r>
              <a:rPr lang="pt-BR" sz="3000" b="1" dirty="0">
                <a:sym typeface="Arial" panose="020B0604020202020204" pitchFamily="34" charset="0"/>
              </a:rPr>
              <a:t>: causam confusão de entendimento, geralmente não explicam o que o código faz de forma consistente.</a:t>
            </a:r>
          </a:p>
          <a:p>
            <a:pPr algn="just" defTabSz="912813">
              <a:spcBef>
                <a:spcPts val="488"/>
              </a:spcBef>
            </a:pPr>
            <a:endParaRPr lang="pt-BR" sz="3000" b="1" dirty="0">
              <a:sym typeface="Arial" panose="020B0604020202020204" pitchFamily="34" charset="0"/>
            </a:endParaRPr>
          </a:p>
          <a:p>
            <a:pPr algn="just" defTabSz="912813">
              <a:spcBef>
                <a:spcPts val="488"/>
              </a:spcBef>
            </a:pPr>
            <a:endParaRPr lang="pt-BR" sz="3000" dirty="0">
              <a:sym typeface="Arial" panose="020B0604020202020204" pitchFamily="34" charset="0"/>
            </a:endParaRPr>
          </a:p>
          <a:p>
            <a:pPr defTabSz="912813">
              <a:spcBef>
                <a:spcPts val="488"/>
              </a:spcBef>
            </a:pPr>
            <a:r>
              <a:rPr lang="pt-BR" sz="3000" dirty="0">
                <a:sym typeface="Arial" panose="020B0604020202020204" pitchFamily="34" charset="0"/>
              </a:rPr>
              <a:t>                                        </a:t>
            </a:r>
          </a:p>
        </p:txBody>
      </p:sp>
      <p:pic>
        <p:nvPicPr>
          <p:cNvPr id="58372"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226" y="3941764"/>
            <a:ext cx="23907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Comentários</a:t>
            </a:r>
            <a:endParaRPr lang="pt-BR" dirty="0"/>
          </a:p>
        </p:txBody>
      </p:sp>
    </p:spTree>
    <p:extLst>
      <p:ext uri="{BB962C8B-B14F-4D97-AF65-F5344CB8AC3E}">
        <p14:creationId xmlns:p14="http://schemas.microsoft.com/office/powerpoint/2010/main" val="212326728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604434" y="1825625"/>
            <a:ext cx="10749367" cy="4351338"/>
          </a:xfrm>
        </p:spPr>
        <p:txBody>
          <a:bodyPr vert="horz" wrap="square" lIns="88896" tIns="50798" rIns="88896" bIns="50798" numCol="1" anchor="t" anchorCtr="0" compatLnSpc="1">
            <a:prstTxWarp prst="textNoShape">
              <a:avLst/>
            </a:prstTxWarp>
            <a:normAutofit lnSpcReduction="10000"/>
          </a:bodyPr>
          <a:lstStyle/>
          <a:p>
            <a:pPr defTabSz="912813">
              <a:spcBef>
                <a:spcPts val="488"/>
              </a:spcBef>
            </a:pPr>
            <a:endParaRPr lang="pt-BR" sz="3000" dirty="0">
              <a:sym typeface="Arial" panose="020B0604020202020204" pitchFamily="34" charset="0"/>
            </a:endParaRPr>
          </a:p>
          <a:p>
            <a:pPr algn="just" defTabSz="912813">
              <a:spcBef>
                <a:spcPts val="488"/>
              </a:spcBef>
            </a:pPr>
            <a:r>
              <a:rPr lang="pt-BR" sz="3000" b="1" dirty="0" err="1">
                <a:solidFill>
                  <a:srgbClr val="FF0000"/>
                </a:solidFill>
                <a:sym typeface="Arial" panose="020B0604020202020204" pitchFamily="34" charset="0"/>
              </a:rPr>
              <a:t>Noise</a:t>
            </a:r>
            <a:r>
              <a:rPr lang="pt-BR" sz="3000" b="1" dirty="0">
                <a:solidFill>
                  <a:srgbClr val="FF0000"/>
                </a:solidFill>
                <a:sym typeface="Arial" panose="020B0604020202020204" pitchFamily="34" charset="0"/>
              </a:rPr>
              <a:t> </a:t>
            </a:r>
            <a:r>
              <a:rPr lang="pt-BR" sz="3000" b="1" dirty="0" err="1">
                <a:solidFill>
                  <a:srgbClr val="FF0000"/>
                </a:solidFill>
                <a:sym typeface="Arial" panose="020B0604020202020204" pitchFamily="34" charset="0"/>
              </a:rPr>
              <a:t>comments</a:t>
            </a:r>
            <a:r>
              <a:rPr lang="pt-BR" sz="3000" b="1" dirty="0">
                <a:sym typeface="Arial" panose="020B0604020202020204" pitchFamily="34" charset="0"/>
              </a:rPr>
              <a:t>: Explicam o óbvio</a:t>
            </a:r>
          </a:p>
          <a:p>
            <a:pPr algn="just" defTabSz="912813">
              <a:spcBef>
                <a:spcPts val="488"/>
              </a:spcBef>
            </a:pPr>
            <a:endParaRPr lang="pt-BR" sz="3000" b="1" dirty="0">
              <a:sym typeface="Arial" panose="020B0604020202020204" pitchFamily="34" charset="0"/>
            </a:endParaRPr>
          </a:p>
          <a:p>
            <a:pPr algn="just" defTabSz="912813">
              <a:spcBef>
                <a:spcPts val="488"/>
              </a:spcBef>
            </a:pPr>
            <a:endParaRPr lang="pt-BR" sz="3000" dirty="0">
              <a:sym typeface="Arial" panose="020B0604020202020204" pitchFamily="34" charset="0"/>
            </a:endParaRPr>
          </a:p>
          <a:p>
            <a:pPr defTabSz="912813">
              <a:spcBef>
                <a:spcPts val="488"/>
              </a:spcBef>
            </a:pPr>
            <a:r>
              <a:rPr lang="pt-BR" sz="3000" dirty="0">
                <a:sym typeface="Arial" panose="020B0604020202020204" pitchFamily="34" charset="0"/>
              </a:rPr>
              <a:t>                                        </a:t>
            </a:r>
          </a:p>
        </p:txBody>
      </p:sp>
      <p:pic>
        <p:nvPicPr>
          <p:cNvPr id="59396"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226" y="3941764"/>
            <a:ext cx="23907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Comentários</a:t>
            </a:r>
            <a:endParaRPr lang="pt-BR" dirty="0"/>
          </a:p>
        </p:txBody>
      </p:sp>
    </p:spTree>
    <p:extLst>
      <p:ext uri="{BB962C8B-B14F-4D97-AF65-F5344CB8AC3E}">
        <p14:creationId xmlns:p14="http://schemas.microsoft.com/office/powerpoint/2010/main" val="197234588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rmAutofit/>
          </a:bodyPr>
          <a:lstStyle/>
          <a:p>
            <a:pPr algn="just" defTabSz="912813">
              <a:spcBef>
                <a:spcPts val="488"/>
              </a:spcBef>
            </a:pPr>
            <a:r>
              <a:rPr lang="pt-BR" sz="2800" b="1" dirty="0" smtClean="0">
                <a:sym typeface="Arial" panose="020B0604020202020204" pitchFamily="34" charset="0"/>
              </a:rPr>
              <a:t>Código </a:t>
            </a:r>
            <a:r>
              <a:rPr lang="pt-BR" sz="2800" b="1" dirty="0">
                <a:sym typeface="Arial" panose="020B0604020202020204" pitchFamily="34" charset="0"/>
              </a:rPr>
              <a:t>com comentário, é sinal de código ruim</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pic>
        <p:nvPicPr>
          <p:cNvPr id="60420" name="Picture 6" descr="https://encrypted-tbn2.google.com/images?q=tbn:ANd9GcRE-hpGur2yCxXAgjRIZmgodcZ2UcfiITs3AxUb2s0q1EJcpk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8301" y="4262438"/>
            <a:ext cx="20955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054" y="3213894"/>
            <a:ext cx="3263900" cy="276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Comentários</a:t>
            </a:r>
            <a:endParaRPr lang="pt-BR" dirty="0"/>
          </a:p>
        </p:txBody>
      </p:sp>
    </p:spTree>
    <p:extLst>
      <p:ext uri="{BB962C8B-B14F-4D97-AF65-F5344CB8AC3E}">
        <p14:creationId xmlns:p14="http://schemas.microsoft.com/office/powerpoint/2010/main" val="85340815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38201" y="1825625"/>
            <a:ext cx="9969499" cy="4351338"/>
          </a:xfrm>
        </p:spPr>
        <p:txBody>
          <a:bodyPr vert="horz" wrap="square" lIns="88896" tIns="50798" rIns="88896" bIns="50798" numCol="1" anchor="t" anchorCtr="0" compatLnSpc="1">
            <a:prstTxWarp prst="textNoShape">
              <a:avLst/>
            </a:prstTxWarp>
            <a:noAutofit/>
          </a:bodyPr>
          <a:lstStyle/>
          <a:p>
            <a:pPr defTabSz="912813">
              <a:spcBef>
                <a:spcPts val="488"/>
              </a:spcBef>
            </a:pPr>
            <a:r>
              <a:rPr lang="pt-BR" sz="2800" dirty="0" smtClean="0">
                <a:solidFill>
                  <a:srgbClr val="00B050"/>
                </a:solidFill>
                <a:sym typeface="Arial" panose="020B0604020202020204" pitchFamily="34" charset="0"/>
              </a:rPr>
              <a:t>//</a:t>
            </a:r>
            <a:r>
              <a:rPr lang="pt-BR" sz="2800" dirty="0">
                <a:solidFill>
                  <a:srgbClr val="00B050"/>
                </a:solidFill>
                <a:sym typeface="Arial" panose="020B0604020202020204" pitchFamily="34" charset="0"/>
              </a:rPr>
              <a:t>Funcionário elegível a empréstimo</a:t>
            </a:r>
          </a:p>
          <a:p>
            <a:pPr algn="just" defTabSz="912813">
              <a:spcBef>
                <a:spcPts val="488"/>
              </a:spcBef>
            </a:pPr>
            <a:r>
              <a:rPr lang="pt-BR" sz="2800" b="1" dirty="0" err="1">
                <a:sym typeface="Arial" panose="020B0604020202020204" pitchFamily="34" charset="0"/>
              </a:rPr>
              <a:t>If</a:t>
            </a:r>
            <a:r>
              <a:rPr lang="pt-BR" sz="2800" b="1" dirty="0">
                <a:sym typeface="Arial" panose="020B0604020202020204" pitchFamily="34" charset="0"/>
              </a:rPr>
              <a:t>(salario&gt;1000) &amp;&amp; (idade&lt;65)</a:t>
            </a:r>
          </a:p>
          <a:p>
            <a:pPr algn="just" defTabSz="912813">
              <a:spcBef>
                <a:spcPts val="488"/>
              </a:spcBef>
            </a:pPr>
            <a:r>
              <a:rPr lang="pt-BR" sz="2800" b="1" dirty="0" smtClean="0">
                <a:sym typeface="Arial" panose="020B0604020202020204" pitchFamily="34" charset="0"/>
              </a:rPr>
              <a:t>Seria </a:t>
            </a:r>
            <a:r>
              <a:rPr lang="pt-BR" sz="2800" b="1" dirty="0">
                <a:sym typeface="Arial" panose="020B0604020202020204" pitchFamily="34" charset="0"/>
              </a:rPr>
              <a:t>muito melhor sem comentário</a:t>
            </a:r>
          </a:p>
          <a:p>
            <a:pPr algn="just" defTabSz="912813">
              <a:spcBef>
                <a:spcPts val="488"/>
              </a:spcBef>
            </a:pPr>
            <a:r>
              <a:rPr lang="pt-BR" sz="2800" b="1" dirty="0" err="1" smtClean="0">
                <a:sym typeface="Arial" panose="020B0604020202020204" pitchFamily="34" charset="0"/>
              </a:rPr>
              <a:t>If</a:t>
            </a:r>
            <a:r>
              <a:rPr lang="pt-BR" sz="2800" b="1" dirty="0" smtClean="0">
                <a:sym typeface="Arial" panose="020B0604020202020204" pitchFamily="34" charset="0"/>
              </a:rPr>
              <a:t> </a:t>
            </a:r>
            <a:r>
              <a:rPr lang="pt-BR" sz="2800" b="1" dirty="0">
                <a:sym typeface="Arial" panose="020B0604020202020204" pitchFamily="34" charset="0"/>
              </a:rPr>
              <a:t>(</a:t>
            </a:r>
            <a:r>
              <a:rPr lang="pt-BR" sz="2800" b="1" dirty="0" err="1" smtClean="0">
                <a:sym typeface="Arial" panose="020B0604020202020204" pitchFamily="34" charset="0"/>
              </a:rPr>
              <a:t>funcionario.eHElegivelParaBeneficio</a:t>
            </a:r>
            <a:r>
              <a:rPr lang="pt-BR" sz="2800" b="1" dirty="0">
                <a:sym typeface="Arial" panose="020B0604020202020204" pitchFamily="34" charset="0"/>
              </a:rPr>
              <a:t>)</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pic>
        <p:nvPicPr>
          <p:cNvPr id="6144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226" y="3941764"/>
            <a:ext cx="23907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Comentários</a:t>
            </a:r>
            <a:endParaRPr lang="pt-BR" dirty="0"/>
          </a:p>
        </p:txBody>
      </p:sp>
    </p:spTree>
    <p:extLst>
      <p:ext uri="{BB962C8B-B14F-4D97-AF65-F5344CB8AC3E}">
        <p14:creationId xmlns:p14="http://schemas.microsoft.com/office/powerpoint/2010/main" val="213154465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604434" y="1825625"/>
            <a:ext cx="10749367"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endParaRPr lang="pt-BR" sz="2800" b="1" dirty="0">
              <a:sym typeface="Arial" panose="020B0604020202020204" pitchFamily="34" charset="0"/>
            </a:endParaRPr>
          </a:p>
          <a:p>
            <a:pPr algn="just" defTabSz="912813">
              <a:spcBef>
                <a:spcPts val="488"/>
              </a:spcBef>
            </a:pPr>
            <a:r>
              <a:rPr lang="pt-BR" sz="2800" b="1" dirty="0">
                <a:sym typeface="Arial" panose="020B0604020202020204" pitchFamily="34" charset="0"/>
              </a:rPr>
              <a:t>“Formatação de código é importante... Formatação é falar sobre comunicação e comunicação é fundamental para desenvolvedores profissionais”</a:t>
            </a:r>
          </a:p>
          <a:p>
            <a:pPr algn="just" defTabSz="912813">
              <a:spcBef>
                <a:spcPts val="488"/>
              </a:spcBef>
            </a:pPr>
            <a:r>
              <a:rPr lang="pt-BR" sz="2800" b="1" dirty="0">
                <a:sym typeface="Arial" panose="020B0604020202020204" pitchFamily="34" charset="0"/>
              </a:rPr>
              <a:t>	</a:t>
            </a:r>
          </a:p>
          <a:p>
            <a:pPr algn="r" defTabSz="912813">
              <a:spcBef>
                <a:spcPts val="488"/>
              </a:spcBef>
            </a:pPr>
            <a:r>
              <a:rPr lang="pt-BR" sz="2800" b="1" dirty="0">
                <a:sym typeface="Arial" panose="020B0604020202020204" pitchFamily="34" charset="0"/>
              </a:rPr>
              <a:t>						Bob C. Martin</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Formatação</a:t>
            </a:r>
            <a:endParaRPr lang="pt-BR" dirty="0"/>
          </a:p>
        </p:txBody>
      </p:sp>
    </p:spTree>
    <p:extLst>
      <p:ext uri="{BB962C8B-B14F-4D97-AF65-F5344CB8AC3E}">
        <p14:creationId xmlns:p14="http://schemas.microsoft.com/office/powerpoint/2010/main" val="306481354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38201" y="1825625"/>
            <a:ext cx="11099799"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b="1" dirty="0">
                <a:sym typeface="Arial" panose="020B0604020202020204" pitchFamily="34" charset="0"/>
              </a:rPr>
              <a:t>Formatação vertical: </a:t>
            </a:r>
          </a:p>
          <a:p>
            <a:pPr algn="just" defTabSz="912813">
              <a:spcBef>
                <a:spcPts val="488"/>
              </a:spcBef>
            </a:pPr>
            <a:r>
              <a:rPr lang="pt-BR" sz="2800" b="1" dirty="0" smtClean="0">
                <a:sym typeface="Arial" panose="020B0604020202020204" pitchFamily="34" charset="0"/>
              </a:rPr>
              <a:t>Por </a:t>
            </a:r>
            <a:r>
              <a:rPr lang="pt-BR" sz="2800" b="1" dirty="0">
                <a:sym typeface="Arial" panose="020B0604020202020204" pitchFamily="34" charset="0"/>
              </a:rPr>
              <a:t>via de regras, classes deveriam ficar entre 200 e 500 linhas. </a:t>
            </a:r>
            <a:endParaRPr lang="pt-BR" sz="2800" b="1" dirty="0" smtClean="0">
              <a:sym typeface="Arial" panose="020B0604020202020204" pitchFamily="34" charset="0"/>
            </a:endParaRPr>
          </a:p>
          <a:p>
            <a:pPr algn="just" defTabSz="912813">
              <a:spcBef>
                <a:spcPts val="488"/>
              </a:spcBef>
            </a:pPr>
            <a:r>
              <a:rPr lang="pt-BR" sz="2800" b="1" dirty="0" smtClean="0">
                <a:sym typeface="Arial" panose="020B0604020202020204" pitchFamily="34" charset="0"/>
              </a:rPr>
              <a:t>Quanto </a:t>
            </a:r>
            <a:r>
              <a:rPr lang="pt-BR" sz="2800" b="1" dirty="0">
                <a:sym typeface="Arial" panose="020B0604020202020204" pitchFamily="34" charset="0"/>
              </a:rPr>
              <a:t>menor a classe, melhor o entendimento.</a:t>
            </a:r>
          </a:p>
          <a:p>
            <a:pPr algn="just" defTabSz="912813">
              <a:spcBef>
                <a:spcPts val="488"/>
              </a:spcBef>
            </a:pPr>
            <a:r>
              <a:rPr lang="pt-BR" sz="2800" b="1" dirty="0" smtClean="0">
                <a:sym typeface="Arial" panose="020B0604020202020204" pitchFamily="34" charset="0"/>
              </a:rPr>
              <a:t>Conceitos </a:t>
            </a:r>
            <a:r>
              <a:rPr lang="pt-BR" sz="2800" b="1" dirty="0">
                <a:sym typeface="Arial" panose="020B0604020202020204" pitchFamily="34" charset="0"/>
              </a:rPr>
              <a:t>relacionados devem estar próximos</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Formatação</a:t>
            </a:r>
            <a:endParaRPr lang="pt-BR" dirty="0"/>
          </a:p>
        </p:txBody>
      </p:sp>
    </p:spTree>
    <p:extLst>
      <p:ext uri="{BB962C8B-B14F-4D97-AF65-F5344CB8AC3E}">
        <p14:creationId xmlns:p14="http://schemas.microsoft.com/office/powerpoint/2010/main" val="282453133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b="1" dirty="0">
                <a:sym typeface="Arial" panose="020B0604020202020204" pitchFamily="34" charset="0"/>
              </a:rPr>
              <a:t>Formatação horizontal: </a:t>
            </a:r>
          </a:p>
          <a:p>
            <a:pPr algn="just" defTabSz="912813">
              <a:spcBef>
                <a:spcPts val="488"/>
              </a:spcBef>
            </a:pPr>
            <a:r>
              <a:rPr lang="pt-BR" sz="2800" b="1" dirty="0" smtClean="0">
                <a:sym typeface="Arial" panose="020B0604020202020204" pitchFamily="34" charset="0"/>
              </a:rPr>
              <a:t>Limite-se </a:t>
            </a:r>
            <a:r>
              <a:rPr lang="pt-BR" sz="2800" b="1" dirty="0">
                <a:sym typeface="Arial" panose="020B0604020202020204" pitchFamily="34" charset="0"/>
              </a:rPr>
              <a:t>a 120 caracteres</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Formatação</a:t>
            </a:r>
            <a:endParaRPr lang="pt-BR" dirty="0"/>
          </a:p>
        </p:txBody>
      </p:sp>
    </p:spTree>
    <p:extLst>
      <p:ext uri="{BB962C8B-B14F-4D97-AF65-F5344CB8AC3E}">
        <p14:creationId xmlns:p14="http://schemas.microsoft.com/office/powerpoint/2010/main" val="180815663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b="1" dirty="0" err="1">
                <a:sym typeface="Arial" panose="020B0604020202020204" pitchFamily="34" charset="0"/>
              </a:rPr>
              <a:t>I</a:t>
            </a:r>
            <a:r>
              <a:rPr lang="pt-BR" sz="2800" b="1" dirty="0" err="1" smtClean="0">
                <a:sym typeface="Arial" panose="020B0604020202020204" pitchFamily="34" charset="0"/>
              </a:rPr>
              <a:t>ndentação</a:t>
            </a:r>
            <a:r>
              <a:rPr lang="pt-BR" sz="2800" b="1" dirty="0" smtClean="0">
                <a:sym typeface="Arial" panose="020B0604020202020204" pitchFamily="34" charset="0"/>
              </a:rPr>
              <a:t>: </a:t>
            </a:r>
            <a:endParaRPr lang="pt-BR" sz="2800" b="1" dirty="0">
              <a:sym typeface="Arial" panose="020B0604020202020204" pitchFamily="34" charset="0"/>
            </a:endParaRPr>
          </a:p>
          <a:p>
            <a:pPr algn="just" defTabSz="912813">
              <a:spcBef>
                <a:spcPts val="488"/>
              </a:spcBef>
            </a:pPr>
            <a:endParaRPr lang="pt-BR" sz="2800" b="1" dirty="0">
              <a:sym typeface="Arial" panose="020B0604020202020204" pitchFamily="34" charset="0"/>
            </a:endParaRPr>
          </a:p>
          <a:p>
            <a:pPr algn="just" defTabSz="912813">
              <a:spcBef>
                <a:spcPts val="488"/>
              </a:spcBef>
            </a:pPr>
            <a:r>
              <a:rPr lang="pt-BR" sz="2800" b="1" dirty="0">
                <a:sym typeface="Arial" panose="020B0604020202020204" pitchFamily="34" charset="0"/>
              </a:rPr>
              <a:t>Código bem </a:t>
            </a:r>
            <a:r>
              <a:rPr lang="pt-BR" sz="2800" b="1" dirty="0" smtClean="0">
                <a:sym typeface="Arial" panose="020B0604020202020204" pitchFamily="34" charset="0"/>
              </a:rPr>
              <a:t>endentado </a:t>
            </a:r>
            <a:r>
              <a:rPr lang="pt-BR" sz="2800" b="1" dirty="0">
                <a:sym typeface="Arial" panose="020B0604020202020204" pitchFamily="34" charset="0"/>
              </a:rPr>
              <a:t>é fácil de entender.</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Formatação</a:t>
            </a:r>
            <a:endParaRPr lang="pt-BR" dirty="0"/>
          </a:p>
        </p:txBody>
      </p:sp>
    </p:spTree>
    <p:extLst>
      <p:ext uri="{BB962C8B-B14F-4D97-AF65-F5344CB8AC3E}">
        <p14:creationId xmlns:p14="http://schemas.microsoft.com/office/powerpoint/2010/main" val="52584304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38201" y="1825625"/>
            <a:ext cx="10515600" cy="4351338"/>
          </a:xfrm>
        </p:spPr>
        <p:txBody>
          <a:bodyPr vert="horz" wrap="square" lIns="88896" tIns="50798" rIns="88896" bIns="50798" numCol="1" anchor="t" anchorCtr="0" compatLnSpc="1">
            <a:prstTxWarp prst="textNoShape">
              <a:avLst/>
            </a:prstTxWarp>
            <a:noAutofit/>
          </a:bodyPr>
          <a:lstStyle/>
          <a:p>
            <a:pPr algn="just" defTabSz="912813">
              <a:spcBef>
                <a:spcPts val="488"/>
              </a:spcBef>
            </a:pPr>
            <a:r>
              <a:rPr lang="pt-BR" sz="2800" b="1" dirty="0" smtClean="0">
                <a:sym typeface="Arial" panose="020B0604020202020204" pitchFamily="34" charset="0"/>
              </a:rPr>
              <a:t>Erros </a:t>
            </a:r>
            <a:r>
              <a:rPr lang="pt-BR" sz="2800" b="1" dirty="0">
                <a:sym typeface="Arial" panose="020B0604020202020204" pitchFamily="34" charset="0"/>
              </a:rPr>
              <a:t>ocorrem e temos que estar preparados para responder a eles.</a:t>
            </a:r>
          </a:p>
          <a:p>
            <a:pPr algn="just" defTabSz="912813">
              <a:spcBef>
                <a:spcPts val="488"/>
              </a:spcBef>
            </a:pPr>
            <a:endParaRPr lang="pt-BR" sz="2800" b="1" dirty="0">
              <a:sym typeface="Arial" panose="020B0604020202020204" pitchFamily="34" charset="0"/>
            </a:endParaRPr>
          </a:p>
          <a:p>
            <a:pPr algn="just" defTabSz="912813">
              <a:spcBef>
                <a:spcPts val="488"/>
              </a:spcBef>
            </a:pPr>
            <a:endParaRPr lang="pt-BR" sz="2800" dirty="0">
              <a:sym typeface="Arial" panose="020B0604020202020204" pitchFamily="34" charset="0"/>
            </a:endParaRPr>
          </a:p>
          <a:p>
            <a:pPr defTabSz="912813">
              <a:spcBef>
                <a:spcPts val="488"/>
              </a:spcBef>
            </a:pPr>
            <a:r>
              <a:rPr lang="pt-BR" sz="2800" dirty="0">
                <a:sym typeface="Arial" panose="020B0604020202020204" pitchFamily="34" charset="0"/>
              </a:rPr>
              <a:t>                                        </a:t>
            </a:r>
          </a:p>
        </p:txBody>
      </p:sp>
      <p:pic>
        <p:nvPicPr>
          <p:cNvPr id="66564" name="Picture 2" descr="https://encrypted-tbn3.google.com/images?q=tbn:ANd9GcQajpZRFX1QWX87gukyin5OxXTJwvbFJU44vIn120_BWY7I1dw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2164" y="3454399"/>
            <a:ext cx="1671637" cy="300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solidFill>
                  <a:srgbClr val="FFFFFF"/>
                </a:solidFill>
                <a:sym typeface="Arial" panose="020B0604020202020204" pitchFamily="34" charset="0"/>
              </a:rPr>
              <a:t>Manipulação de erros</a:t>
            </a:r>
            <a:endParaRPr lang="pt-BR" dirty="0"/>
          </a:p>
        </p:txBody>
      </p:sp>
    </p:spTree>
    <p:extLst>
      <p:ext uri="{BB962C8B-B14F-4D97-AF65-F5344CB8AC3E}">
        <p14:creationId xmlns:p14="http://schemas.microsoft.com/office/powerpoint/2010/main" val="275500855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theme/theme1.xml><?xml version="1.0" encoding="utf-8"?>
<a:theme xmlns:a="http://schemas.openxmlformats.org/drawingml/2006/main" name="Welcome to PowerPoint_TP10292394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3166</Words>
  <Application>Microsoft Office PowerPoint</Application>
  <PresentationFormat>Widescreen</PresentationFormat>
  <Paragraphs>682</Paragraphs>
  <Slides>115</Slides>
  <Notes>72</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115</vt:i4>
      </vt:variant>
    </vt:vector>
  </HeadingPairs>
  <TitlesOfParts>
    <vt:vector size="123" baseType="lpstr">
      <vt:lpstr>Arial</vt:lpstr>
      <vt:lpstr>ArialMT</vt:lpstr>
      <vt:lpstr>Calibri</vt:lpstr>
      <vt:lpstr>Helvetica</vt:lpstr>
      <vt:lpstr>Segoe UI</vt:lpstr>
      <vt:lpstr>Segoe UI Light</vt:lpstr>
      <vt:lpstr>Wingdings</vt:lpstr>
      <vt:lpstr>Welcome to PowerPoint_TP102923943</vt:lpstr>
      <vt:lpstr>Orientação a Objetos e Padrões de Projeto</vt:lpstr>
      <vt:lpstr>Apresentação do PowerPoint</vt:lpstr>
      <vt:lpstr>Revisitando Orientação a Objetos</vt:lpstr>
      <vt:lpstr>Apresentação do PowerPoint</vt:lpstr>
      <vt:lpstr>Apresentação do PowerPoint</vt:lpstr>
      <vt:lpstr>Classes</vt:lpstr>
      <vt:lpstr>É tudo sobre objetos</vt:lpstr>
      <vt:lpstr>Agendamento e consulta de resultados de Exames Clínicos</vt:lpstr>
      <vt:lpstr>Agendamento e consulta de resultados de Exames</vt:lpstr>
      <vt:lpstr>Agendamento e consulta de resultados de Exames</vt:lpstr>
      <vt:lpstr>Apresentação do PowerPoint</vt:lpstr>
      <vt:lpstr>Apresentação do PowerPoint</vt:lpstr>
      <vt:lpstr>Os pilares da OO</vt:lpstr>
      <vt:lpstr>Encapsulamento</vt:lpstr>
      <vt:lpstr>Encapsulamento</vt:lpstr>
      <vt:lpstr>Encapsulamento</vt:lpstr>
      <vt:lpstr>Encapsulamento</vt:lpstr>
      <vt:lpstr>Encapsulamento</vt:lpstr>
      <vt:lpstr>Encapsulamento</vt:lpstr>
      <vt:lpstr>Herança</vt:lpstr>
      <vt:lpstr>Herança</vt:lpstr>
      <vt:lpstr>Herança</vt:lpstr>
      <vt:lpstr>Polimorfismo</vt:lpstr>
      <vt:lpstr>Polimorfismo</vt:lpstr>
      <vt:lpstr>Design Patterns</vt:lpstr>
      <vt:lpstr>Definição</vt:lpstr>
      <vt:lpstr>Definição</vt:lpstr>
      <vt:lpstr>Estrutura</vt:lpstr>
      <vt:lpstr>Herança versus Composição</vt:lpstr>
      <vt:lpstr>Herança versus Composição</vt:lpstr>
      <vt:lpstr>Herança versus Composição</vt:lpstr>
      <vt:lpstr>Herança versus Composição</vt:lpstr>
      <vt:lpstr>Herança versus Composição</vt:lpstr>
      <vt:lpstr>Herança versus Composição</vt:lpstr>
      <vt:lpstr>Herança versus Composição</vt:lpstr>
      <vt:lpstr>Herança versus Composição</vt:lpstr>
      <vt:lpstr>Tipos</vt:lpstr>
      <vt:lpstr>Padrões de Criação</vt:lpstr>
      <vt:lpstr>Padrões de Criação</vt:lpstr>
      <vt:lpstr>Padrões de Criação</vt:lpstr>
      <vt:lpstr>Consulta de Configurações</vt:lpstr>
      <vt:lpstr>Conexão de Banco </vt:lpstr>
      <vt:lpstr>Padrões de Criação</vt:lpstr>
      <vt:lpstr>Padrões de Criação</vt:lpstr>
      <vt:lpstr>Criando Repositórios</vt:lpstr>
      <vt:lpstr>Registrando um pagamento</vt:lpstr>
      <vt:lpstr>Padrões Estruturais</vt:lpstr>
      <vt:lpstr>Padrões Estruturais</vt:lpstr>
      <vt:lpstr>Padrões Estruturais</vt:lpstr>
      <vt:lpstr>Padrões Estruturais</vt:lpstr>
      <vt:lpstr>Componente de Terceiros</vt:lpstr>
      <vt:lpstr>Adaptando novo framework de LOG</vt:lpstr>
      <vt:lpstr>Padrões Estruturais</vt:lpstr>
      <vt:lpstr>Padrões Estruturais</vt:lpstr>
      <vt:lpstr>Vendendo Pizzas</vt:lpstr>
      <vt:lpstr>Formatando Textos</vt:lpstr>
      <vt:lpstr>Padrões Estruturais</vt:lpstr>
      <vt:lpstr>Padrões Estruturais</vt:lpstr>
      <vt:lpstr>Análise Crédito</vt:lpstr>
      <vt:lpstr>Padrões Comportamentais</vt:lpstr>
      <vt:lpstr>Padrões Comportamentais</vt:lpstr>
      <vt:lpstr>Padrões Comportamentais</vt:lpstr>
      <vt:lpstr>Padrões Comportamentais</vt:lpstr>
      <vt:lpstr>Aviso de Chegada de Arquivos</vt:lpstr>
      <vt:lpstr>Padrões Comportamentais</vt:lpstr>
      <vt:lpstr>Padrões Comportamentais</vt:lpstr>
      <vt:lpstr>Mudança de valores de ação</vt:lpstr>
      <vt:lpstr>Padrões Comportamentais</vt:lpstr>
      <vt:lpstr>Padrões Comportamentais</vt:lpstr>
      <vt:lpstr>Cálculo do ICMS</vt:lpstr>
      <vt:lpstr>Clean Code</vt:lpstr>
      <vt:lpstr>Definições</vt:lpstr>
      <vt:lpstr>Sobre o que falaremos?</vt:lpstr>
      <vt:lpstr>Nomenclatura</vt:lpstr>
      <vt:lpstr>Nomenclatura</vt:lpstr>
      <vt:lpstr>Nomenclatura</vt:lpstr>
      <vt:lpstr>Nomenclatura</vt:lpstr>
      <vt:lpstr>Nomenclatura</vt:lpstr>
      <vt:lpstr>Nomenclatura</vt:lpstr>
      <vt:lpstr>Nomenclatura</vt:lpstr>
      <vt:lpstr>Nomenclatura</vt:lpstr>
      <vt:lpstr>Funções</vt:lpstr>
      <vt:lpstr>Funções</vt:lpstr>
      <vt:lpstr>Funções</vt:lpstr>
      <vt:lpstr>Funções</vt:lpstr>
      <vt:lpstr>Funções</vt:lpstr>
      <vt:lpstr>Funções</vt:lpstr>
      <vt:lpstr>Comentários</vt:lpstr>
      <vt:lpstr>Comentários</vt:lpstr>
      <vt:lpstr>Comentários</vt:lpstr>
      <vt:lpstr>Comentários</vt:lpstr>
      <vt:lpstr>Comentários</vt:lpstr>
      <vt:lpstr>Comentários</vt:lpstr>
      <vt:lpstr>Comentários</vt:lpstr>
      <vt:lpstr>Formatação</vt:lpstr>
      <vt:lpstr>Formatação</vt:lpstr>
      <vt:lpstr>Formatação</vt:lpstr>
      <vt:lpstr>Formatação</vt:lpstr>
      <vt:lpstr>Manipulação de erros</vt:lpstr>
      <vt:lpstr>Manipulação de erros</vt:lpstr>
      <vt:lpstr>Refactoring</vt:lpstr>
      <vt:lpstr>Definição</vt:lpstr>
      <vt:lpstr>Definição</vt:lpstr>
      <vt:lpstr>Definição</vt:lpstr>
      <vt:lpstr>Processo</vt:lpstr>
      <vt:lpstr>Indícios de problemas </vt:lpstr>
      <vt:lpstr>FAQs</vt:lpstr>
      <vt:lpstr>Catálogo de refactorings</vt:lpstr>
      <vt:lpstr>Links importantes</vt:lpstr>
      <vt:lpstr>Refactorings comuns</vt:lpstr>
      <vt:lpstr>Refactorings comuns</vt:lpstr>
      <vt:lpstr>Vamos Refatorar</vt:lpstr>
      <vt:lpstr>Vamos Refatorar</vt:lpstr>
      <vt:lpstr>Referências</vt:lpstr>
      <vt:lpstr>Fundamentos em Arquitetura de Software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2013-08-20T22:41:34Z</dcterms:created>
  <dcterms:modified xsi:type="dcterms:W3CDTF">2014-09-11T19:45:07Z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