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9"/>
  </p:notesMasterIdLst>
  <p:handoutMasterIdLst>
    <p:handoutMasterId r:id="rId90"/>
  </p:handoutMasterIdLst>
  <p:sldIdLst>
    <p:sldId id="280" r:id="rId3"/>
    <p:sldId id="26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414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415" r:id="rId33"/>
    <p:sldId id="364" r:id="rId34"/>
    <p:sldId id="417" r:id="rId35"/>
    <p:sldId id="416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4" r:id="rId44"/>
    <p:sldId id="375" r:id="rId45"/>
    <p:sldId id="376" r:id="rId46"/>
    <p:sldId id="377" r:id="rId47"/>
    <p:sldId id="422" r:id="rId48"/>
    <p:sldId id="378" r:id="rId49"/>
    <p:sldId id="379" r:id="rId50"/>
    <p:sldId id="380" r:id="rId51"/>
    <p:sldId id="418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426" r:id="rId68"/>
    <p:sldId id="397" r:id="rId69"/>
    <p:sldId id="398" r:id="rId70"/>
    <p:sldId id="399" r:id="rId71"/>
    <p:sldId id="400" r:id="rId72"/>
    <p:sldId id="401" r:id="rId73"/>
    <p:sldId id="402" r:id="rId74"/>
    <p:sldId id="419" r:id="rId75"/>
    <p:sldId id="404" r:id="rId76"/>
    <p:sldId id="405" r:id="rId77"/>
    <p:sldId id="406" r:id="rId78"/>
    <p:sldId id="407" r:id="rId79"/>
    <p:sldId id="420" r:id="rId80"/>
    <p:sldId id="408" r:id="rId81"/>
    <p:sldId id="409" r:id="rId82"/>
    <p:sldId id="410" r:id="rId83"/>
    <p:sldId id="411" r:id="rId84"/>
    <p:sldId id="421" r:id="rId85"/>
    <p:sldId id="412" r:id="rId86"/>
    <p:sldId id="413" r:id="rId87"/>
    <p:sldId id="334" r:id="rId8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414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415"/>
            <p14:sldId id="364"/>
            <p14:sldId id="417"/>
            <p14:sldId id="416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6"/>
            <p14:sldId id="377"/>
            <p14:sldId id="422"/>
            <p14:sldId id="378"/>
            <p14:sldId id="379"/>
            <p14:sldId id="380"/>
            <p14:sldId id="41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426"/>
            <p14:sldId id="397"/>
            <p14:sldId id="398"/>
            <p14:sldId id="399"/>
            <p14:sldId id="400"/>
            <p14:sldId id="401"/>
            <p14:sldId id="402"/>
            <p14:sldId id="419"/>
            <p14:sldId id="404"/>
            <p14:sldId id="405"/>
            <p14:sldId id="406"/>
            <p14:sldId id="407"/>
            <p14:sldId id="420"/>
            <p14:sldId id="408"/>
            <p14:sldId id="409"/>
            <p14:sldId id="410"/>
            <p14:sldId id="411"/>
            <p14:sldId id="421"/>
            <p14:sldId id="412"/>
            <p14:sldId id="41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51" autoAdjust="0"/>
  </p:normalViewPr>
  <p:slideViewPr>
    <p:cSldViewPr snapToGrid="0">
      <p:cViewPr varScale="1">
        <p:scale>
          <a:sx n="62" d="100"/>
          <a:sy n="62" d="100"/>
        </p:scale>
        <p:origin x="86" y="2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42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6625A-1364-4B0C-BC45-52E11F66296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8BB200-E558-4916-87F1-9D4F59ECE679}">
      <dgm:prSet phldrT="[Texto]" custT="1"/>
      <dgm:spPr/>
      <dgm:t>
        <a:bodyPr/>
        <a:lstStyle/>
        <a:p>
          <a:pPr algn="just"/>
          <a:r>
            <a:rPr lang="pt-BR" sz="1600" dirty="0" smtClean="0"/>
            <a:t>Antes de 90. Aplicações monolíticas</a:t>
          </a:r>
          <a:endParaRPr lang="pt-BR" sz="1600" dirty="0"/>
        </a:p>
      </dgm:t>
    </dgm:pt>
    <dgm:pt modelId="{971A2877-B93E-4CE2-9D40-9C1D69E9F1D0}" type="parTrans" cxnId="{81E85871-6955-4491-9E80-CA4EE5FFBF5D}">
      <dgm:prSet/>
      <dgm:spPr/>
      <dgm:t>
        <a:bodyPr/>
        <a:lstStyle/>
        <a:p>
          <a:endParaRPr lang="pt-BR"/>
        </a:p>
      </dgm:t>
    </dgm:pt>
    <dgm:pt modelId="{681F7929-79B3-4621-A4CB-BF4C0E048301}" type="sibTrans" cxnId="{81E85871-6955-4491-9E80-CA4EE5FFBF5D}">
      <dgm:prSet/>
      <dgm:spPr/>
      <dgm:t>
        <a:bodyPr/>
        <a:lstStyle/>
        <a:p>
          <a:endParaRPr lang="pt-BR"/>
        </a:p>
      </dgm:t>
    </dgm:pt>
    <dgm:pt modelId="{32621472-9ECF-4EFC-AD7C-3AFA59A6F19D}">
      <dgm:prSet phldrT="[Texto]" custT="1"/>
      <dgm:spPr/>
      <dgm:t>
        <a:bodyPr/>
        <a:lstStyle/>
        <a:p>
          <a:pPr algn="l"/>
          <a:r>
            <a:rPr lang="pt-BR" sz="1600" dirty="0" smtClean="0"/>
            <a:t>Início dos anos 90. Aplicações </a:t>
          </a:r>
          <a:r>
            <a:rPr lang="pt-BR" sz="1600" dirty="0" err="1" smtClean="0"/>
            <a:t>Client</a:t>
          </a:r>
          <a:r>
            <a:rPr lang="pt-BR" sz="1600" dirty="0" smtClean="0"/>
            <a:t>-Server(Duas camadas)</a:t>
          </a:r>
          <a:endParaRPr lang="pt-BR" sz="1600" dirty="0"/>
        </a:p>
      </dgm:t>
    </dgm:pt>
    <dgm:pt modelId="{AFFE3525-4417-45B7-B2E8-816B1ED492F8}" type="parTrans" cxnId="{5FBED22F-D3DB-483C-8E11-170AFE67B3A6}">
      <dgm:prSet/>
      <dgm:spPr/>
      <dgm:t>
        <a:bodyPr/>
        <a:lstStyle/>
        <a:p>
          <a:endParaRPr lang="pt-BR"/>
        </a:p>
      </dgm:t>
    </dgm:pt>
    <dgm:pt modelId="{57306CF8-400A-42D7-A262-B24280E263DC}" type="sibTrans" cxnId="{5FBED22F-D3DB-483C-8E11-170AFE67B3A6}">
      <dgm:prSet/>
      <dgm:spPr/>
      <dgm:t>
        <a:bodyPr/>
        <a:lstStyle/>
        <a:p>
          <a:endParaRPr lang="pt-BR"/>
        </a:p>
      </dgm:t>
    </dgm:pt>
    <dgm:pt modelId="{9DEA2600-17CF-486E-8E3B-167B4C5E7265}">
      <dgm:prSet phldrT="[Texto]" custT="1"/>
      <dgm:spPr/>
      <dgm:t>
        <a:bodyPr/>
        <a:lstStyle/>
        <a:p>
          <a:pPr algn="l"/>
          <a:r>
            <a:rPr lang="pt-BR" sz="1600" dirty="0" smtClean="0"/>
            <a:t>Força da orientação a objetos e o surgimento de aplicações em n camadas, web e </a:t>
          </a:r>
          <a:r>
            <a:rPr lang="pt-BR" sz="1600" dirty="0" err="1" smtClean="0"/>
            <a:t>smart</a:t>
          </a:r>
          <a:r>
            <a:rPr lang="pt-BR" sz="1600" dirty="0" smtClean="0"/>
            <a:t> </a:t>
          </a:r>
          <a:r>
            <a:rPr lang="pt-BR" sz="1600" dirty="0" err="1" smtClean="0"/>
            <a:t>client</a:t>
          </a:r>
          <a:endParaRPr lang="pt-BR" sz="1600" dirty="0"/>
        </a:p>
      </dgm:t>
    </dgm:pt>
    <dgm:pt modelId="{F504AEB9-ECF5-4E52-8440-15C3E21FA32E}" type="parTrans" cxnId="{32ABA86D-8EEE-43CE-BAD9-E942C3AE0018}">
      <dgm:prSet/>
      <dgm:spPr/>
      <dgm:t>
        <a:bodyPr/>
        <a:lstStyle/>
        <a:p>
          <a:endParaRPr lang="pt-BR"/>
        </a:p>
      </dgm:t>
    </dgm:pt>
    <dgm:pt modelId="{31E65592-E404-4B8E-8B95-70B9D6FA5479}" type="sibTrans" cxnId="{32ABA86D-8EEE-43CE-BAD9-E942C3AE0018}">
      <dgm:prSet/>
      <dgm:spPr/>
      <dgm:t>
        <a:bodyPr/>
        <a:lstStyle/>
        <a:p>
          <a:endParaRPr lang="pt-BR"/>
        </a:p>
      </dgm:t>
    </dgm:pt>
    <dgm:pt modelId="{32AAA1F1-26C3-4A87-82DE-42DEE8E52930}" type="pres">
      <dgm:prSet presAssocID="{5F56625A-1364-4B0C-BC45-52E11F662961}" presName="arrowDiagram" presStyleCnt="0">
        <dgm:presLayoutVars>
          <dgm:chMax val="5"/>
          <dgm:dir/>
          <dgm:resizeHandles val="exact"/>
        </dgm:presLayoutVars>
      </dgm:prSet>
      <dgm:spPr/>
    </dgm:pt>
    <dgm:pt modelId="{314B32C0-BF1B-43DD-A5C5-F683029DBE7E}" type="pres">
      <dgm:prSet presAssocID="{5F56625A-1364-4B0C-BC45-52E11F662961}" presName="arrow" presStyleLbl="bgShp" presStyleIdx="0" presStyleCnt="1" custLinFactNeighborX="625" custLinFactNeighborY="-333"/>
      <dgm:spPr/>
    </dgm:pt>
    <dgm:pt modelId="{D7AFCE42-98CB-4CB8-95E5-B71210A4B272}" type="pres">
      <dgm:prSet presAssocID="{5F56625A-1364-4B0C-BC45-52E11F662961}" presName="arrowDiagram3" presStyleCnt="0"/>
      <dgm:spPr/>
    </dgm:pt>
    <dgm:pt modelId="{45295285-F86F-4E33-9453-7359B418B70B}" type="pres">
      <dgm:prSet presAssocID="{668BB200-E558-4916-87F1-9D4F59ECE679}" presName="bullet3a" presStyleLbl="node1" presStyleIdx="0" presStyleCnt="3"/>
      <dgm:spPr/>
    </dgm:pt>
    <dgm:pt modelId="{EA32E27F-2223-4926-AAAD-184A21841333}" type="pres">
      <dgm:prSet presAssocID="{668BB200-E558-4916-87F1-9D4F59ECE67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66BC61-5EC1-470B-AA68-AB96D91026D3}" type="pres">
      <dgm:prSet presAssocID="{32621472-9ECF-4EFC-AD7C-3AFA59A6F19D}" presName="bullet3b" presStyleLbl="node1" presStyleIdx="1" presStyleCnt="3"/>
      <dgm:spPr/>
    </dgm:pt>
    <dgm:pt modelId="{21EF234B-7B40-47BF-98FB-F90506970B14}" type="pres">
      <dgm:prSet presAssocID="{32621472-9ECF-4EFC-AD7C-3AFA59A6F19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9BCCC8-7870-4A1B-91C4-96DD5EC0CD51}" type="pres">
      <dgm:prSet presAssocID="{9DEA2600-17CF-486E-8E3B-167B4C5E7265}" presName="bullet3c" presStyleLbl="node1" presStyleIdx="2" presStyleCnt="3"/>
      <dgm:spPr/>
    </dgm:pt>
    <dgm:pt modelId="{9A5B3EDB-6AAA-42D9-813A-DA157AA7A4FE}" type="pres">
      <dgm:prSet presAssocID="{9DEA2600-17CF-486E-8E3B-167B4C5E726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F814E70-BFCC-42F1-A60D-3CECB41F9103}" type="presOf" srcId="{32621472-9ECF-4EFC-AD7C-3AFA59A6F19D}" destId="{21EF234B-7B40-47BF-98FB-F90506970B14}" srcOrd="0" destOrd="0" presId="urn:microsoft.com/office/officeart/2005/8/layout/arrow2"/>
    <dgm:cxn modelId="{6741A985-A3D1-4AD6-850C-65D06B9CF974}" type="presOf" srcId="{5F56625A-1364-4B0C-BC45-52E11F662961}" destId="{32AAA1F1-26C3-4A87-82DE-42DEE8E52930}" srcOrd="0" destOrd="0" presId="urn:microsoft.com/office/officeart/2005/8/layout/arrow2"/>
    <dgm:cxn modelId="{81E85871-6955-4491-9E80-CA4EE5FFBF5D}" srcId="{5F56625A-1364-4B0C-BC45-52E11F662961}" destId="{668BB200-E558-4916-87F1-9D4F59ECE679}" srcOrd="0" destOrd="0" parTransId="{971A2877-B93E-4CE2-9D40-9C1D69E9F1D0}" sibTransId="{681F7929-79B3-4621-A4CB-BF4C0E048301}"/>
    <dgm:cxn modelId="{B0A3BA19-091D-44F7-815C-52C267479EE1}" type="presOf" srcId="{9DEA2600-17CF-486E-8E3B-167B4C5E7265}" destId="{9A5B3EDB-6AAA-42D9-813A-DA157AA7A4FE}" srcOrd="0" destOrd="0" presId="urn:microsoft.com/office/officeart/2005/8/layout/arrow2"/>
    <dgm:cxn modelId="{32ABA86D-8EEE-43CE-BAD9-E942C3AE0018}" srcId="{5F56625A-1364-4B0C-BC45-52E11F662961}" destId="{9DEA2600-17CF-486E-8E3B-167B4C5E7265}" srcOrd="2" destOrd="0" parTransId="{F504AEB9-ECF5-4E52-8440-15C3E21FA32E}" sibTransId="{31E65592-E404-4B8E-8B95-70B9D6FA5479}"/>
    <dgm:cxn modelId="{5FBED22F-D3DB-483C-8E11-170AFE67B3A6}" srcId="{5F56625A-1364-4B0C-BC45-52E11F662961}" destId="{32621472-9ECF-4EFC-AD7C-3AFA59A6F19D}" srcOrd="1" destOrd="0" parTransId="{AFFE3525-4417-45B7-B2E8-816B1ED492F8}" sibTransId="{57306CF8-400A-42D7-A262-B24280E263DC}"/>
    <dgm:cxn modelId="{633BA214-B55A-43B7-8DD6-2AA8748B68FC}" type="presOf" srcId="{668BB200-E558-4916-87F1-9D4F59ECE679}" destId="{EA32E27F-2223-4926-AAAD-184A21841333}" srcOrd="0" destOrd="0" presId="urn:microsoft.com/office/officeart/2005/8/layout/arrow2"/>
    <dgm:cxn modelId="{E45E6FC3-9FB1-4F53-85A7-36423C75A181}" type="presParOf" srcId="{32AAA1F1-26C3-4A87-82DE-42DEE8E52930}" destId="{314B32C0-BF1B-43DD-A5C5-F683029DBE7E}" srcOrd="0" destOrd="0" presId="urn:microsoft.com/office/officeart/2005/8/layout/arrow2"/>
    <dgm:cxn modelId="{F291EC51-0888-4474-B36F-DF6FA553D8D0}" type="presParOf" srcId="{32AAA1F1-26C3-4A87-82DE-42DEE8E52930}" destId="{D7AFCE42-98CB-4CB8-95E5-B71210A4B272}" srcOrd="1" destOrd="0" presId="urn:microsoft.com/office/officeart/2005/8/layout/arrow2"/>
    <dgm:cxn modelId="{FE816D92-9914-48D3-B8EF-F1A0FBD0A564}" type="presParOf" srcId="{D7AFCE42-98CB-4CB8-95E5-B71210A4B272}" destId="{45295285-F86F-4E33-9453-7359B418B70B}" srcOrd="0" destOrd="0" presId="urn:microsoft.com/office/officeart/2005/8/layout/arrow2"/>
    <dgm:cxn modelId="{0EC47E09-9F4D-42A1-B63B-18DF0897E6B7}" type="presParOf" srcId="{D7AFCE42-98CB-4CB8-95E5-B71210A4B272}" destId="{EA32E27F-2223-4926-AAAD-184A21841333}" srcOrd="1" destOrd="0" presId="urn:microsoft.com/office/officeart/2005/8/layout/arrow2"/>
    <dgm:cxn modelId="{0855EF10-99D1-4978-8904-02FC9FCE09E8}" type="presParOf" srcId="{D7AFCE42-98CB-4CB8-95E5-B71210A4B272}" destId="{D966BC61-5EC1-470B-AA68-AB96D91026D3}" srcOrd="2" destOrd="0" presId="urn:microsoft.com/office/officeart/2005/8/layout/arrow2"/>
    <dgm:cxn modelId="{99E936B5-69E8-417D-B1EF-D4CCB68D8482}" type="presParOf" srcId="{D7AFCE42-98CB-4CB8-95E5-B71210A4B272}" destId="{21EF234B-7B40-47BF-98FB-F90506970B14}" srcOrd="3" destOrd="0" presId="urn:microsoft.com/office/officeart/2005/8/layout/arrow2"/>
    <dgm:cxn modelId="{1314F34C-9CEF-4261-A58E-831B04113839}" type="presParOf" srcId="{D7AFCE42-98CB-4CB8-95E5-B71210A4B272}" destId="{C39BCCC8-7870-4A1B-91C4-96DD5EC0CD51}" srcOrd="4" destOrd="0" presId="urn:microsoft.com/office/officeart/2005/8/layout/arrow2"/>
    <dgm:cxn modelId="{73873D7B-DBF7-4473-86EF-9000B2B4A4E7}" type="presParOf" srcId="{D7AFCE42-98CB-4CB8-95E5-B71210A4B272}" destId="{9A5B3EDB-6AAA-42D9-813A-DA157AA7A4F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6C847-C91B-49F0-ACF6-92637DEBF01B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4D7DE22-AAA3-4D4E-8690-7CC6D62591C9}">
      <dgm:prSet phldrT="[Texto]"/>
      <dgm:spPr>
        <a:xfrm>
          <a:off x="2494449" y="200"/>
          <a:ext cx="2398855" cy="2398855"/>
        </a:xfr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F7F3D8E-B3BB-4F86-9713-57069C3CCD7C}" type="parTrans" cxnId="{F88487E2-E248-491F-925E-1D56BB7938FA}">
      <dgm:prSet/>
      <dgm:spPr/>
      <dgm:t>
        <a:bodyPr/>
        <a:lstStyle/>
        <a:p>
          <a:endParaRPr lang="en-US"/>
        </a:p>
      </dgm:t>
    </dgm:pt>
    <dgm:pt modelId="{46D7BD3E-C32C-4923-9BD6-931CFD6AAAA4}" type="sibTrans" cxnId="{F88487E2-E248-491F-925E-1D56BB7938FA}">
      <dgm:prSet/>
      <dgm:spPr>
        <a:xfrm rot="3600000">
          <a:off x="4266423" y="2340701"/>
          <a:ext cx="639933" cy="809613"/>
        </a:xfr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17FABC6-5F4B-413D-B347-8FFA21F10C5D}">
      <dgm:prSet phldrT="[Texto]"/>
      <dgm:spPr>
        <a:xfrm>
          <a:off x="4297588" y="3123329"/>
          <a:ext cx="2398855" cy="2398855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gm:t>
    </dgm:pt>
    <dgm:pt modelId="{E1F6492C-5980-41B4-934B-D36E3FFBF176}" type="parTrans" cxnId="{359756BD-3116-4FD4-A5F6-F02CA3F814B6}">
      <dgm:prSet/>
      <dgm:spPr/>
      <dgm:t>
        <a:bodyPr/>
        <a:lstStyle/>
        <a:p>
          <a:endParaRPr lang="en-US"/>
        </a:p>
      </dgm:t>
    </dgm:pt>
    <dgm:pt modelId="{AD4FE35E-C673-4932-B416-1343594D26AA}" type="sibTrans" cxnId="{359756BD-3116-4FD4-A5F6-F02CA3F814B6}">
      <dgm:prSet/>
      <dgm:spPr>
        <a:xfrm rot="10800000">
          <a:off x="3392021" y="3917950"/>
          <a:ext cx="639933" cy="809613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83B0EB6-2A79-49DC-B093-26307FB29D2F}">
      <dgm:prSet phldrT="[Texto]"/>
      <dgm:spPr>
        <a:xfrm>
          <a:off x="691310" y="3123329"/>
          <a:ext cx="2398855" cy="2398855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7D63B31-E072-4B5C-BA69-FECF1ABFA230}" type="parTrans" cxnId="{AFA2FDD5-DDAF-4816-AF94-EB7467D9E575}">
      <dgm:prSet/>
      <dgm:spPr/>
      <dgm:t>
        <a:bodyPr/>
        <a:lstStyle/>
        <a:p>
          <a:endParaRPr lang="en-US"/>
        </a:p>
      </dgm:t>
    </dgm:pt>
    <dgm:pt modelId="{36179EFD-2CC7-4BED-9385-B47C9270BD09}" type="sibTrans" cxnId="{AFA2FDD5-DDAF-4816-AF94-EB7467D9E575}">
      <dgm:prSet/>
      <dgm:spPr>
        <a:xfrm rot="18000000">
          <a:off x="2463284" y="2372070"/>
          <a:ext cx="639933" cy="809613"/>
        </a:xfr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0EA04BF-E521-40EA-A6D0-6FF31F4D7FC4}" type="pres">
      <dgm:prSet presAssocID="{1306C847-C91B-49F0-ACF6-92637DEBF0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CE376B-FDDC-4C08-9332-EF55C96421D0}" type="pres">
      <dgm:prSet presAssocID="{34D7DE22-AAA3-4D4E-8690-7CC6D62591C9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F53B3C8-5FAF-4C3E-89C4-0895C4F389EC}" type="pres">
      <dgm:prSet presAssocID="{46D7BD3E-C32C-4923-9BD6-931CFD6AAAA4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27A443C-0A4F-4B0B-B23C-B7523D55D31D}" type="pres">
      <dgm:prSet presAssocID="{46D7BD3E-C32C-4923-9BD6-931CFD6AAAA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1ACA9203-18E6-45C2-8D59-4B84DEC551D9}" type="pres">
      <dgm:prSet presAssocID="{417FABC6-5F4B-413D-B347-8FFA21F10C5D}" presName="node" presStyleLbl="node1" presStyleIdx="1" presStyleCnt="3" custRadScaleRad="101778" custRadScaleInc="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A5CB2E4-52DF-46DF-BECA-1C11D99D94DB}" type="pres">
      <dgm:prSet presAssocID="{AD4FE35E-C673-4932-B416-1343594D26AA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5BDAE9A-5913-4233-BE67-9219C68BFA85}" type="pres">
      <dgm:prSet presAssocID="{AD4FE35E-C673-4932-B416-1343594D26AA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8D7CBD3-620B-421F-BC6C-8C3DD2D014B7}" type="pres">
      <dgm:prSet presAssocID="{983B0EB6-2A79-49DC-B093-26307FB29D2F}" presName="node" presStyleLbl="node1" presStyleIdx="2" presStyleCnt="3" custRadScaleRad="101778" custRadScaleInc="-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2F77265-5F94-4FD4-827E-A086AEAF5CD5}" type="pres">
      <dgm:prSet presAssocID="{36179EFD-2CC7-4BED-9385-B47C9270BD09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E6C3D133-9F7B-46DC-B098-FF66F8B21231}" type="pres">
      <dgm:prSet presAssocID="{36179EFD-2CC7-4BED-9385-B47C9270BD09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2A1EE472-9E63-4CF6-A368-CF1B0A387B87}" type="presOf" srcId="{36179EFD-2CC7-4BED-9385-B47C9270BD09}" destId="{12F77265-5F94-4FD4-827E-A086AEAF5CD5}" srcOrd="0" destOrd="0" presId="urn:microsoft.com/office/officeart/2005/8/layout/cycle2"/>
    <dgm:cxn modelId="{69C61991-8D24-43A9-9A92-95936C29ECA2}" type="presOf" srcId="{46D7BD3E-C32C-4923-9BD6-931CFD6AAAA4}" destId="{5F53B3C8-5FAF-4C3E-89C4-0895C4F389EC}" srcOrd="0" destOrd="0" presId="urn:microsoft.com/office/officeart/2005/8/layout/cycle2"/>
    <dgm:cxn modelId="{F88487E2-E248-491F-925E-1D56BB7938FA}" srcId="{1306C847-C91B-49F0-ACF6-92637DEBF01B}" destId="{34D7DE22-AAA3-4D4E-8690-7CC6D62591C9}" srcOrd="0" destOrd="0" parTransId="{FF7F3D8E-B3BB-4F86-9713-57069C3CCD7C}" sibTransId="{46D7BD3E-C32C-4923-9BD6-931CFD6AAAA4}"/>
    <dgm:cxn modelId="{28E61202-E315-4CED-924A-F8FE48102DAC}" type="presOf" srcId="{46D7BD3E-C32C-4923-9BD6-931CFD6AAAA4}" destId="{427A443C-0A4F-4B0B-B23C-B7523D55D31D}" srcOrd="1" destOrd="0" presId="urn:microsoft.com/office/officeart/2005/8/layout/cycle2"/>
    <dgm:cxn modelId="{308EBE4E-65D3-4593-8219-993BE33B996C}" type="presOf" srcId="{34D7DE22-AAA3-4D4E-8690-7CC6D62591C9}" destId="{13CE376B-FDDC-4C08-9332-EF55C96421D0}" srcOrd="0" destOrd="0" presId="urn:microsoft.com/office/officeart/2005/8/layout/cycle2"/>
    <dgm:cxn modelId="{0EC99DC6-44BD-4A78-BE9E-BBCEC27BAA49}" type="presOf" srcId="{AD4FE35E-C673-4932-B416-1343594D26AA}" destId="{DA5CB2E4-52DF-46DF-BECA-1C11D99D94DB}" srcOrd="0" destOrd="0" presId="urn:microsoft.com/office/officeart/2005/8/layout/cycle2"/>
    <dgm:cxn modelId="{4EDA0C37-DEC7-490F-9FEF-F3AE76C127EA}" type="presOf" srcId="{36179EFD-2CC7-4BED-9385-B47C9270BD09}" destId="{E6C3D133-9F7B-46DC-B098-FF66F8B21231}" srcOrd="1" destOrd="0" presId="urn:microsoft.com/office/officeart/2005/8/layout/cycle2"/>
    <dgm:cxn modelId="{ABAF40AC-BA74-4DEB-811F-4A7CE5D372E9}" type="presOf" srcId="{417FABC6-5F4B-413D-B347-8FFA21F10C5D}" destId="{1ACA9203-18E6-45C2-8D59-4B84DEC551D9}" srcOrd="0" destOrd="0" presId="urn:microsoft.com/office/officeart/2005/8/layout/cycle2"/>
    <dgm:cxn modelId="{359756BD-3116-4FD4-A5F6-F02CA3F814B6}" srcId="{1306C847-C91B-49F0-ACF6-92637DEBF01B}" destId="{417FABC6-5F4B-413D-B347-8FFA21F10C5D}" srcOrd="1" destOrd="0" parTransId="{E1F6492C-5980-41B4-934B-D36E3FFBF176}" sibTransId="{AD4FE35E-C673-4932-B416-1343594D26AA}"/>
    <dgm:cxn modelId="{AFA2FDD5-DDAF-4816-AF94-EB7467D9E575}" srcId="{1306C847-C91B-49F0-ACF6-92637DEBF01B}" destId="{983B0EB6-2A79-49DC-B093-26307FB29D2F}" srcOrd="2" destOrd="0" parTransId="{B7D63B31-E072-4B5C-BA69-FECF1ABFA230}" sibTransId="{36179EFD-2CC7-4BED-9385-B47C9270BD09}"/>
    <dgm:cxn modelId="{6527FFFA-00BB-4613-9BE6-B56F4BDA81D9}" type="presOf" srcId="{983B0EB6-2A79-49DC-B093-26307FB29D2F}" destId="{98D7CBD3-620B-421F-BC6C-8C3DD2D014B7}" srcOrd="0" destOrd="0" presId="urn:microsoft.com/office/officeart/2005/8/layout/cycle2"/>
    <dgm:cxn modelId="{2AFC4A21-B216-490A-8486-BFADEC6FB9B0}" type="presOf" srcId="{1306C847-C91B-49F0-ACF6-92637DEBF01B}" destId="{90EA04BF-E521-40EA-A6D0-6FF31F4D7FC4}" srcOrd="0" destOrd="0" presId="urn:microsoft.com/office/officeart/2005/8/layout/cycle2"/>
    <dgm:cxn modelId="{7EE2A960-0E76-4913-841E-8B85B0DFDE3F}" type="presOf" srcId="{AD4FE35E-C673-4932-B416-1343594D26AA}" destId="{45BDAE9A-5913-4233-BE67-9219C68BFA85}" srcOrd="1" destOrd="0" presId="urn:microsoft.com/office/officeart/2005/8/layout/cycle2"/>
    <dgm:cxn modelId="{E448516D-A9B4-4A75-B216-59675268C241}" type="presParOf" srcId="{90EA04BF-E521-40EA-A6D0-6FF31F4D7FC4}" destId="{13CE376B-FDDC-4C08-9332-EF55C96421D0}" srcOrd="0" destOrd="0" presId="urn:microsoft.com/office/officeart/2005/8/layout/cycle2"/>
    <dgm:cxn modelId="{952543A8-68F8-4718-B559-5501D19CBF15}" type="presParOf" srcId="{90EA04BF-E521-40EA-A6D0-6FF31F4D7FC4}" destId="{5F53B3C8-5FAF-4C3E-89C4-0895C4F389EC}" srcOrd="1" destOrd="0" presId="urn:microsoft.com/office/officeart/2005/8/layout/cycle2"/>
    <dgm:cxn modelId="{587BC737-0A1E-478F-9598-2130BD53D5EA}" type="presParOf" srcId="{5F53B3C8-5FAF-4C3E-89C4-0895C4F389EC}" destId="{427A443C-0A4F-4B0B-B23C-B7523D55D31D}" srcOrd="0" destOrd="0" presId="urn:microsoft.com/office/officeart/2005/8/layout/cycle2"/>
    <dgm:cxn modelId="{190F4DB6-5A28-4229-A442-6E903784CC3D}" type="presParOf" srcId="{90EA04BF-E521-40EA-A6D0-6FF31F4D7FC4}" destId="{1ACA9203-18E6-45C2-8D59-4B84DEC551D9}" srcOrd="2" destOrd="0" presId="urn:microsoft.com/office/officeart/2005/8/layout/cycle2"/>
    <dgm:cxn modelId="{A1322A2B-E635-40A8-BC2C-34F71EC51006}" type="presParOf" srcId="{90EA04BF-E521-40EA-A6D0-6FF31F4D7FC4}" destId="{DA5CB2E4-52DF-46DF-BECA-1C11D99D94DB}" srcOrd="3" destOrd="0" presId="urn:microsoft.com/office/officeart/2005/8/layout/cycle2"/>
    <dgm:cxn modelId="{B5DE93FF-9DA8-4F6E-AD54-74455C7BA94B}" type="presParOf" srcId="{DA5CB2E4-52DF-46DF-BECA-1C11D99D94DB}" destId="{45BDAE9A-5913-4233-BE67-9219C68BFA85}" srcOrd="0" destOrd="0" presId="urn:microsoft.com/office/officeart/2005/8/layout/cycle2"/>
    <dgm:cxn modelId="{EA552B2E-26F4-4FF9-97B8-159A3E85F936}" type="presParOf" srcId="{90EA04BF-E521-40EA-A6D0-6FF31F4D7FC4}" destId="{98D7CBD3-620B-421F-BC6C-8C3DD2D014B7}" srcOrd="4" destOrd="0" presId="urn:microsoft.com/office/officeart/2005/8/layout/cycle2"/>
    <dgm:cxn modelId="{74B17EBE-1EA0-4232-BC7F-9DA484D72AC9}" type="presParOf" srcId="{90EA04BF-E521-40EA-A6D0-6FF31F4D7FC4}" destId="{12F77265-5F94-4FD4-827E-A086AEAF5CD5}" srcOrd="5" destOrd="0" presId="urn:microsoft.com/office/officeart/2005/8/layout/cycle2"/>
    <dgm:cxn modelId="{F5AA40DA-58A9-465C-B572-92A23965D0E3}" type="presParOf" srcId="{12F77265-5F94-4FD4-827E-A086AEAF5CD5}" destId="{E6C3D133-9F7B-46DC-B098-FF66F8B212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B32C0-BF1B-43DD-A5C5-F683029DBE7E}">
      <dsp:nvSpPr>
        <dsp:cNvPr id="0" name=""/>
        <dsp:cNvSpPr/>
      </dsp:nvSpPr>
      <dsp:spPr>
        <a:xfrm>
          <a:off x="0" y="1527"/>
          <a:ext cx="7778452" cy="486153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95285-F86F-4E33-9453-7359B418B70B}">
      <dsp:nvSpPr>
        <dsp:cNvPr id="0" name=""/>
        <dsp:cNvSpPr/>
      </dsp:nvSpPr>
      <dsp:spPr>
        <a:xfrm>
          <a:off x="987863" y="3373146"/>
          <a:ext cx="202239" cy="202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2E27F-2223-4926-AAAD-184A21841333}">
      <dsp:nvSpPr>
        <dsp:cNvPr id="0" name=""/>
        <dsp:cNvSpPr/>
      </dsp:nvSpPr>
      <dsp:spPr>
        <a:xfrm>
          <a:off x="1088983" y="3474266"/>
          <a:ext cx="1812379" cy="140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63" tIns="0" rIns="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Antes de 90. Aplicações monolíticas</a:t>
          </a:r>
          <a:endParaRPr lang="pt-BR" sz="1600" kern="1200" dirty="0"/>
        </a:p>
      </dsp:txBody>
      <dsp:txXfrm>
        <a:off x="1088983" y="3474266"/>
        <a:ext cx="1812379" cy="1404982"/>
      </dsp:txXfrm>
    </dsp:sp>
    <dsp:sp modelId="{D966BC61-5EC1-470B-AA68-AB96D91026D3}">
      <dsp:nvSpPr>
        <dsp:cNvPr id="0" name=""/>
        <dsp:cNvSpPr/>
      </dsp:nvSpPr>
      <dsp:spPr>
        <a:xfrm>
          <a:off x="2773018" y="2051781"/>
          <a:ext cx="365587" cy="365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F234B-7B40-47BF-98FB-F90506970B14}">
      <dsp:nvSpPr>
        <dsp:cNvPr id="0" name=""/>
        <dsp:cNvSpPr/>
      </dsp:nvSpPr>
      <dsp:spPr>
        <a:xfrm>
          <a:off x="2955811" y="2234575"/>
          <a:ext cx="1866828" cy="264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Início dos anos 90. Aplicações </a:t>
          </a:r>
          <a:r>
            <a:rPr lang="pt-BR" sz="1600" kern="1200" dirty="0" err="1" smtClean="0"/>
            <a:t>Client</a:t>
          </a:r>
          <a:r>
            <a:rPr lang="pt-BR" sz="1600" kern="1200" dirty="0" smtClean="0"/>
            <a:t>-Server(Duas camadas)</a:t>
          </a:r>
          <a:endParaRPr lang="pt-BR" sz="1600" kern="1200" dirty="0"/>
        </a:p>
      </dsp:txBody>
      <dsp:txXfrm>
        <a:off x="2955811" y="2234575"/>
        <a:ext cx="1866828" cy="2644673"/>
      </dsp:txXfrm>
    </dsp:sp>
    <dsp:sp modelId="{C39BCCC8-7870-4A1B-91C4-96DD5EC0CD51}">
      <dsp:nvSpPr>
        <dsp:cNvPr id="0" name=""/>
        <dsp:cNvSpPr/>
      </dsp:nvSpPr>
      <dsp:spPr>
        <a:xfrm>
          <a:off x="4919870" y="1247684"/>
          <a:ext cx="505599" cy="5055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B3EDB-6AAA-42D9-813A-DA157AA7A4FE}">
      <dsp:nvSpPr>
        <dsp:cNvPr id="0" name=""/>
        <dsp:cNvSpPr/>
      </dsp:nvSpPr>
      <dsp:spPr>
        <a:xfrm>
          <a:off x="5172670" y="1500484"/>
          <a:ext cx="1866828" cy="3378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90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Força da orientação a objetos e o surgimento de aplicações em n camadas, web e </a:t>
          </a:r>
          <a:r>
            <a:rPr lang="pt-BR" sz="1600" kern="1200" dirty="0" err="1" smtClean="0"/>
            <a:t>smart</a:t>
          </a:r>
          <a:r>
            <a:rPr lang="pt-BR" sz="1600" kern="1200" dirty="0" smtClean="0"/>
            <a:t> </a:t>
          </a:r>
          <a:r>
            <a:rPr lang="pt-BR" sz="1600" kern="1200" dirty="0" err="1" smtClean="0"/>
            <a:t>client</a:t>
          </a:r>
          <a:endParaRPr lang="pt-BR" sz="1600" kern="1200" dirty="0"/>
        </a:p>
      </dsp:txBody>
      <dsp:txXfrm>
        <a:off x="5172670" y="1500484"/>
        <a:ext cx="1866828" cy="3378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27/08/2014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27/08/2014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8FB29-07DC-4479-9FF4-22CF16CECCA3}" type="slidenum">
              <a:rPr lang="pt-BR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8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4670E0-E2A3-48D4-B870-BCF3A78E3E99}" type="slidenum">
              <a:rPr lang="pt-BR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3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E09D20-1ADC-4ACE-9A9E-85227E4FEA2A}" type="slidenum">
              <a:rPr lang="pt-BR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1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F4E03-325A-4437-B488-4A23AA8D2A4E}" type="slidenum">
              <a:rPr lang="pt-BR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5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D8411B-2A32-42B1-AC1A-5D69D686168C}" type="slidenum">
              <a:rPr lang="pt-BR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4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76B95-03C7-487E-AD97-5A6B338D1E33}" type="slidenum">
              <a:rPr lang="pt-BR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90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5CB201-5270-4CEE-9705-632E1D38B10A}" type="slidenum">
              <a:rPr lang="pt-BR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21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BAF388-3F46-4CC4-9C62-EA80B04767A0}" type="slidenum">
              <a:rPr lang="pt-BR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6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3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508EF0-509F-444A-927E-520439FE8B60}" type="slidenum">
              <a:rPr lang="pt-BR"/>
              <a:pPr eaLnBrk="1" hangingPunct="1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60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B101F5-9EA0-4F4C-8D2D-375E66290869}" type="slidenum">
              <a:rPr lang="pt-BR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64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D8B90-AB0A-4105-B688-2DCC70BF973B}" type="slidenum">
              <a:rPr lang="pt-BR"/>
              <a:pPr eaLnBrk="1" hangingPunct="1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4F32D-7147-4458-9626-07025F2AC142}" type="slidenum">
              <a:rPr lang="pt-BR"/>
              <a:pPr eaLnBrk="1" hangingPunct="1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99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68F4B2-8B17-4101-B8DF-0B3F074940A6}" type="slidenum">
              <a:rPr lang="pt-BR"/>
              <a:pPr eaLnBrk="1" hangingPunct="1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5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3BF480-7509-4B4D-A4F3-5EFAC3DB7B9F}" type="slidenum">
              <a:rPr lang="pt-BR"/>
              <a:pPr eaLnBrk="1" hangingPunct="1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55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77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94999-4290-4B1B-ABC1-57FF972569A8}" type="slidenum">
              <a:rPr lang="pt-BR"/>
              <a:pPr eaLnBrk="1" hangingPunct="1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82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3C4641-F84E-4D46-8D12-5E259C486E6A}" type="slidenum">
              <a:rPr lang="pt-BR"/>
              <a:pPr eaLnBrk="1" hangingPunct="1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98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98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9F0E99-57F9-4A59-BE0B-E5714C3AD11C}" type="slidenum">
              <a:rPr lang="pt-BR"/>
              <a:pPr eaLnBrk="1" hangingPunct="1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71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C47421-16C6-436B-9873-0EE56F7E6766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18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8A421A-A02A-4589-AA64-2D0BC87EBE07}" type="slidenum">
              <a:rPr lang="pt-BR"/>
              <a:pPr eaLnBrk="1" hangingPunct="1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732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77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4DA7B2-8AA4-4694-A68E-C847EB85091B}" type="slidenum">
              <a:rPr lang="pt-BR"/>
              <a:pPr eaLnBrk="1" hangingPunct="1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92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8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63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10C301-C2BF-46BE-BC0D-F106A33BFB2A}" type="slidenum">
              <a:rPr lang="pt-BR"/>
              <a:pPr eaLnBrk="1" hangingPunct="1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50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71694A-8B56-4DCF-921E-F7A251BB0C31}" type="slidenum">
              <a:rPr lang="pt-BR"/>
              <a:pPr eaLnBrk="1" hangingPunct="1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47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D86A6-64DE-4732-A55D-1FE1AA5CD9FD}" type="slidenum">
              <a:rPr lang="pt-BR"/>
              <a:pPr eaLnBrk="1" hangingPunct="1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11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CA19E3-C8ED-49A4-9E07-F227F97D98A6}" type="slidenum">
              <a:rPr lang="pt-BR"/>
              <a:pPr eaLnBrk="1" hangingPunct="1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21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7550F2-0CEF-486A-8811-AEA784916ACD}" type="slidenum">
              <a:rPr lang="pt-BR"/>
              <a:pPr eaLnBrk="1" hangingPunct="1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8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8CF846-8513-47C9-B5DF-B776A80C96DA}" type="slidenum">
              <a:rPr lang="pt-BR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34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356B3-8B87-4796-AB1F-32C605196C4B}" type="slidenum">
              <a:rPr lang="pt-BR"/>
              <a:pPr eaLnBrk="1" hangingPunct="1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473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F4981-D8D6-40FD-A724-FC207618CB9C}" type="slidenum">
              <a:rPr lang="pt-BR"/>
              <a:pPr eaLnBrk="1" hangingPunct="1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45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54D3C7-E1CA-4FCA-93A9-C1AB3BA16477}" type="slidenum">
              <a:rPr lang="pt-BR"/>
              <a:pPr eaLnBrk="1" hangingPunct="1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366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D16812-4C1A-4D0E-B263-04C2FC300978}" type="slidenum">
              <a:rPr lang="pt-BR"/>
              <a:pPr eaLnBrk="1" hangingPunct="1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21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113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6E699-C719-4DC7-98DD-56698F069D27}" type="slidenum">
              <a:rPr lang="pt-BR"/>
              <a:pPr eaLnBrk="1" hangingPunct="1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00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156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CB258C-35A0-46BC-8BFA-6CB2BE6B4CB1}" type="slidenum">
              <a:rPr lang="pt-BR"/>
              <a:pPr eaLnBrk="1" hangingPunct="1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809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45F5-BD2A-40B6-BCFE-4D743EFF99E7}" type="slidenum">
              <a:rPr lang="pt-BR"/>
              <a:pPr eaLnBrk="1" hangingPunct="1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72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E7B27-A20F-4F0F-AE73-10258DCD4626}" type="slidenum">
              <a:rPr lang="pt-BR"/>
              <a:pPr eaLnBrk="1" hangingPunct="1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2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A70D5-2935-41F8-B6C4-F58FECE4A7BA}" type="slidenum">
              <a:rPr lang="pt-BR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37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445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13E4B-6217-4408-9020-DF6835896B7E}" type="slidenum">
              <a:rPr lang="pt-BR"/>
              <a:pPr eaLnBrk="1" hangingPunct="1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7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BA8CC-F483-4B32-A8F5-E68DCF9FE90A}" type="slidenum">
              <a:rPr lang="pt-BR"/>
              <a:pPr eaLnBrk="1" hangingPunct="1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4398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B2B320-98CB-458B-8F34-3ADDD43AE271}" type="slidenum">
              <a:rPr lang="pt-BR"/>
              <a:pPr eaLnBrk="1" hangingPunct="1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5696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494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17979-466C-4848-825E-0E62BB8E4B73}" type="slidenum">
              <a:rPr lang="pt-BR"/>
              <a:pPr eaLnBrk="1" hangingPunct="1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375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810DE7-8A09-4F19-91B2-E71707F13BF9}" type="slidenum">
              <a:rPr lang="pt-BR"/>
              <a:pPr eaLnBrk="1" hangingPunct="1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287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FC6F5-3132-404E-B175-59317804B003}" type="slidenum">
              <a:rPr lang="pt-BR"/>
              <a:pPr eaLnBrk="1" hangingPunct="1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69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A432C-0C59-481D-AA5A-DE80B6725ED7}" type="slidenum">
              <a:rPr lang="pt-BR"/>
              <a:pPr eaLnBrk="1" hangingPunct="1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211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EDB62-6566-4FBA-A7D6-695FE25152B7}" type="slidenum">
              <a:rPr lang="pt-BR"/>
              <a:pPr eaLnBrk="1" hangingPunct="1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BE9438-C2B2-44CE-AEDA-1CD9670CF44E}" type="slidenum">
              <a:rPr lang="pt-BR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2528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21D39-80F2-4CBC-83ED-14BE31F140B0}" type="slidenum">
              <a:rPr lang="pt-BR"/>
              <a:pPr eaLnBrk="1" hangingPunct="1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453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192205-A316-41F2-9218-12DD091FDA48}" type="slidenum">
              <a:rPr lang="pt-BR"/>
              <a:pPr eaLnBrk="1" hangingPunct="1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289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5CD61-78BF-4200-B8B7-AB8EA5B29733}" type="slidenum">
              <a:rPr lang="pt-BR"/>
              <a:pPr eaLnBrk="1" hangingPunct="1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259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FAB10C-F2C4-4F5D-9018-7B66D7B1A7F7}" type="slidenum">
              <a:rPr lang="pt-BR"/>
              <a:pPr eaLnBrk="1" hangingPunct="1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622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0EE159-028A-489F-8530-D7413333E851}" type="slidenum">
              <a:rPr lang="pt-BR"/>
              <a:pPr eaLnBrk="1" hangingPunct="1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167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8435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82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DEE7A3-4315-47C7-9E76-37079F336F48}" type="slidenum">
              <a:rPr lang="pt-BR"/>
              <a:pPr eaLnBrk="1" hangingPunct="1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712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8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6201F-6E6B-4C2E-86FB-1F6B188C73BE}" type="slidenum">
              <a:rPr lang="pt-BR"/>
              <a:pPr eaLnBrk="1" hangingPunct="1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663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6CE2B8-42B8-432E-A499-20D18AAB6336}" type="slidenum">
              <a:rPr lang="pt-BR"/>
              <a:pPr eaLnBrk="1" hangingPunct="1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4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A4CB74-2AA7-495D-8FD7-B2E8633C6DE6}" type="slidenum">
              <a:rPr lang="pt-BR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267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D89C20-868E-4444-8A35-B916619B9495}" type="slidenum">
              <a:rPr lang="pt-BR"/>
              <a:pPr eaLnBrk="1" hangingPunct="1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424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0896B-AC55-483E-886B-793F9CBE689E}" type="slidenum">
              <a:rPr lang="pt-BR"/>
              <a:pPr eaLnBrk="1" hangingPunct="1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124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259DC7-1747-48F4-BB60-BB71265E7532}" type="slidenum">
              <a:rPr lang="pt-BR"/>
              <a:pPr eaLnBrk="1" hangingPunct="1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386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5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1BAB4-A9BB-4A16-938A-B5C69CA67666}" type="slidenum">
              <a:rPr lang="pt-BR"/>
              <a:pPr eaLnBrk="1" hangingPunct="1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307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3B047D-93AC-45A1-9CB2-4AA18EE84978}" type="slidenum">
              <a:rPr lang="pt-BR"/>
              <a:pPr eaLnBrk="1" hangingPunct="1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101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6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25424-5B13-4DAE-87F8-FCA7B9F4A97B}" type="slidenum">
              <a:rPr lang="pt-BR"/>
              <a:pPr eaLnBrk="1" hangingPunct="1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480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7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1D869B-62E1-4333-8B6D-0680ACF9DFB9}" type="slidenum">
              <a:rPr lang="pt-BR"/>
              <a:pPr eaLnBrk="1" hangingPunct="1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913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03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68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5AB6A3-5217-4EAE-845E-7090A0C0E6D5}" type="slidenum">
              <a:rPr lang="pt-BR"/>
              <a:pPr eaLnBrk="1" hangingPunct="1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88CB8D-6BA6-482C-A069-BEAEA037F707}" type="slidenum">
              <a:rPr lang="pt-BR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279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44AD8-2B48-4ACA-A648-044D501F40E2}" type="slidenum">
              <a:rPr lang="pt-BR"/>
              <a:pPr eaLnBrk="1" hangingPunct="1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2518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E65DA0-0E86-4E80-8F96-A63CE6E6E7C4}" type="slidenum">
              <a:rPr lang="pt-BR"/>
              <a:pPr eaLnBrk="1" hangingPunct="1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539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6D225-9198-41D3-B178-B8D93BE9522D}" type="slidenum">
              <a:rPr lang="pt-BR"/>
              <a:pPr eaLnBrk="1" hangingPunct="1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093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69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CEAC3-63B4-4CEC-9D7F-C751EAF516F2}" type="slidenum">
              <a:rPr lang="pt-BR"/>
              <a:pPr eaLnBrk="1" hangingPunct="1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173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9FDEE-3D86-44D1-BE37-01B13A9C3501}" type="slidenum">
              <a:rPr lang="pt-BR"/>
              <a:pPr eaLnBrk="1" hangingPunct="1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024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D37A2-27E2-464A-B41D-3D95A79C9DD0}" type="slidenum">
              <a:rPr lang="pt-BR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27/08/2014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27/08/2014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27/08/2014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27/08/2014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27/08/2014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27/08/2014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27/08/2014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27/08/2014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27/08/2014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27/08/2014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27/08/2014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27/08/2014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50706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brown-are-you-a-software-architec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channel9.msdn.com/Blogs/luconde/ArqPod-Brasil-Diviso-de-camada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concurrencyControl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321146530/ambysoftinc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mazon.com/exec/obidos/ASIN/0131016490/ambysoftinc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7/04/21/domain-model-pattern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thinkddd.com/assets/2/Domain_Driven_Design_-_Step_by_Step.pd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dd419654.aspx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stochastyk.blogspot.com.br/2008/05/domain-services-in-domain-driven-design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idm/v2r2/index.jsp?topic=/com.ibm.datatools.logical.ui.doc/topics/cdommod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efault.aspx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subsonicproject.com/" TargetMode="External"/><Relationship Id="rId4" Type="http://schemas.openxmlformats.org/officeDocument/2006/relationships/hyperlink" Target="http://blogs.msdn.com/b/adonet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data/aa937709" TargetMode="Externa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container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ructuremap.net/structuremap" TargetMode="External"/><Relationship Id="rId5" Type="http://schemas.openxmlformats.org/officeDocument/2006/relationships/hyperlink" Target="http://unity.codeplex.com/http:/unity.codeplex.com" TargetMode="External"/><Relationship Id="rId4" Type="http://schemas.openxmlformats.org/officeDocument/2006/relationships/hyperlink" Target="http://ninject.org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739.aspx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www.theserverside.com/news/1321158/A-beginners-guide-to-Dependency-Injection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/viewform?formkey=dHJYNXBPWUdKU2ZOVjBfQVQxTGVaa1E6MQ#gid=0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>
          <a:xfrm>
            <a:off x="838200" y="2071397"/>
            <a:ext cx="10515600" cy="2387600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13" y="1803400"/>
            <a:ext cx="8229600" cy="2214562"/>
          </a:xfrm>
        </p:spPr>
        <p:txBody>
          <a:bodyPr>
            <a:noAutofit/>
          </a:bodyPr>
          <a:lstStyle/>
          <a:p>
            <a:r>
              <a:rPr lang="pt-BR" sz="2800" dirty="0"/>
              <a:t>                		            </a:t>
            </a:r>
            <a:r>
              <a:rPr lang="pt-BR" sz="2800" b="1" dirty="0" smtClean="0"/>
              <a:t> </a:t>
            </a:r>
            <a:endParaRPr lang="pt-BR" sz="2800" b="1" dirty="0"/>
          </a:p>
          <a:p>
            <a:r>
              <a:rPr lang="pt-BR" sz="2800" b="1" dirty="0" smtClean="0"/>
              <a:t>	</a:t>
            </a:r>
            <a:r>
              <a:rPr lang="pt-BR" sz="2800" b="1" dirty="0"/>
              <a:t>			 Camada de apresentação</a:t>
            </a:r>
          </a:p>
          <a:p>
            <a:pPr algn="just"/>
            <a:r>
              <a:rPr lang="pt-BR" sz="2800" b="1" dirty="0"/>
              <a:t>				 Camada de negócio </a:t>
            </a:r>
          </a:p>
          <a:p>
            <a:pPr algn="just"/>
            <a:r>
              <a:rPr lang="pt-BR" sz="2800" b="1" dirty="0"/>
              <a:t>				 Camada de persistência</a:t>
            </a:r>
          </a:p>
        </p:txBody>
      </p:sp>
      <p:pic>
        <p:nvPicPr>
          <p:cNvPr id="143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6" y="1555750"/>
            <a:ext cx="5089836" cy="4826000"/>
          </a:xfrm>
          <a:prstGeom prst="rect">
            <a:avLst/>
          </a:prstGeom>
          <a:ln>
            <a:noFill/>
          </a:ln>
          <a:effectLst>
            <a:glow>
              <a:schemeClr val="bg1">
                <a:alpha val="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25955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42282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apresentação:</a:t>
            </a:r>
            <a:r>
              <a:rPr lang="pt-BR" sz="2800" dirty="0" smtClean="0"/>
              <a:t> Responsável pela interação entre o usuário e o sistema. 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Linha de comando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Página WEB(HTML, </a:t>
            </a:r>
            <a:r>
              <a:rPr lang="pt-BR" sz="2800" dirty="0" err="1" smtClean="0"/>
              <a:t>WAP,etc</a:t>
            </a:r>
            <a:r>
              <a:rPr lang="pt-BR" sz="2800" dirty="0" smtClean="0"/>
              <a:t>..)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Telas de uma aplicação </a:t>
            </a:r>
            <a:r>
              <a:rPr lang="pt-BR" sz="2800" dirty="0" err="1" smtClean="0"/>
              <a:t>windows</a:t>
            </a: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53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" descr="http://img2.mlstatic.com/s_MLB_v_O_f_170209823_51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8862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40376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Camada de negócios:</a:t>
            </a:r>
            <a:r>
              <a:rPr lang="pt-BR" sz="2800" dirty="0" smtClean="0"/>
              <a:t> Contém a lógica de negócio do sistema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Cálculos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Processos de negócio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Validações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Lógica de chamada de serviços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63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2" descr="https://encrypted-tbn0.google.com/images?q=tbn:ANd9GcQ3h66tmkUl2UWSd_J_PkgIg7I0HrvtuC7F0Oicu3tfjns97Cc7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09" y="4148918"/>
            <a:ext cx="2707091" cy="27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847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749367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persistência:</a:t>
            </a:r>
            <a:r>
              <a:rPr lang="pt-BR" sz="2800" dirty="0" smtClean="0"/>
              <a:t> Articulação das atividades para persistência de dados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Transações de banco de dados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Comunicação com outros Banco de dados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74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" descr="https://encrypted-tbn0.google.com/images?q=tbn:ANd9GcRui38NpKNvSyxkcWh-5-4slofw7F4v9lDHYwabAvs86Nw4fkZ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30" y="4697412"/>
            <a:ext cx="215832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13377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90664"/>
            <a:ext cx="6005512" cy="514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9" name="Picture 5" descr="Ff650706.bookaag2(en-us,PandP.1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884630"/>
            <a:ext cx="2391391" cy="29079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WEB</a:t>
            </a:r>
          </a:p>
        </p:txBody>
      </p:sp>
    </p:spTree>
    <p:extLst>
      <p:ext uri="{BB962C8B-B14F-4D97-AF65-F5344CB8AC3E}">
        <p14:creationId xmlns:p14="http://schemas.microsoft.com/office/powerpoint/2010/main" val="2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39888"/>
            <a:ext cx="10749367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/>
              <a:t>Camada Lógica(</a:t>
            </a:r>
            <a:r>
              <a:rPr lang="pt-BR" sz="2800" b="1" dirty="0" err="1" smtClean="0"/>
              <a:t>Layer</a:t>
            </a:r>
            <a:r>
              <a:rPr lang="pt-BR" sz="2800" b="1" dirty="0" smtClean="0"/>
              <a:t>): </a:t>
            </a:r>
            <a:r>
              <a:rPr lang="pt-BR" sz="2800" dirty="0"/>
              <a:t>Trata-se da distribuição lógica dos componentes do sistema ou aplicação.</a:t>
            </a:r>
          </a:p>
          <a:p>
            <a:pPr>
              <a:defRPr/>
            </a:pPr>
            <a:r>
              <a:rPr lang="pt-BR" sz="2800" b="1" dirty="0" smtClean="0"/>
              <a:t>Camada Física(</a:t>
            </a:r>
            <a:r>
              <a:rPr lang="pt-BR" sz="2800" b="1" dirty="0" err="1" smtClean="0"/>
              <a:t>Tier</a:t>
            </a:r>
            <a:r>
              <a:rPr lang="pt-BR" sz="2800" b="1" dirty="0" smtClean="0"/>
              <a:t>): </a:t>
            </a:r>
            <a:r>
              <a:rPr lang="pt-BR" sz="2800" dirty="0"/>
              <a:t>Distribuição física dos componentes e suas responsabilidades, no que tange os recursos físicos(Servidores, PCs, Rede, etc..)</a:t>
            </a:r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94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lógicas e físicas</a:t>
            </a:r>
          </a:p>
        </p:txBody>
      </p:sp>
    </p:spTree>
    <p:extLst>
      <p:ext uri="{BB962C8B-B14F-4D97-AF65-F5344CB8AC3E}">
        <p14:creationId xmlns:p14="http://schemas.microsoft.com/office/powerpoint/2010/main" val="3612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04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4" name="Picture 2" descr="http://i.technet.microsoft.com/dynimg/IC38498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9430" y="1544639"/>
            <a:ext cx="7473140" cy="4957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Camada Física</a:t>
            </a:r>
          </a:p>
        </p:txBody>
      </p:sp>
    </p:spTree>
    <p:extLst>
      <p:ext uri="{BB962C8B-B14F-4D97-AF65-F5344CB8AC3E}">
        <p14:creationId xmlns:p14="http://schemas.microsoft.com/office/powerpoint/2010/main" val="1082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4488"/>
            <a:ext cx="108509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Microsoft </a:t>
            </a:r>
            <a:r>
              <a:rPr lang="pt-BR" sz="2800" dirty="0" err="1" smtClean="0"/>
              <a:t>Application</a:t>
            </a:r>
            <a:r>
              <a:rPr lang="pt-BR" sz="2800" dirty="0" smtClean="0"/>
              <a:t> </a:t>
            </a:r>
            <a:r>
              <a:rPr lang="pt-BR" sz="2800" dirty="0" err="1" smtClean="0"/>
              <a:t>Architecture</a:t>
            </a:r>
            <a:r>
              <a:rPr lang="pt-BR" sz="2800" dirty="0" smtClean="0"/>
              <a:t> </a:t>
            </a:r>
            <a:r>
              <a:rPr lang="pt-BR" sz="2800" dirty="0" err="1" smtClean="0"/>
              <a:t>Guide</a:t>
            </a: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/>
              <a:t>Desenvolvimento em camadas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150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3573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1788"/>
            <a:ext cx="10749367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Divisão em camadas </a:t>
            </a:r>
            <a:endParaRPr lang="pt-BR" sz="2800" dirty="0" smtClean="0">
              <a:hlinkClick r:id="rId3"/>
            </a:endParaRPr>
          </a:p>
          <a:p>
            <a:pPr>
              <a:defRPr/>
            </a:pPr>
            <a:r>
              <a:rPr lang="pt-BR" sz="2800" dirty="0">
                <a:hlinkClick r:id="rId4"/>
              </a:rPr>
              <a:t>http://</a:t>
            </a:r>
            <a:r>
              <a:rPr lang="pt-BR" sz="2800" dirty="0" smtClean="0">
                <a:hlinkClick r:id="rId4"/>
              </a:rPr>
              <a:t>channel9.msdn.com/Blogs/luconde/ArqPod-Brasil-Diviso-de-camadas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25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Podcast</a:t>
            </a:r>
            <a:endParaRPr lang="pt-BR" dirty="0"/>
          </a:p>
        </p:txBody>
      </p:sp>
      <p:pic>
        <p:nvPicPr>
          <p:cNvPr id="12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CONCORRÊNCIA</a:t>
            </a:r>
          </a:p>
        </p:txBody>
      </p:sp>
    </p:spTree>
    <p:extLst>
      <p:ext uri="{BB962C8B-B14F-4D97-AF65-F5344CB8AC3E}">
        <p14:creationId xmlns:p14="http://schemas.microsoft.com/office/powerpoint/2010/main" val="11862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3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r>
              <a:rPr lang="pt-BR" sz="2400" dirty="0" smtClean="0">
                <a:solidFill>
                  <a:srgbClr val="FFFFFF"/>
                </a:solidFill>
              </a:rPr>
              <a:t> </a:t>
            </a:r>
            <a:r>
              <a:rPr lang="pt-BR" sz="2400" dirty="0" err="1" smtClean="0">
                <a:solidFill>
                  <a:srgbClr val="FFFFFF"/>
                </a:solidFill>
              </a:rPr>
              <a:t>Of</a:t>
            </a:r>
            <a:r>
              <a:rPr lang="pt-BR" sz="2400" dirty="0" smtClean="0">
                <a:solidFill>
                  <a:srgbClr val="FFFFFF"/>
                </a:solidFill>
              </a:rPr>
              <a:t> Enterprise </a:t>
            </a:r>
            <a:r>
              <a:rPr lang="pt-BR" sz="2400" dirty="0" err="1" smtClean="0">
                <a:solidFill>
                  <a:srgbClr val="FFFFFF"/>
                </a:solidFill>
              </a:rPr>
              <a:t>Applications</a:t>
            </a:r>
            <a:r>
              <a:rPr lang="pt-BR" sz="2400" dirty="0" smtClean="0">
                <a:solidFill>
                  <a:srgbClr val="FFFFFF"/>
                </a:solidFill>
              </a:rPr>
              <a:t>(POEA)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Desenvolvendo Aplicações com POEA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1176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/>
              <a:t>Concorrência</a:t>
            </a:r>
            <a:r>
              <a:rPr lang="pt-BR" sz="2800" dirty="0"/>
              <a:t> é a utilização de um mesmo recurso por duas entidades distintas.</a:t>
            </a:r>
          </a:p>
          <a:p>
            <a:pPr>
              <a:defRPr/>
            </a:pPr>
            <a:r>
              <a:rPr lang="pt-BR" sz="2800" dirty="0" smtClean="0"/>
              <a:t>Exemplo</a:t>
            </a:r>
            <a:r>
              <a:rPr lang="pt-BR" sz="2800" dirty="0"/>
              <a:t>: “Diversos usuários tentando alterar uma </a:t>
            </a:r>
          </a:p>
          <a:p>
            <a:pPr>
              <a:defRPr/>
            </a:pPr>
            <a:r>
              <a:rPr lang="pt-BR" sz="2800" dirty="0"/>
              <a:t>mesma informação.”</a:t>
            </a:r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45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" descr="https://encrypted-tbn2.google.com/images?q=tbn:ANd9GcTKFxgZ0R0ftx231rL5yk029nhWeKVzY94u3_UwovWmpFHh-w9-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2533381"/>
            <a:ext cx="2695574" cy="43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3335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560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264953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cima 1"/>
          <p:cNvSpPr/>
          <p:nvPr/>
        </p:nvSpPr>
        <p:spPr>
          <a:xfrm rot="2785160">
            <a:off x="4370388" y="2513013"/>
            <a:ext cx="503238" cy="24876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4" y="3859213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760914" y="4581526"/>
            <a:ext cx="1982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Novo Endereço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0764" y="2174876"/>
            <a:ext cx="1343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5622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3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4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11986" name="Picture 18" descr="https://encrypted-tbn3.google.com/images?q=tbn:ANd9GcQKeK_OcrzdDiM92RrSynPZCWGp9njJ2dzLcBgoKXn7ruKUc0PQJ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38" y="3013076"/>
            <a:ext cx="5397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Leitura Suja</a:t>
            </a:r>
          </a:p>
        </p:txBody>
      </p:sp>
    </p:spTree>
    <p:extLst>
      <p:ext uri="{BB962C8B-B14F-4D97-AF65-F5344CB8AC3E}">
        <p14:creationId xmlns:p14="http://schemas.microsoft.com/office/powerpoint/2010/main" val="11725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  <p:bldP spid="4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66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4" y="256698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3939" y="2090738"/>
            <a:ext cx="1343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6643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4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5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" name="Seta para cima 25"/>
          <p:cNvSpPr/>
          <p:nvPr/>
        </p:nvSpPr>
        <p:spPr>
          <a:xfrm rot="18953889">
            <a:off x="7532689" y="2533650"/>
            <a:ext cx="504825" cy="2489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7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4092575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6672264" y="3617914"/>
            <a:ext cx="858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 b="1"/>
              <a:t>Exclusão</a:t>
            </a:r>
          </a:p>
          <a:p>
            <a:pPr eaLnBrk="1" hangingPunct="1"/>
            <a:r>
              <a:rPr lang="pt-BR" sz="1200" b="1"/>
              <a:t>Registro</a:t>
            </a:r>
          </a:p>
        </p:txBody>
      </p:sp>
      <p:sp>
        <p:nvSpPr>
          <p:cNvPr id="9" name="Texto explicativo em seta para a direita 8"/>
          <p:cNvSpPr/>
          <p:nvPr/>
        </p:nvSpPr>
        <p:spPr>
          <a:xfrm flipH="1">
            <a:off x="3719513" y="4581525"/>
            <a:ext cx="2089150" cy="71913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Usuário ficou com um registro que não existe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Exclusão</a:t>
            </a:r>
          </a:p>
        </p:txBody>
      </p:sp>
    </p:spTree>
    <p:extLst>
      <p:ext uri="{BB962C8B-B14F-4D97-AF65-F5344CB8AC3E}">
        <p14:creationId xmlns:p14="http://schemas.microsoft.com/office/powerpoint/2010/main" val="3490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4" grpId="0"/>
      <p:bldP spid="23" grpId="0"/>
      <p:bldP spid="26" grpId="0" animBg="1"/>
      <p:bldP spid="2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2574"/>
            <a:ext cx="109779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Para resolver os problemas de concorrência, podemos utilizar estratégias de </a:t>
            </a:r>
            <a:r>
              <a:rPr lang="pt-BR" sz="2800" dirty="0" smtClean="0"/>
              <a:t>bloqueio </a:t>
            </a:r>
            <a:r>
              <a:rPr lang="pt-BR" sz="2800" dirty="0"/>
              <a:t>mais conhecidas como </a:t>
            </a:r>
            <a:r>
              <a:rPr lang="pt-BR" sz="2800" i="1" dirty="0" err="1" smtClean="0"/>
              <a:t>locking</a:t>
            </a:r>
            <a:r>
              <a:rPr lang="pt-BR" sz="2800" i="1" dirty="0" smtClean="0"/>
              <a:t>:</a:t>
            </a:r>
            <a:endParaRPr lang="pt-BR" sz="2800" i="1" dirty="0"/>
          </a:p>
          <a:p>
            <a:pPr>
              <a:defRPr/>
            </a:pPr>
            <a:r>
              <a:rPr lang="pt-BR" sz="2800" dirty="0" smtClean="0"/>
              <a:t>Bloqueio </a:t>
            </a:r>
            <a:r>
              <a:rPr lang="pt-BR" sz="2800" dirty="0"/>
              <a:t>pessimista(</a:t>
            </a:r>
            <a:r>
              <a:rPr lang="pt-BR" sz="2800" dirty="0" err="1"/>
              <a:t>Pessimistic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Bloqueio otimista(</a:t>
            </a:r>
            <a:r>
              <a:rPr lang="pt-BR" sz="2800" dirty="0" err="1"/>
              <a:t>Optimistic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 excessivamente otimista(</a:t>
            </a:r>
            <a:r>
              <a:rPr lang="pt-BR" sz="2800" dirty="0" err="1"/>
              <a:t>Overly</a:t>
            </a:r>
            <a:r>
              <a:rPr lang="pt-BR" sz="2800" dirty="0"/>
              <a:t> </a:t>
            </a:r>
            <a:r>
              <a:rPr lang="pt-BR" sz="2800" dirty="0" err="1" smtClean="0"/>
              <a:t>Optimistic</a:t>
            </a:r>
            <a:r>
              <a:rPr lang="pt-BR" sz="2800" dirty="0" smtClean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76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7662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0356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465263"/>
            <a:ext cx="10584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Bloqueia a informação até que a tarefa seja executada pelo cliente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Fácil de implementar</a:t>
            </a:r>
          </a:p>
          <a:p>
            <a:pPr algn="just">
              <a:defRPr/>
            </a:pPr>
            <a:r>
              <a:rPr lang="pt-BR" sz="2800" i="1" dirty="0"/>
              <a:t>	Garante as mudanças na entidade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Solução não escalável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86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5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49400"/>
            <a:ext cx="11219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que colisões aconteçam. Em vez de bloquear, verifica se houve a colisão, se houver, a mesma precisará ser resolvida.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Maior esforço para </a:t>
            </a:r>
            <a:r>
              <a:rPr lang="pt-BR" sz="2800" i="1" dirty="0" err="1"/>
              <a:t>implemenar</a:t>
            </a:r>
            <a:endParaRPr lang="pt-BR" sz="2800" i="1" dirty="0"/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97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7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8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9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307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1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2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3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0734" name="Picture 2" descr="http://www.agiledata.org/images/concurrencyControlOptimisticLoc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481138"/>
            <a:ext cx="4459286" cy="500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</p:spTree>
    <p:extLst>
      <p:ext uri="{BB962C8B-B14F-4D97-AF65-F5344CB8AC3E}">
        <p14:creationId xmlns:p14="http://schemas.microsoft.com/office/powerpoint/2010/main" val="2076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2093"/>
            <a:ext cx="10901766" cy="452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2800" dirty="0"/>
              <a:t>Desistir</a:t>
            </a:r>
          </a:p>
          <a:p>
            <a:pPr eaLnBrk="1" hangingPunct="1">
              <a:defRPr/>
            </a:pPr>
            <a:r>
              <a:rPr lang="pt-BR" sz="2800" dirty="0"/>
              <a:t>Exibir o problema e deixar o usuário decidir o que fazer</a:t>
            </a:r>
          </a:p>
          <a:p>
            <a:pPr eaLnBrk="1" hangingPunct="1">
              <a:defRPr/>
            </a:pPr>
            <a:r>
              <a:rPr lang="pt-BR" sz="2800" dirty="0"/>
              <a:t>Realizar o </a:t>
            </a:r>
            <a:r>
              <a:rPr lang="pt-BR" sz="2800" i="1" dirty="0"/>
              <a:t>merge</a:t>
            </a:r>
          </a:p>
          <a:p>
            <a:pPr eaLnBrk="1" hangingPunct="1">
              <a:defRPr/>
            </a:pPr>
            <a:r>
              <a:rPr lang="pt-BR" sz="2800" dirty="0"/>
              <a:t>Gravar o problema e resolver depois</a:t>
            </a:r>
          </a:p>
          <a:p>
            <a:pPr eaLnBrk="1" hangingPunct="1">
              <a:defRPr/>
            </a:pPr>
            <a:r>
              <a:rPr lang="pt-BR" sz="2800" dirty="0"/>
              <a:t>Ignorar o conflito e sobrescrever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17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5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6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7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de colisões</a:t>
            </a:r>
          </a:p>
        </p:txBody>
      </p:sp>
    </p:spTree>
    <p:extLst>
      <p:ext uri="{BB962C8B-B14F-4D97-AF65-F5344CB8AC3E}">
        <p14:creationId xmlns:p14="http://schemas.microsoft.com/office/powerpoint/2010/main" val="10480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16063"/>
            <a:ext cx="10642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todas as colisões, e não tenta resolvê-las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Funciona somente com </a:t>
            </a:r>
            <a:r>
              <a:rPr lang="pt-BR" sz="2800" i="1" dirty="0" smtClean="0"/>
              <a:t>sistemas de </a:t>
            </a:r>
            <a:r>
              <a:rPr lang="pt-BR" sz="2800" i="1" dirty="0"/>
              <a:t>apenas um usuário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27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7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Extremamente Otimista</a:t>
            </a:r>
          </a:p>
        </p:txBody>
      </p:sp>
    </p:spTree>
    <p:extLst>
      <p:ext uri="{BB962C8B-B14F-4D97-AF65-F5344CB8AC3E}">
        <p14:creationId xmlns:p14="http://schemas.microsoft.com/office/powerpoint/2010/main" val="15813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/>
              <a:t>						        Scott W. </a:t>
            </a:r>
            <a:r>
              <a:rPr lang="pt-BR" b="1" dirty="0" err="1"/>
              <a:t>Ambler</a:t>
            </a:r>
            <a:endParaRPr lang="pt-BR" b="1" dirty="0"/>
          </a:p>
        </p:txBody>
      </p:sp>
      <p:pic>
        <p:nvPicPr>
          <p:cNvPr id="337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38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69293"/>
            <a:ext cx="8082324" cy="32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da estratégia</a:t>
            </a:r>
          </a:p>
        </p:txBody>
      </p:sp>
    </p:spTree>
    <p:extLst>
      <p:ext uri="{BB962C8B-B14F-4D97-AF65-F5344CB8AC3E}">
        <p14:creationId xmlns:p14="http://schemas.microsoft.com/office/powerpoint/2010/main" val="207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PATTERNS OF ENTERPRISE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808" y="1754188"/>
            <a:ext cx="103143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err="1" smtClean="0"/>
              <a:t>Introduction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to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Concurrency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</a:t>
            </a:r>
            <a:endParaRPr lang="pt-BR" sz="2800" b="1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http://www.agiledata.org/essays/concurrencyControl.html</a:t>
            </a:r>
            <a:endParaRPr lang="pt-BR" sz="2800" dirty="0" smtClean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3635374"/>
            <a:ext cx="343217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6618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31135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51712009"/>
              </p:ext>
            </p:extLst>
          </p:nvPr>
        </p:nvGraphicFramePr>
        <p:xfrm>
          <a:off x="2279576" y="1435100"/>
          <a:ext cx="7181924" cy="52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os padrões?</a:t>
            </a:r>
          </a:p>
        </p:txBody>
      </p:sp>
    </p:spTree>
    <p:extLst>
      <p:ext uri="{BB962C8B-B14F-4D97-AF65-F5344CB8AC3E}">
        <p14:creationId xmlns:p14="http://schemas.microsoft.com/office/powerpoint/2010/main" val="42941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41045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MODELANDO O NEGÓCIO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9028113" y="841376"/>
            <a:ext cx="2398712" cy="2398713"/>
          </a:xfrm>
          <a:prstGeom prst="ellipse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Domain </a:t>
            </a:r>
            <a:r>
              <a:rPr lang="pt-BR" sz="2800" dirty="0" err="1"/>
              <a:t>Model</a:t>
            </a:r>
            <a:r>
              <a:rPr lang="pt-BR" sz="2800" dirty="0"/>
              <a:t> encapsula a complexidade de negócio(regras de negócio) em cenário complexos levando as seguintes vantagens: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err="1" smtClean="0"/>
              <a:t>Manutenabilidade</a:t>
            </a:r>
            <a:endParaRPr lang="pt-BR" sz="2600" b="1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Extensão</a:t>
            </a:r>
            <a:endParaRPr lang="pt-BR" sz="2600" b="1" dirty="0"/>
          </a:p>
        </p:txBody>
      </p:sp>
      <p:pic>
        <p:nvPicPr>
          <p:cNvPr id="389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2470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Um </a:t>
            </a:r>
            <a:r>
              <a:rPr lang="pt-BR" sz="2800" dirty="0"/>
              <a:t>conjunto de objetos, com responsabilidades definidas, </a:t>
            </a:r>
            <a:r>
              <a:rPr lang="pt-BR" sz="2800" dirty="0" smtClean="0"/>
              <a:t>que </a:t>
            </a:r>
            <a:r>
              <a:rPr lang="pt-BR" sz="2800" dirty="0"/>
              <a:t>se interconectam, para resolver um problema no domínio do negócio</a:t>
            </a:r>
            <a:endParaRPr lang="pt-BR" sz="2800" b="1" dirty="0" smtClean="0"/>
          </a:p>
        </p:txBody>
      </p:sp>
      <p:pic>
        <p:nvPicPr>
          <p:cNvPr id="399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4" descr="http://martinfowler.com/eaaCatalog/domainModelSket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37" y="4413251"/>
            <a:ext cx="2787663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685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938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Não </a:t>
            </a:r>
            <a:r>
              <a:rPr lang="pt-BR" sz="2800" dirty="0"/>
              <a:t>faz parte do domínio, qualquer tipo de preocupação com infraestrutura de apoio, como logs, camadas de persistência de dados entre outras, que possibilita, termos um domínio consolidado, agnóstico e reutilizável</a:t>
            </a:r>
            <a:endParaRPr lang="pt-BR" sz="2800" b="1" dirty="0" smtClean="0"/>
          </a:p>
        </p:txBody>
      </p:sp>
      <p:pic>
        <p:nvPicPr>
          <p:cNvPr id="409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5424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err="1" smtClean="0"/>
              <a:t>Value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Objects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Objetos </a:t>
            </a:r>
            <a:r>
              <a:rPr lang="pt-BR" sz="2800" dirty="0"/>
              <a:t>que possuem estado e </a:t>
            </a:r>
            <a:r>
              <a:rPr lang="pt-BR" sz="2800" dirty="0" smtClean="0"/>
              <a:t>comportamento, mas </a:t>
            </a:r>
            <a:r>
              <a:rPr lang="pt-BR" sz="2800" dirty="0"/>
              <a:t>não possuem uma identidade, </a:t>
            </a:r>
            <a:r>
              <a:rPr lang="pt-BR" sz="2800" dirty="0" smtClean="0"/>
              <a:t>geralmente Valores imutáveis</a:t>
            </a:r>
            <a:r>
              <a:rPr lang="pt-BR" sz="28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pt-BR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Exemplos</a:t>
            </a:r>
            <a:r>
              <a:rPr lang="pt-BR" sz="2800" dirty="0"/>
              <a:t>: Moeda, Cores, Domínios, Item </a:t>
            </a:r>
            <a:r>
              <a:rPr lang="pt-BR" sz="2800" dirty="0" smtClean="0"/>
              <a:t>de Pedido</a:t>
            </a:r>
            <a:r>
              <a:rPr lang="pt-BR" sz="2800" dirty="0"/>
              <a:t>, etc..</a:t>
            </a:r>
          </a:p>
        </p:txBody>
      </p:sp>
      <p:pic>
        <p:nvPicPr>
          <p:cNvPr id="419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0008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5382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Um </a:t>
            </a:r>
            <a:r>
              <a:rPr lang="pt-BR" sz="2800" dirty="0"/>
              <a:t>serviço é uma operação fornecida </a:t>
            </a:r>
            <a:r>
              <a:rPr lang="pt-BR" sz="2800" dirty="0" smtClean="0"/>
              <a:t>como interface</a:t>
            </a:r>
            <a:r>
              <a:rPr lang="pt-BR" sz="2800" dirty="0"/>
              <a:t>, que não se “encaixa” corretamente </a:t>
            </a:r>
            <a:r>
              <a:rPr lang="pt-BR" sz="2800" dirty="0" smtClean="0"/>
              <a:t>em nenhum </a:t>
            </a:r>
            <a:r>
              <a:rPr lang="pt-BR" sz="2800" dirty="0"/>
              <a:t>objeto do modelo, sem </a:t>
            </a:r>
            <a:r>
              <a:rPr lang="pt-BR" sz="2800" dirty="0" smtClean="0"/>
              <a:t>encapsular estado</a:t>
            </a:r>
            <a:r>
              <a:rPr lang="pt-BR" sz="2800" dirty="0"/>
              <a:t>. [Evans 2003</a:t>
            </a:r>
            <a:r>
              <a:rPr lang="pt-BR" sz="2800" dirty="0" smtClean="0"/>
              <a:t>]</a:t>
            </a:r>
            <a:endParaRPr lang="pt-BR" sz="2800" dirty="0"/>
          </a:p>
        </p:txBody>
      </p:sp>
      <p:pic>
        <p:nvPicPr>
          <p:cNvPr id="430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6517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“Conforme a complexidade dos sistemas aumentam, a tarefa de desenvolver software, cresce exponencialmente” </a:t>
            </a:r>
          </a:p>
          <a:p>
            <a:pPr algn="r"/>
            <a:r>
              <a:rPr lang="pt-BR" sz="2800" dirty="0" smtClean="0"/>
              <a:t>Martin Fowler</a:t>
            </a:r>
          </a:p>
        </p:txBody>
      </p:sp>
      <p:pic>
        <p:nvPicPr>
          <p:cNvPr id="81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 descr="http://donmaclennan.files.wordpress.com/2012/02/istock_000003668350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4394201"/>
            <a:ext cx="3701849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5647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Regras </a:t>
            </a:r>
            <a:r>
              <a:rPr lang="pt-BR" sz="2800" dirty="0"/>
              <a:t>para construir um serviço: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</a:t>
            </a:r>
            <a:r>
              <a:rPr lang="pt-BR" sz="2800" dirty="0" err="1"/>
              <a:t>Stateless</a:t>
            </a:r>
            <a:endParaRPr lang="pt-BR" sz="2800" dirty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Deve ter algum significado no domínio</a:t>
            </a:r>
          </a:p>
          <a:p>
            <a:pPr algn="just"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40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5249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55788"/>
            <a:ext cx="9372601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Entenda o </a:t>
            </a:r>
            <a:r>
              <a:rPr lang="pt-BR" sz="2800" dirty="0"/>
              <a:t>nível de abstração </a:t>
            </a:r>
            <a:r>
              <a:rPr lang="pt-BR" sz="2800" dirty="0" smtClean="0"/>
              <a:t>adequado. Compreenda o domínio </a:t>
            </a:r>
            <a:r>
              <a:rPr lang="pt-BR" sz="2800" dirty="0"/>
              <a:t>do problema a ser </a:t>
            </a:r>
            <a:r>
              <a:rPr lang="pt-BR" sz="2800" dirty="0" smtClean="0"/>
              <a:t>modelado </a:t>
            </a:r>
            <a:r>
              <a:rPr lang="pt-BR" sz="2800" dirty="0"/>
              <a:t>com  </a:t>
            </a:r>
            <a:r>
              <a:rPr lang="pt-BR" sz="2800" dirty="0" smtClean="0"/>
              <a:t>a ajuda </a:t>
            </a:r>
            <a:r>
              <a:rPr lang="pt-BR" sz="2800" dirty="0"/>
              <a:t>de um especialista no tema.</a:t>
            </a:r>
          </a:p>
        </p:txBody>
      </p:sp>
      <p:pic>
        <p:nvPicPr>
          <p:cNvPr id="450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8954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9909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855788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Verifique </a:t>
            </a:r>
            <a:r>
              <a:rPr lang="pt-BR" sz="2800" dirty="0"/>
              <a:t>a possibilidade de utilizar Test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(TDD)</a:t>
            </a:r>
            <a:endParaRPr lang="pt-BR" sz="2800" dirty="0"/>
          </a:p>
        </p:txBody>
      </p:sp>
      <p:pic>
        <p:nvPicPr>
          <p:cNvPr id="471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61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227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É </a:t>
            </a:r>
            <a:r>
              <a:rPr lang="pt-BR" sz="2800" dirty="0"/>
              <a:t>uma abordagem evolucionária </a:t>
            </a:r>
            <a:r>
              <a:rPr lang="pt-BR" sz="2800" dirty="0" smtClean="0"/>
              <a:t>de desenvolvimento </a:t>
            </a:r>
            <a:r>
              <a:rPr lang="pt-BR" sz="2800" dirty="0"/>
              <a:t>que combina </a:t>
            </a:r>
            <a:r>
              <a:rPr lang="pt-BR" sz="2800" i="1" dirty="0" err="1"/>
              <a:t>test-first</a:t>
            </a:r>
            <a:r>
              <a:rPr lang="pt-BR" sz="2800" dirty="0"/>
              <a:t>, ou </a:t>
            </a:r>
            <a:r>
              <a:rPr lang="pt-BR" sz="2800" dirty="0" smtClean="0"/>
              <a:t>seja, testar </a:t>
            </a:r>
            <a:r>
              <a:rPr lang="pt-BR" sz="2800" dirty="0"/>
              <a:t>um requisito sem ter a implementação final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e </a:t>
            </a:r>
            <a:r>
              <a:rPr lang="pt-BR" sz="2800" i="1" dirty="0" err="1"/>
              <a:t>refactoring</a:t>
            </a:r>
            <a:r>
              <a:rPr lang="pt-BR" sz="2800" i="1" dirty="0"/>
              <a:t>. 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Beck 2003</a:t>
            </a:r>
            <a:r>
              <a:rPr lang="en-US" sz="2800" dirty="0"/>
              <a:t>; </a:t>
            </a:r>
            <a:r>
              <a:rPr lang="en-US" sz="2800" dirty="0" err="1">
                <a:hlinkClick r:id="rId4"/>
              </a:rPr>
              <a:t>Astels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 smtClean="0">
                <a:hlinkClick r:id="rId4"/>
              </a:rPr>
              <a:t>2003</a:t>
            </a:r>
            <a:r>
              <a:rPr lang="en-US" sz="2800" dirty="0" smtClean="0"/>
              <a:t>). </a:t>
            </a:r>
            <a:endParaRPr lang="pt-BR" sz="2800" dirty="0"/>
          </a:p>
        </p:txBody>
      </p:sp>
      <p:pic>
        <p:nvPicPr>
          <p:cNvPr id="481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4018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O </a:t>
            </a:r>
            <a:r>
              <a:rPr lang="pt-BR" sz="2800" dirty="0"/>
              <a:t>principal objetivo do TDD não é a validação </a:t>
            </a:r>
            <a:r>
              <a:rPr lang="pt-BR" sz="2800" dirty="0" smtClean="0"/>
              <a:t>e sim a especificação</a:t>
            </a:r>
            <a:r>
              <a:rPr lang="pt-BR" sz="2800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2800" b="1" dirty="0" smtClean="0"/>
              <a:t>TDD </a:t>
            </a:r>
            <a:r>
              <a:rPr lang="pt-BR" sz="2800" b="1" dirty="0"/>
              <a:t>= </a:t>
            </a:r>
            <a:r>
              <a:rPr lang="pt-BR" sz="2800" b="1" dirty="0" err="1"/>
              <a:t>Refactoring</a:t>
            </a:r>
            <a:r>
              <a:rPr lang="pt-BR" sz="2800" b="1" dirty="0"/>
              <a:t> + Test </a:t>
            </a:r>
            <a:r>
              <a:rPr lang="pt-BR" sz="2800" b="1" dirty="0" err="1"/>
              <a:t>First</a:t>
            </a:r>
            <a:r>
              <a:rPr lang="pt-BR" sz="2800" b="1" dirty="0"/>
              <a:t> </a:t>
            </a:r>
            <a:r>
              <a:rPr lang="pt-BR" sz="2800" b="1" dirty="0" err="1"/>
              <a:t>Development</a:t>
            </a:r>
            <a:endParaRPr lang="pt-BR" sz="2800" b="1" dirty="0"/>
          </a:p>
          <a:p>
            <a:pPr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584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74813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</p:txBody>
      </p:sp>
      <p:pic>
        <p:nvPicPr>
          <p:cNvPr id="501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2" descr="http://www.agiledata.org/images/tddSte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421593"/>
            <a:ext cx="2774951" cy="534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7410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Fizz</a:t>
            </a:r>
            <a:r>
              <a:rPr lang="pt-BR" dirty="0" smtClean="0"/>
              <a:t> </a:t>
            </a:r>
            <a:r>
              <a:rPr lang="pt-BR" dirty="0" err="1" smtClean="0"/>
              <a:t>Buzz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4338"/>
            <a:ext cx="114161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</a:t>
            </a:r>
            <a:r>
              <a:rPr lang="pt-BR" sz="2800" dirty="0" smtClean="0"/>
              <a:t> </a:t>
            </a:r>
            <a:r>
              <a:rPr lang="pt-BR" sz="2800" dirty="0" err="1" smtClean="0"/>
              <a:t>Pattern</a:t>
            </a:r>
            <a:endParaRPr lang="pt-BR" sz="2800" dirty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</a:t>
            </a:r>
            <a:r>
              <a:rPr lang="pt-BR" sz="2800" dirty="0">
                <a:hlinkClick r:id="rId3"/>
              </a:rPr>
              <a:t>://www.udidahan.com/2007/04/21/domain-model-pattern/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Design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4"/>
              </a:rPr>
              <a:t>http://thinkddd.com/assets/2/Domain_Driven_Design_-_Step_by_Step.pdf</a:t>
            </a:r>
            <a:endParaRPr lang="pt-BR" sz="2800" dirty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1204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402590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8711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722438"/>
            <a:ext cx="996315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Services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http://msdn.microsoft.com/en-us/magazine/dd419654.aspx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4"/>
              </a:rPr>
              <a:t>http://stochastyk.blogspot.com.br/2008/05/domain-services-in-domain-driven-design.html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50" y="407592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9994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4921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Models</a:t>
            </a:r>
            <a:endParaRPr lang="pt-BR" sz="2800" dirty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>
                <a:hlinkClick r:id="rId3"/>
              </a:rPr>
              <a:t>http://pic.dhe.ibm.com/infocenter/idm/v2r2/index.jsp?topic=%2Fcom.ibm.datatools.logical.ui.doc%2Ftopics%2Fcdommod.html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4042569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2412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Persistência de dados</a:t>
            </a:r>
          </a:p>
          <a:p>
            <a:pPr algn="just"/>
            <a:r>
              <a:rPr lang="pt-BR" sz="2800" dirty="0" smtClean="0"/>
              <a:t>Grande conjunto de dados</a:t>
            </a:r>
          </a:p>
          <a:p>
            <a:pPr algn="just"/>
            <a:r>
              <a:rPr lang="pt-BR" sz="2800" dirty="0" smtClean="0"/>
              <a:t>Grande volume de usuários</a:t>
            </a:r>
          </a:p>
          <a:p>
            <a:pPr algn="just"/>
            <a:r>
              <a:rPr lang="pt-BR" sz="2800" dirty="0" smtClean="0"/>
              <a:t>Acesso concorrente a dados</a:t>
            </a:r>
          </a:p>
          <a:p>
            <a:pPr algn="just"/>
            <a:r>
              <a:rPr lang="pt-BR" sz="2800" dirty="0" smtClean="0"/>
              <a:t>Interfaces de usuário (GUI)</a:t>
            </a:r>
          </a:p>
          <a:p>
            <a:pPr algn="just"/>
            <a:r>
              <a:rPr lang="pt-BR" sz="2800" dirty="0" smtClean="0"/>
              <a:t>Integração com outras aplicações AE</a:t>
            </a:r>
          </a:p>
          <a:p>
            <a:pPr algn="just"/>
            <a:r>
              <a:rPr lang="pt-BR" sz="2800" dirty="0" smtClean="0"/>
              <a:t>Complexidade dos processo de negócio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</p:txBody>
      </p:sp>
      <p:pic>
        <p:nvPicPr>
          <p:cNvPr id="92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AE</a:t>
            </a:r>
          </a:p>
        </p:txBody>
      </p:sp>
    </p:spTree>
    <p:extLst>
      <p:ext uri="{BB962C8B-B14F-4D97-AF65-F5344CB8AC3E}">
        <p14:creationId xmlns:p14="http://schemas.microsoft.com/office/powerpoint/2010/main" val="7594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ISOLANDO O DOMÍNIO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" name="Grupo 13"/>
          <p:cNvGrpSpPr>
            <a:grpSpLocks/>
          </p:cNvGrpSpPr>
          <p:nvPr/>
        </p:nvGrpSpPr>
        <p:grpSpPr bwMode="auto">
          <a:xfrm>
            <a:off x="9007476" y="825501"/>
            <a:ext cx="2398713" cy="2398713"/>
            <a:chOff x="4297588" y="3123329"/>
            <a:chExt cx="2398855" cy="2398855"/>
          </a:xfrm>
        </p:grpSpPr>
        <p:sp>
          <p:nvSpPr>
            <p:cNvPr id="6" name="Elipse 5"/>
            <p:cNvSpPr/>
            <p:nvPr/>
          </p:nvSpPr>
          <p:spPr>
            <a:xfrm>
              <a:off x="4297588" y="3123329"/>
              <a:ext cx="2398855" cy="2398855"/>
            </a:xfrm>
            <a:prstGeom prst="ellipse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Elipse 4"/>
            <p:cNvSpPr/>
            <p:nvPr/>
          </p:nvSpPr>
          <p:spPr>
            <a:xfrm>
              <a:off x="4648447" y="3474188"/>
              <a:ext cx="1697137" cy="169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Padrões para isolar o domínio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smtClean="0">
                  <a:solidFill>
                    <a:sysClr val="window" lastClr="FFFFFF"/>
                  </a:solidFill>
                  <a:latin typeface="Calibri"/>
                </a:rPr>
                <a:t>Repository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Object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Relational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Mapping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Injeção de Dependência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7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033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Realiza </a:t>
            </a:r>
            <a:r>
              <a:rPr lang="pt-BR" sz="2800" dirty="0"/>
              <a:t>a mediação entre o domínio e o camada  de mapeamento de dados, agindo como uma coleção de objetos em memória. Clientes interagem com o repositório, solicitando, incluindo, alterando e excluindo objetos. 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324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Repositórios </a:t>
            </a:r>
            <a:r>
              <a:rPr lang="pt-BR" sz="2800" dirty="0"/>
              <a:t>atingem o objetivo de existir uma separação clara entre o domínio e a camada de acesso a dados.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2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09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endParaRPr lang="pt-BR" sz="2800" b="1" dirty="0" smtClean="0"/>
          </a:p>
        </p:txBody>
      </p:sp>
      <p:pic>
        <p:nvPicPr>
          <p:cNvPr id="573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09" y="2638426"/>
            <a:ext cx="6202754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5427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Enriquecendo o aplicativo</a:t>
            </a:r>
          </a:p>
        </p:txBody>
      </p:sp>
    </p:spTree>
    <p:extLst>
      <p:ext uri="{BB962C8B-B14F-4D97-AF65-F5344CB8AC3E}">
        <p14:creationId xmlns:p14="http://schemas.microsoft.com/office/powerpoint/2010/main" val="8395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Mapeamento </a:t>
            </a:r>
            <a:r>
              <a:rPr lang="pt-BR" sz="2800" dirty="0"/>
              <a:t>objeto-relacional (ou ORM) é uma técnica de </a:t>
            </a:r>
            <a:r>
              <a:rPr lang="pt-BR" sz="2800" dirty="0" smtClean="0"/>
              <a:t>desenvolvimento, </a:t>
            </a:r>
            <a:r>
              <a:rPr lang="pt-BR" sz="2800" dirty="0"/>
              <a:t>utilizada para reduzir a impedância da programação orientada aos objetos utilizando bancos de dados relacionais. </a:t>
            </a:r>
            <a:endParaRPr lang="pt-BR" sz="2800" b="1" dirty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93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7889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tabelas do banco de dados são representadas através de classes e os registros de cada tabela são representados como instâncias das classes correspondentes</a:t>
            </a:r>
            <a:r>
              <a:rPr lang="pt-BR" sz="2800" b="1" dirty="0"/>
              <a:t>.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221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 smtClean="0"/>
              <a:t>Relacionamentos </a:t>
            </a:r>
            <a:r>
              <a:rPr lang="pt-BR" sz="2800" b="1" dirty="0"/>
              <a:t>entre objetos:</a:t>
            </a:r>
            <a:r>
              <a:rPr lang="pt-BR" sz="2800" dirty="0"/>
              <a:t> O relacionamento entre objetos, ao contrário do modelo relacional, onde as entidades se relacionam através de chaves estrangeiras(</a:t>
            </a:r>
            <a:r>
              <a:rPr lang="pt-BR" sz="2800" dirty="0" err="1"/>
              <a:t>FKs</a:t>
            </a:r>
            <a:r>
              <a:rPr lang="pt-BR" sz="2800" dirty="0"/>
              <a:t>), é feito apenas referenciando objetos uns aos outros.</a:t>
            </a:r>
            <a:endParaRPr lang="pt-BR" b="1" dirty="0" smtClean="0"/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51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Espaço Reservado para Conteúdo 1"/>
          <p:cNvSpPr>
            <a:spLocks noGrp="1"/>
          </p:cNvSpPr>
          <p:nvPr>
            <p:ph idx="1"/>
          </p:nvPr>
        </p:nvSpPr>
        <p:spPr>
          <a:xfrm>
            <a:off x="548198" y="1577975"/>
            <a:ext cx="4167753" cy="43513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Exemplo de referência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17" y="2429446"/>
            <a:ext cx="6254060" cy="33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59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82347"/>
            <a:ext cx="10658476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/>
              <a:t>Tipos de dados: </a:t>
            </a:r>
            <a:r>
              <a:rPr lang="pt-BR" sz="2800" dirty="0"/>
              <a:t>O tipo de dados estão diretamente relacionados com os tipos oferecidos pela linguagem de programação escolhida.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9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Sistemas de pagamento</a:t>
            </a:r>
          </a:p>
          <a:p>
            <a:pPr algn="just"/>
            <a:r>
              <a:rPr lang="pt-BR" sz="2800" dirty="0" smtClean="0"/>
              <a:t>Análise de custos</a:t>
            </a:r>
          </a:p>
          <a:p>
            <a:pPr algn="just"/>
            <a:r>
              <a:rPr lang="pt-BR" sz="2800" dirty="0" err="1" smtClean="0"/>
              <a:t>ERPs</a:t>
            </a:r>
            <a:endParaRPr lang="pt-BR" sz="2800" dirty="0" smtClean="0"/>
          </a:p>
          <a:p>
            <a:pPr algn="just"/>
            <a:r>
              <a:rPr lang="pt-BR" sz="2800" dirty="0" smtClean="0"/>
              <a:t>Cotações de valores</a:t>
            </a:r>
          </a:p>
          <a:p>
            <a:pPr algn="just"/>
            <a:r>
              <a:rPr lang="pt-BR" sz="2800" dirty="0" smtClean="0"/>
              <a:t>Operações do mercado financeiro</a:t>
            </a:r>
          </a:p>
          <a:p>
            <a:pPr algn="just"/>
            <a:r>
              <a:rPr lang="pt-BR" sz="2800" dirty="0" smtClean="0"/>
              <a:t>Cadeia de suprimentos</a:t>
            </a:r>
          </a:p>
        </p:txBody>
      </p:sp>
      <p:pic>
        <p:nvPicPr>
          <p:cNvPr id="102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AE</a:t>
            </a:r>
          </a:p>
        </p:txBody>
      </p:sp>
    </p:spTree>
    <p:extLst>
      <p:ext uri="{BB962C8B-B14F-4D97-AF65-F5344CB8AC3E}">
        <p14:creationId xmlns:p14="http://schemas.microsoft.com/office/powerpoint/2010/main" val="9965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2446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r>
              <a:rPr lang="pt-BR" sz="2800" b="1" dirty="0" smtClean="0"/>
              <a:t>Herança</a:t>
            </a:r>
            <a:r>
              <a:rPr lang="pt-BR" sz="2800" b="1" dirty="0"/>
              <a:t>: </a:t>
            </a:r>
            <a:r>
              <a:rPr lang="pt-BR" sz="2800" dirty="0"/>
              <a:t>Assim como no mundo real, onde o filho herda características do pai além de incluir novas, o modelo OO reflete da mesma maneira, é um comportamento que não existe no modelo relacional.  </a:t>
            </a:r>
          </a:p>
          <a:p>
            <a:pPr algn="just"/>
            <a:endParaRPr lang="pt-BR" sz="2800" dirty="0"/>
          </a:p>
        </p:txBody>
      </p:sp>
      <p:pic>
        <p:nvPicPr>
          <p:cNvPr id="645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376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4" name="Picture 2" descr="http://www.agiledata.org/images/mappingOrder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6" y="2492376"/>
            <a:ext cx="4911725" cy="354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9902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7003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684588" y="2463801"/>
          <a:ext cx="4572000" cy="3629021"/>
        </p:xfrm>
        <a:graphic>
          <a:graphicData uri="http://schemas.openxmlformats.org/drawingml/2006/table">
            <a:tbl>
              <a:tblPr/>
              <a:tblGrid>
                <a:gridCol w="2212258"/>
                <a:gridCol w="2359742"/>
              </a:tblGrid>
              <a:tr h="213472"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Property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Column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Order.getTotalTax()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Order.orderItems.position(orderItem)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OrderItem.ItemSequence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OrderItem.item.number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OrderItem.ItemNo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effectLst/>
                        </a:rPr>
                        <a:t>OrderItem.LastUpdate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17" name="Rectangle 1"/>
          <p:cNvSpPr>
            <a:spLocks noChangeArrowheads="1"/>
          </p:cNvSpPr>
          <p:nvPr/>
        </p:nvSpPr>
        <p:spPr bwMode="auto">
          <a:xfrm>
            <a:off x="3516313" y="16441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/>
              <a:t> 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41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Frameworks ORM</a:t>
            </a:r>
          </a:p>
          <a:p>
            <a:pPr algn="just"/>
            <a:r>
              <a:rPr lang="pt-BR" sz="2800" dirty="0" err="1" smtClean="0"/>
              <a:t>NHibernate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http://nhforge.org/Default.aspx</a:t>
            </a:r>
            <a:endParaRPr lang="pt-BR" sz="2800" dirty="0"/>
          </a:p>
          <a:p>
            <a:pPr algn="just"/>
            <a:r>
              <a:rPr lang="pt-BR" sz="2800" dirty="0" err="1"/>
              <a:t>Entity</a:t>
            </a:r>
            <a:r>
              <a:rPr lang="pt-BR" sz="2800" dirty="0"/>
              <a:t> Framework: </a:t>
            </a:r>
            <a:r>
              <a:rPr lang="pt-BR" sz="2800" dirty="0">
                <a:hlinkClick r:id="rId4"/>
              </a:rPr>
              <a:t>http://blogs.msdn.com/b/adonet/</a:t>
            </a:r>
            <a:endParaRPr lang="pt-BR" sz="2800" dirty="0"/>
          </a:p>
          <a:p>
            <a:pPr algn="just"/>
            <a:r>
              <a:rPr lang="pt-BR" sz="2800" dirty="0" err="1"/>
              <a:t>Subsonic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http://subsonicproject.com/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5747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861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err="1"/>
              <a:t>NHibernate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6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</p:spTree>
    <p:extLst>
      <p:ext uri="{BB962C8B-B14F-4D97-AF65-F5344CB8AC3E}">
        <p14:creationId xmlns:p14="http://schemas.microsoft.com/office/powerpoint/2010/main" val="27581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  <p:pic>
        <p:nvPicPr>
          <p:cNvPr id="1026" name="Picture 2" descr="Entity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29" y="1878150"/>
            <a:ext cx="37623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0351" y="1445406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http://msdn.microsoft.com/en-us/data/aa937709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8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 padrão que visa manter o nível acoplamento baixo entre os módulos de um sistema. </a:t>
            </a:r>
          </a:p>
        </p:txBody>
      </p:sp>
      <p:pic>
        <p:nvPicPr>
          <p:cNvPr id="706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0509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Dependência </a:t>
            </a:r>
            <a:r>
              <a:rPr lang="pt-BR" sz="2800" dirty="0"/>
              <a:t>entre os módulos não são definidas programaticamente, mas sim através da configuração de uma infra estrutura de software, o </a:t>
            </a:r>
            <a:r>
              <a:rPr lang="pt-BR" sz="2800" i="1" dirty="0"/>
              <a:t>container</a:t>
            </a:r>
            <a:r>
              <a:rPr lang="pt-BR" sz="2800" dirty="0"/>
              <a:t>.</a:t>
            </a:r>
          </a:p>
        </p:txBody>
      </p:sp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774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51013"/>
            <a:ext cx="109779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986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Processadores de texto</a:t>
            </a:r>
          </a:p>
          <a:p>
            <a:pPr algn="just"/>
            <a:r>
              <a:rPr lang="pt-BR" sz="2800" dirty="0" smtClean="0"/>
              <a:t>Sistemas embarcados</a:t>
            </a:r>
          </a:p>
          <a:p>
            <a:pPr algn="just"/>
            <a:r>
              <a:rPr lang="pt-BR" sz="2800" dirty="0" smtClean="0"/>
              <a:t>Jogos</a:t>
            </a:r>
            <a:endParaRPr lang="pt-BR" sz="2800" dirty="0" smtClean="0"/>
          </a:p>
        </p:txBody>
      </p:sp>
      <p:pic>
        <p:nvPicPr>
          <p:cNvPr id="112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aplicações não AE</a:t>
            </a:r>
          </a:p>
        </p:txBody>
      </p:sp>
    </p:spTree>
    <p:extLst>
      <p:ext uri="{BB962C8B-B14F-4D97-AF65-F5344CB8AC3E}">
        <p14:creationId xmlns:p14="http://schemas.microsoft.com/office/powerpoint/2010/main" val="11561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0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/>
              <a:t>Frameworks Injeção de dependência</a:t>
            </a:r>
          </a:p>
          <a:p>
            <a:pPr algn="just"/>
            <a:r>
              <a:rPr lang="pt-BR" sz="2800" dirty="0" smtClean="0"/>
              <a:t>Windsor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http://www.castleproject.org/container/</a:t>
            </a:r>
            <a:endParaRPr lang="pt-BR" sz="2800" dirty="0"/>
          </a:p>
          <a:p>
            <a:pPr algn="just"/>
            <a:r>
              <a:rPr lang="pt-BR" sz="2800" dirty="0" err="1"/>
              <a:t>Ninject</a:t>
            </a:r>
            <a:r>
              <a:rPr lang="pt-BR" sz="2800" dirty="0"/>
              <a:t>: </a:t>
            </a:r>
            <a:r>
              <a:rPr lang="pt-BR" sz="2800" dirty="0">
                <a:hlinkClick r:id="rId4"/>
              </a:rPr>
              <a:t>http://ninject.org/</a:t>
            </a:r>
            <a:endParaRPr lang="pt-BR" sz="2800" dirty="0"/>
          </a:p>
          <a:p>
            <a:pPr algn="just"/>
            <a:r>
              <a:rPr lang="pt-BR" sz="2800" dirty="0" err="1"/>
              <a:t>Unity:</a:t>
            </a:r>
            <a:r>
              <a:rPr lang="pt-BR" sz="2800" dirty="0" err="1">
                <a:hlinkClick r:id="rId5"/>
              </a:rPr>
              <a:t>http</a:t>
            </a:r>
            <a:r>
              <a:rPr lang="pt-BR" sz="2800" dirty="0">
                <a:hlinkClick r:id="rId5"/>
              </a:rPr>
              <a:t>://unity.codeplex.com/http://unity.codeplex.com</a:t>
            </a:r>
            <a:endParaRPr lang="pt-BR" sz="2800" dirty="0"/>
          </a:p>
          <a:p>
            <a:pPr algn="just"/>
            <a:r>
              <a:rPr lang="pt-BR" sz="2800" dirty="0" err="1"/>
              <a:t>StructureMap</a:t>
            </a:r>
            <a:r>
              <a:rPr lang="pt-BR" sz="2800" dirty="0"/>
              <a:t>: </a:t>
            </a:r>
            <a:r>
              <a:rPr lang="pt-BR" sz="2800" dirty="0">
                <a:hlinkClick r:id="rId6"/>
              </a:rPr>
              <a:t>http://structuremap.net/structuremap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74756" name="Picture 5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7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1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3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7700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27188"/>
            <a:ext cx="97778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err="1" smtClean="0"/>
              <a:t>Dependency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injection</a:t>
            </a:r>
            <a:endParaRPr lang="pt-BR" sz="2800" b="1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msdn.microsoft.com/en-us/magazine/cc163739.aspx</a:t>
            </a:r>
            <a:endParaRPr lang="pt-BR" sz="2800" dirty="0" smtClean="0"/>
          </a:p>
          <a:p>
            <a:pPr>
              <a:defRPr/>
            </a:pPr>
            <a:r>
              <a:rPr lang="en-US" sz="2800" b="1" dirty="0" smtClean="0"/>
              <a:t>A </a:t>
            </a:r>
            <a:r>
              <a:rPr lang="en-US" sz="2800" b="1" dirty="0"/>
              <a:t>beginners guide to Dependency Injection</a:t>
            </a:r>
          </a:p>
          <a:p>
            <a:pPr>
              <a:defRPr/>
            </a:pPr>
            <a:r>
              <a:rPr lang="pt-BR" sz="2800" dirty="0" smtClean="0">
                <a:hlinkClick r:id="rId4"/>
              </a:rPr>
              <a:t>http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www.theserverside.com/news/1321158/A-beginners-guide-to-Dependency-Injection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3729038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6720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INTERAÇÃO COM O USUÁRIO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" name="Grupo 16"/>
          <p:cNvGrpSpPr>
            <a:grpSpLocks/>
          </p:cNvGrpSpPr>
          <p:nvPr/>
        </p:nvGrpSpPr>
        <p:grpSpPr bwMode="auto">
          <a:xfrm>
            <a:off x="9012238" y="827088"/>
            <a:ext cx="2398712" cy="2398712"/>
            <a:chOff x="691310" y="3123329"/>
            <a:chExt cx="2398855" cy="2398855"/>
          </a:xfrm>
        </p:grpSpPr>
        <p:sp>
          <p:nvSpPr>
            <p:cNvPr id="9" name="Elipse 8"/>
            <p:cNvSpPr/>
            <p:nvPr/>
          </p:nvSpPr>
          <p:spPr>
            <a:xfrm>
              <a:off x="691310" y="3123329"/>
              <a:ext cx="2398855" cy="2398855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ipse 4"/>
            <p:cNvSpPr/>
            <p:nvPr/>
          </p:nvSpPr>
          <p:spPr>
            <a:xfrm>
              <a:off x="1042168" y="3474187"/>
              <a:ext cx="1697139" cy="1697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Interação com o usuário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MVP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MVC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en-US" sz="140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9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smtClean="0"/>
              <a:t>MVC(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Trata-se </a:t>
            </a:r>
            <a:r>
              <a:rPr lang="pt-BR" sz="2800" dirty="0"/>
              <a:t>de uma arquitetura/padrão que possibilita a separação do sistema em camadas bem definidas, cujo principal objetivo, é separar a lógica de negócio da lógica de apresentação.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78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</a:t>
            </a:r>
            <a:r>
              <a:rPr lang="pt-BR" dirty="0" smtClean="0"/>
              <a:t>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2" descr="http://mbanagouro.net/site/wp-content/uploads/2012/02/mvc-pipe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410384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869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MVC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98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81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r>
              <a:rPr lang="pt-BR" sz="2800" b="1" dirty="0" err="1" smtClean="0"/>
              <a:t>Controller</a:t>
            </a:r>
            <a:r>
              <a:rPr lang="pt-BR" sz="2800" b="1" dirty="0"/>
              <a:t>:</a:t>
            </a:r>
            <a:r>
              <a:rPr lang="pt-BR" sz="2800" dirty="0"/>
              <a:t> Controla todo o fluxo de informação entre as camadas. Recebe as requisições dos usuários, define quem trata a informação e como ela será exibida.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09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741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0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MVP(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Presenter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uma variação do padrão MVC(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  <a:r>
              <a:rPr lang="pt-BR" sz="2800" dirty="0" err="1"/>
              <a:t>View</a:t>
            </a:r>
            <a:r>
              <a:rPr lang="pt-BR" sz="2800" dirty="0"/>
              <a:t> </a:t>
            </a:r>
            <a:r>
              <a:rPr lang="pt-BR" sz="2800" dirty="0" err="1"/>
              <a:t>controler</a:t>
            </a:r>
            <a:r>
              <a:rPr lang="pt-BR" sz="2800" dirty="0"/>
              <a:t>), mas orientado aos eventos de página.</a:t>
            </a:r>
          </a:p>
          <a:p>
            <a:pPr algn="just"/>
            <a:r>
              <a:rPr lang="pt-BR" sz="2800" dirty="0" smtClean="0"/>
              <a:t>Permite </a:t>
            </a:r>
            <a:r>
              <a:rPr lang="pt-BR" sz="2800" dirty="0"/>
              <a:t>separar a </a:t>
            </a:r>
            <a:r>
              <a:rPr lang="pt-BR" sz="2800" dirty="0" smtClean="0"/>
              <a:t>camada </a:t>
            </a:r>
            <a:r>
              <a:rPr lang="pt-BR" sz="2800" dirty="0"/>
              <a:t>de apresentação da lógica de negócio.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19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318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smtClean="0"/>
          </a:p>
          <a:p>
            <a:pPr algn="just"/>
            <a:endParaRPr lang="pt-BR" smtClean="0"/>
          </a:p>
          <a:p>
            <a:pPr algn="just"/>
            <a:endParaRPr lang="pt-BR" smtClean="0"/>
          </a:p>
        </p:txBody>
      </p:sp>
      <p:pic>
        <p:nvPicPr>
          <p:cNvPr id="122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42511453"/>
              </p:ext>
            </p:extLst>
          </p:nvPr>
        </p:nvGraphicFramePr>
        <p:xfrm>
          <a:off x="2165648" y="1484784"/>
          <a:ext cx="7778452" cy="489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das AE</a:t>
            </a:r>
          </a:p>
        </p:txBody>
      </p:sp>
    </p:spTree>
    <p:extLst>
      <p:ext uri="{BB962C8B-B14F-4D97-AF65-F5344CB8AC3E}">
        <p14:creationId xmlns:p14="http://schemas.microsoft.com/office/powerpoint/2010/main" val="18509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MVP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29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MVP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6" y="2565400"/>
            <a:ext cx="5057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379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609" y="1579563"/>
            <a:ext cx="10746192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39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946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36738"/>
            <a:ext cx="10749367" cy="4525962"/>
          </a:xfrm>
        </p:spPr>
        <p:txBody>
          <a:bodyPr/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Presenter</a:t>
            </a:r>
            <a:r>
              <a:rPr lang="pt-BR" sz="2800" b="1" dirty="0"/>
              <a:t>:</a:t>
            </a:r>
            <a:r>
              <a:rPr lang="pt-BR" sz="2800" dirty="0"/>
              <a:t> realiza a interação entre a </a:t>
            </a:r>
            <a:r>
              <a:rPr lang="pt-BR" sz="2800" dirty="0" err="1"/>
              <a:t>view</a:t>
            </a:r>
            <a:r>
              <a:rPr lang="pt-BR" sz="2800" dirty="0"/>
              <a:t> e o </a:t>
            </a:r>
            <a:r>
              <a:rPr lang="pt-BR" sz="2800" dirty="0" err="1"/>
              <a:t>model</a:t>
            </a:r>
            <a:r>
              <a:rPr lang="pt-BR" sz="2800" dirty="0"/>
              <a:t>. Retorna dados do repositório, persiste, e formata os dados para envio para a camada </a:t>
            </a:r>
            <a:r>
              <a:rPr lang="pt-BR" sz="2800" dirty="0" err="1"/>
              <a:t>view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b="1" dirty="0" smtClean="0"/>
          </a:p>
          <a:p>
            <a:pPr algn="just"/>
            <a:endParaRPr lang="pt-BR" sz="2800" b="1" dirty="0"/>
          </a:p>
          <a:p>
            <a:pPr algn="just"/>
            <a:endParaRPr lang="pt-BR" b="1" dirty="0" smtClean="0"/>
          </a:p>
        </p:txBody>
      </p:sp>
      <p:pic>
        <p:nvPicPr>
          <p:cNvPr id="849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9518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0160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smtClean="0"/>
              <a:t>Preencham a pesquisa de satisfação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Preencha a pesquisa aqui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60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6" descr="http://www.cartoonstock.com/newscartoons/cartoonists/cwl/lowres/cwln1240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33600"/>
            <a:ext cx="36941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32807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08138"/>
            <a:ext cx="106350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rgbClr val="000066"/>
                </a:solidFill>
              </a:rPr>
              <a:t>Se gostaram, divulguem</a:t>
            </a:r>
          </a:p>
          <a:p>
            <a:pPr>
              <a:defRPr/>
            </a:pPr>
            <a:r>
              <a:rPr lang="pt-BR" sz="2400" b="1" dirty="0" smtClean="0"/>
              <a:t>Site: </a:t>
            </a:r>
            <a:r>
              <a:rPr lang="pt-BR" sz="2400" dirty="0" smtClean="0"/>
              <a:t>www.mbcorp.com.br</a:t>
            </a:r>
          </a:p>
          <a:p>
            <a:pPr>
              <a:defRPr/>
            </a:pPr>
            <a:r>
              <a:rPr lang="pt-BR" sz="2400" b="1" dirty="0" err="1" smtClean="0"/>
              <a:t>Twitter</a:t>
            </a:r>
            <a:r>
              <a:rPr lang="pt-BR" sz="2400" b="1" dirty="0" smtClean="0"/>
              <a:t>:</a:t>
            </a:r>
            <a:r>
              <a:rPr lang="pt-BR" sz="2400" dirty="0" smtClean="0"/>
              <a:t>@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err="1" smtClean="0"/>
              <a:t>Facebook</a:t>
            </a:r>
            <a:r>
              <a:rPr lang="pt-BR" sz="2400" b="1" dirty="0" smtClean="0"/>
              <a:t>: 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smtClean="0"/>
              <a:t>MSN:</a:t>
            </a:r>
            <a:r>
              <a:rPr lang="pt-BR" sz="2400" dirty="0" smtClean="0"/>
              <a:t>fabiomargarito</a:t>
            </a:r>
          </a:p>
          <a:p>
            <a:pPr>
              <a:defRPr/>
            </a:pPr>
            <a:r>
              <a:rPr lang="pt-BR" sz="2400" b="1" dirty="0" smtClean="0"/>
              <a:t>E-mail.:</a:t>
            </a:r>
            <a:r>
              <a:rPr lang="pt-BR" sz="2400" dirty="0" smtClean="0"/>
              <a:t> fabio.barros@mbcorp.com.br</a:t>
            </a:r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70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2" descr="https://encrypted-tbn2.google.com/images?q=tbn:ANd9GcS-M1-1ThzvekEX451iYoQsaWB59cSftgx8D2OADlocZZzEFYwg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4448175"/>
            <a:ext cx="1895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28200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2808288"/>
            <a:ext cx="10749367" cy="162401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Divisão em camadas, é a organização de um sistema em grupos funcionais que interagem sequencialmente e hierarquicamente.</a:t>
            </a:r>
          </a:p>
        </p:txBody>
      </p:sp>
      <p:pic>
        <p:nvPicPr>
          <p:cNvPr id="133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em camadas</a:t>
            </a:r>
          </a:p>
        </p:txBody>
      </p:sp>
    </p:spTree>
    <p:extLst>
      <p:ext uri="{BB962C8B-B14F-4D97-AF65-F5344CB8AC3E}">
        <p14:creationId xmlns:p14="http://schemas.microsoft.com/office/powerpoint/2010/main" val="15507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2068</Words>
  <Application>Microsoft Office PowerPoint</Application>
  <PresentationFormat>Widescreen</PresentationFormat>
  <Paragraphs>538</Paragraphs>
  <Slides>86</Slides>
  <Notes>86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2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Fundamentos em Arquitetura de Software</vt:lpstr>
      <vt:lpstr>MÓDULO 3</vt:lpstr>
      <vt:lpstr>PATTERNS OF ENTERPRISE APPLICATIONS</vt:lpstr>
      <vt:lpstr>Definições</vt:lpstr>
      <vt:lpstr>Características das AE</vt:lpstr>
      <vt:lpstr>Exemplos de AE</vt:lpstr>
      <vt:lpstr>Exemplos de aplicações não AE</vt:lpstr>
      <vt:lpstr>Evolução das AE</vt:lpstr>
      <vt:lpstr>Organizando em camadas</vt:lpstr>
      <vt:lpstr>As três principais camadas</vt:lpstr>
      <vt:lpstr>As três principais camadas</vt:lpstr>
      <vt:lpstr>As três principais camadas</vt:lpstr>
      <vt:lpstr>As três principais camadas</vt:lpstr>
      <vt:lpstr>Exemplo do uso em WEB</vt:lpstr>
      <vt:lpstr>Camadas lógicas e físicas</vt:lpstr>
      <vt:lpstr>Exemplo Camada Física</vt:lpstr>
      <vt:lpstr>Leitura complementar</vt:lpstr>
      <vt:lpstr>Podcast</vt:lpstr>
      <vt:lpstr>CONCORRÊNCIA</vt:lpstr>
      <vt:lpstr>Definições</vt:lpstr>
      <vt:lpstr>Problemas – Leitura Suja</vt:lpstr>
      <vt:lpstr>Problemas – Exclusão</vt:lpstr>
      <vt:lpstr>Solução</vt:lpstr>
      <vt:lpstr>Bloqueio Pessimista</vt:lpstr>
      <vt:lpstr>Bloqueio Otimista</vt:lpstr>
      <vt:lpstr>Bloqueio Otimista</vt:lpstr>
      <vt:lpstr>Solução de colisões</vt:lpstr>
      <vt:lpstr>Bloqueio Extremamente Otimista</vt:lpstr>
      <vt:lpstr>Escolha da estratégia</vt:lpstr>
      <vt:lpstr>Leitura complementar</vt:lpstr>
      <vt:lpstr>DESENVOLVENDO COM PADRÕES EMPRESARIAIS</vt:lpstr>
      <vt:lpstr>Como usar os padrões?</vt:lpstr>
      <vt:lpstr>DESENVOLVENDO COM PADRÕES EMPRESARIAIS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Fizz Buzz</vt:lpstr>
      <vt:lpstr>Leitura complementar</vt:lpstr>
      <vt:lpstr>Leitura complementar</vt:lpstr>
      <vt:lpstr>Leitura complementar</vt:lpstr>
      <vt:lpstr>ISOLANDO O DOMÍNIO</vt:lpstr>
      <vt:lpstr>Isolando o domínio</vt:lpstr>
      <vt:lpstr>Isolando o domínio</vt:lpstr>
      <vt:lpstr>Isolando o domínio</vt:lpstr>
      <vt:lpstr>Enriquecendo o aplicativo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Utilizando o NHibernate</vt:lpstr>
      <vt:lpstr>Por que não o EF 4.1?</vt:lpstr>
      <vt:lpstr>Por que não o EF 4.1?</vt:lpstr>
      <vt:lpstr>Isolando o domínio</vt:lpstr>
      <vt:lpstr>Isolando o domínio</vt:lpstr>
      <vt:lpstr>Isolando o domínio</vt:lpstr>
      <vt:lpstr>Isolando o domínio</vt:lpstr>
      <vt:lpstr>Isolando o domínio</vt:lpstr>
      <vt:lpstr>Leitura complementar</vt:lpstr>
      <vt:lpstr>INTERAÇÃO COM O USUÁRIO</vt:lpstr>
      <vt:lpstr>Interação com o usuário</vt:lpstr>
      <vt:lpstr>Interação com o usuário</vt:lpstr>
      <vt:lpstr>Interação com o usuário</vt:lpstr>
      <vt:lpstr>Interação com o usuário</vt:lpstr>
      <vt:lpstr>MVC</vt:lpstr>
      <vt:lpstr>Interação com o usuário</vt:lpstr>
      <vt:lpstr>Interação com o usuário</vt:lpstr>
      <vt:lpstr>Interação com o usuário</vt:lpstr>
      <vt:lpstr>Interação com o usuário</vt:lpstr>
      <vt:lpstr>MVP</vt:lpstr>
      <vt:lpstr>Para encerrar...</vt:lpstr>
      <vt:lpstr>Para encerrar...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2014-08-28T00:21:14Z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