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7"/>
  </p:notesMasterIdLst>
  <p:handoutMasterIdLst>
    <p:handoutMasterId r:id="rId78"/>
  </p:handoutMasterIdLst>
  <p:sldIdLst>
    <p:sldId id="280" r:id="rId3"/>
    <p:sldId id="263" r:id="rId4"/>
    <p:sldId id="408" r:id="rId5"/>
    <p:sldId id="409" r:id="rId6"/>
    <p:sldId id="407" r:id="rId7"/>
    <p:sldId id="266" r:id="rId8"/>
    <p:sldId id="267" r:id="rId9"/>
    <p:sldId id="268" r:id="rId10"/>
    <p:sldId id="269" r:id="rId11"/>
    <p:sldId id="270" r:id="rId12"/>
    <p:sldId id="271" r:id="rId13"/>
    <p:sldId id="402" r:id="rId14"/>
    <p:sldId id="272" r:id="rId15"/>
    <p:sldId id="273" r:id="rId16"/>
    <p:sldId id="404" r:id="rId17"/>
    <p:sldId id="277" r:id="rId18"/>
    <p:sldId id="276" r:id="rId19"/>
    <p:sldId id="278" r:id="rId20"/>
    <p:sldId id="279" r:id="rId21"/>
    <p:sldId id="281" r:id="rId22"/>
    <p:sldId id="282" r:id="rId23"/>
    <p:sldId id="403" r:id="rId24"/>
    <p:sldId id="285" r:id="rId25"/>
    <p:sldId id="286" r:id="rId26"/>
    <p:sldId id="289" r:id="rId27"/>
    <p:sldId id="405" r:id="rId28"/>
    <p:sldId id="290" r:id="rId29"/>
    <p:sldId id="400" r:id="rId30"/>
    <p:sldId id="397" r:id="rId31"/>
    <p:sldId id="398" r:id="rId32"/>
    <p:sldId id="399" r:id="rId33"/>
    <p:sldId id="401" r:id="rId34"/>
    <p:sldId id="406"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33"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4" r:id="rId7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408"/>
            <p14:sldId id="409"/>
            <p14:sldId id="407"/>
            <p14:sldId id="266"/>
            <p14:sldId id="267"/>
            <p14:sldId id="268"/>
            <p14:sldId id="269"/>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787" autoAdjust="0"/>
  </p:normalViewPr>
  <p:slideViewPr>
    <p:cSldViewPr snapToGrid="0">
      <p:cViewPr varScale="1">
        <p:scale>
          <a:sx n="89" d="100"/>
          <a:sy n="89"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Garantir a estratégia de negócio com soluções de TI</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Estratégias de TI, mapas de capacidade, estratégias de integração, análise </a:t>
          </a:r>
          <a:r>
            <a:rPr lang="pt-BR" sz="1400" kern="1200" dirty="0" err="1" smtClean="0"/>
            <a:t>as-is</a:t>
          </a:r>
          <a:r>
            <a:rPr lang="pt-BR" sz="1400" kern="1200" dirty="0" smtClean="0"/>
            <a:t>/</a:t>
          </a:r>
          <a:r>
            <a:rPr lang="pt-BR" sz="1400" kern="1200" dirty="0" err="1" smtClean="0"/>
            <a:t>to</a:t>
          </a:r>
          <a:r>
            <a:rPr lang="pt-BR" sz="1400" kern="1200" dirty="0" smtClean="0"/>
            <a:t> </a:t>
          </a:r>
          <a:r>
            <a:rPr lang="pt-BR" sz="1400" kern="1200" dirty="0" err="1" smtClean="0"/>
            <a:t>be</a:t>
          </a:r>
          <a:r>
            <a:rPr lang="pt-BR" sz="1400" kern="1200" dirty="0" smtClean="0"/>
            <a:t>, análise de </a:t>
          </a:r>
          <a:r>
            <a:rPr lang="pt-BR" sz="1400" i="1" kern="1200" dirty="0" smtClean="0"/>
            <a:t>gap</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Alinhamento entre TI 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25588"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Modelagem de negócio da organização entendendo os processo atuais e sugerindo melhorias</a:t>
          </a:r>
          <a:endParaRPr lang="pt-BR" sz="1400" kern="1200" dirty="0"/>
        </a:p>
      </dsp:txBody>
      <dsp:txXfrm rot="-5400000">
        <a:off x="1875255" y="184099"/>
        <a:ext cx="3297271" cy="945456"/>
      </dsp:txXfrm>
    </dsp:sp>
    <dsp:sp modelId="{9C5BA147-DF3D-4550-9350-2464E24D2CFD}">
      <dsp:nvSpPr>
        <dsp:cNvPr id="0" name=""/>
        <dsp:cNvSpPr/>
      </dsp:nvSpPr>
      <dsp:spPr>
        <a:xfrm>
          <a:off x="0" y="30168"/>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94102"/>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Mapa de processos, casos de uso e modelos informacionais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Entender o funcionamento da organização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Projeto de soluções de TI baseado nos requisitos de negócio, utilizando as capacidades de TI existentes na organização</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Diagrama de aplicações, mapas de sistemas, interfaces de serviços, interfaces de serviços técnicos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Suportar a estratégia de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Projetar sistemas utilizando práticas de arquitetura e engenharia de software</a:t>
          </a:r>
          <a:endParaRPr lang="pt-BR" sz="15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Frameworks, Diagramas, Padrões de Projeto	</a:t>
          </a:r>
          <a:endParaRPr lang="pt-BR" sz="15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Qualidade, </a:t>
          </a:r>
          <a:r>
            <a:rPr lang="pt-BR" sz="1500" kern="1200" dirty="0" err="1" smtClean="0"/>
            <a:t>Flexibilidade,Desempenho</a:t>
          </a:r>
          <a:r>
            <a:rPr lang="pt-BR" sz="1500" kern="1200" dirty="0" smtClean="0"/>
            <a:t>, Reuso, Usabilidade e Facilidade de testes</a:t>
          </a:r>
          <a:endParaRPr lang="pt-BR" sz="15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8F7C6-FC5D-4C33-87EC-A684B6BF32DD}">
      <dsp:nvSpPr>
        <dsp:cNvPr id="0" name=""/>
        <dsp:cNvSpPr/>
      </dsp:nvSpPr>
      <dsp:spPr>
        <a:xfrm>
          <a:off x="1457020" y="616508"/>
          <a:ext cx="4114434" cy="4114434"/>
        </a:xfrm>
        <a:prstGeom prst="blockArc">
          <a:avLst>
            <a:gd name="adj1" fmla="val 10800000"/>
            <a:gd name="adj2" fmla="val 16200000"/>
            <a:gd name="adj3" fmla="val 4641"/>
          </a:avLst>
        </a:prstGeom>
        <a:solidFill>
          <a:schemeClr val="accent1">
            <a:shade val="90000"/>
            <a:hueOff val="271295"/>
            <a:satOff val="-626"/>
            <a:lumOff val="19871"/>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B7733A01-0B51-45B5-978E-9F98ED4B600F}">
      <dsp:nvSpPr>
        <dsp:cNvPr id="0" name=""/>
        <dsp:cNvSpPr/>
      </dsp:nvSpPr>
      <dsp:spPr>
        <a:xfrm>
          <a:off x="1457020" y="616508"/>
          <a:ext cx="4114434" cy="4114434"/>
        </a:xfrm>
        <a:prstGeom prst="blockArc">
          <a:avLst>
            <a:gd name="adj1" fmla="val 5400000"/>
            <a:gd name="adj2" fmla="val 10800000"/>
            <a:gd name="adj3" fmla="val 4641"/>
          </a:avLst>
        </a:prstGeom>
        <a:solidFill>
          <a:schemeClr val="accent1">
            <a:shade val="90000"/>
            <a:hueOff val="180863"/>
            <a:satOff val="-417"/>
            <a:lumOff val="13247"/>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35F833E-041D-4CFA-A478-429CB4E7A130}">
      <dsp:nvSpPr>
        <dsp:cNvPr id="0" name=""/>
        <dsp:cNvSpPr/>
      </dsp:nvSpPr>
      <dsp:spPr>
        <a:xfrm>
          <a:off x="1457020" y="616508"/>
          <a:ext cx="4114434" cy="4114434"/>
        </a:xfrm>
        <a:prstGeom prst="blockArc">
          <a:avLst>
            <a:gd name="adj1" fmla="val 0"/>
            <a:gd name="adj2" fmla="val 5400000"/>
            <a:gd name="adj3" fmla="val 4641"/>
          </a:avLst>
        </a:prstGeom>
        <a:solidFill>
          <a:schemeClr val="accent1">
            <a:shade val="90000"/>
            <a:hueOff val="90432"/>
            <a:satOff val="-209"/>
            <a:lumOff val="6624"/>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DA487B2-B73B-4C3F-A102-F8049A05B49A}">
      <dsp:nvSpPr>
        <dsp:cNvPr id="0" name=""/>
        <dsp:cNvSpPr/>
      </dsp:nvSpPr>
      <dsp:spPr>
        <a:xfrm>
          <a:off x="1457020" y="616508"/>
          <a:ext cx="4114434" cy="4114434"/>
        </a:xfrm>
        <a:prstGeom prst="blockArc">
          <a:avLst>
            <a:gd name="adj1" fmla="val 16200000"/>
            <a:gd name="adj2" fmla="val 0"/>
            <a:gd name="adj3" fmla="val 4641"/>
          </a:avLst>
        </a:prstGeom>
        <a:solidFill>
          <a:schemeClr val="accent1">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2ADBE5E-DABC-47C4-87BB-F9FAB08942E5}">
      <dsp:nvSpPr>
        <dsp:cNvPr id="0" name=""/>
        <dsp:cNvSpPr/>
      </dsp:nvSpPr>
      <dsp:spPr>
        <a:xfrm>
          <a:off x="2551166" y="1726528"/>
          <a:ext cx="1894393" cy="1894393"/>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pt-BR" sz="2000" kern="1200" dirty="0" smtClean="0"/>
            <a:t>Princípios de projetos orientados a objeto</a:t>
          </a:r>
          <a:endParaRPr lang="pt-BR" sz="2000" kern="1200" dirty="0"/>
        </a:p>
      </dsp:txBody>
      <dsp:txXfrm>
        <a:off x="2828593" y="2003955"/>
        <a:ext cx="1339539" cy="1339539"/>
      </dsp:txXfrm>
    </dsp:sp>
    <dsp:sp modelId="{164E05C5-94B7-415E-8A77-314DABE6BBE9}">
      <dsp:nvSpPr>
        <dsp:cNvPr id="0" name=""/>
        <dsp:cNvSpPr/>
      </dsp:nvSpPr>
      <dsp:spPr>
        <a:xfrm>
          <a:off x="2851200" y="1208"/>
          <a:ext cx="1326075" cy="1326075"/>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benefícios da OO</a:t>
          </a:r>
          <a:endParaRPr lang="pt-BR" sz="1200" kern="1200" dirty="0"/>
        </a:p>
      </dsp:txBody>
      <dsp:txXfrm>
        <a:off x="3045399" y="195407"/>
        <a:ext cx="937677" cy="937677"/>
      </dsp:txXfrm>
    </dsp:sp>
    <dsp:sp modelId="{BDFC8CA6-785C-417B-B00C-E439B7098781}">
      <dsp:nvSpPr>
        <dsp:cNvPr id="0" name=""/>
        <dsp:cNvSpPr/>
      </dsp:nvSpPr>
      <dsp:spPr>
        <a:xfrm>
          <a:off x="4860678" y="2010687"/>
          <a:ext cx="1326075" cy="1326075"/>
        </a:xfrm>
        <a:prstGeom prst="ellipse">
          <a:avLst/>
        </a:prstGeom>
        <a:solidFill>
          <a:schemeClr val="accent1">
            <a:shade val="80000"/>
            <a:hueOff val="90421"/>
            <a:satOff val="1725"/>
            <a:lumOff val="7618"/>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práticas</a:t>
          </a:r>
          <a:endParaRPr lang="pt-BR" sz="1200" kern="1200" dirty="0"/>
        </a:p>
      </dsp:txBody>
      <dsp:txXfrm>
        <a:off x="5054877" y="2204886"/>
        <a:ext cx="937677" cy="937677"/>
      </dsp:txXfrm>
    </dsp:sp>
    <dsp:sp modelId="{8A62BACA-85F7-4370-9BB8-B9D9CBE88E0D}">
      <dsp:nvSpPr>
        <dsp:cNvPr id="0" name=""/>
        <dsp:cNvSpPr/>
      </dsp:nvSpPr>
      <dsp:spPr>
        <a:xfrm>
          <a:off x="2851200" y="4020166"/>
          <a:ext cx="1326075" cy="1326075"/>
        </a:xfrm>
        <a:prstGeom prst="ellipse">
          <a:avLst/>
        </a:prstGeom>
        <a:solidFill>
          <a:schemeClr val="accent1">
            <a:shade val="80000"/>
            <a:hueOff val="180842"/>
            <a:satOff val="3450"/>
            <a:lumOff val="1523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Gestão de dependência</a:t>
          </a:r>
          <a:endParaRPr lang="pt-BR" sz="1200" kern="1200" dirty="0"/>
        </a:p>
      </dsp:txBody>
      <dsp:txXfrm>
        <a:off x="3045399" y="4214365"/>
        <a:ext cx="937677" cy="937677"/>
      </dsp:txXfrm>
    </dsp:sp>
    <dsp:sp modelId="{789BAB49-BAA0-45D7-BDAD-6D92CA5BD7B5}">
      <dsp:nvSpPr>
        <dsp:cNvPr id="0" name=""/>
        <dsp:cNvSpPr/>
      </dsp:nvSpPr>
      <dsp:spPr>
        <a:xfrm>
          <a:off x="841721" y="2010687"/>
          <a:ext cx="1326075" cy="1326075"/>
        </a:xfrm>
        <a:prstGeom prst="ellipse">
          <a:avLst/>
        </a:prstGeom>
        <a:solidFill>
          <a:schemeClr val="accent1">
            <a:shade val="80000"/>
            <a:hueOff val="271263"/>
            <a:satOff val="5175"/>
            <a:lumOff val="22855"/>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Evitar a programação estrutura</a:t>
          </a:r>
          <a:endParaRPr lang="pt-BR" sz="1200" kern="1200" dirty="0"/>
        </a:p>
      </dsp:txBody>
      <dsp:txXfrm>
        <a:off x="1035920" y="2204886"/>
        <a:ext cx="937677" cy="9376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14/06/2014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14/06/2014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19</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24</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26</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27</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28</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33</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34</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35</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36</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37</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38</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39</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40</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41</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42</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43</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44</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45</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46</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47</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48</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49</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50</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51</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52</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53</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54</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55</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56</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57</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58</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59</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60</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61</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62</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63</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64</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65</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66</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67</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68</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69</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70</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71</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72</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73</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74</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15</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14/06/2014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14/06/2014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14/06/2014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14/06/2014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14/06/2014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14/06/2014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14/06/2014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fabiomargarito@live.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http://www.mbcorp.com.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oups.google.com/forum/?hl=pt#!forum/mbcorp-treinamentos-e-consultoria-em-arquitetura"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 Id="rId9" Type="http://schemas.openxmlformats.org/officeDocument/2006/relationships/hyperlink" Target="mailto:fabiomargarito@gmail.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o que existe uma 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a:t>
            </a:r>
            <a:r>
              <a:rPr lang="pt-BR" dirty="0" smtClean="0"/>
              <a:t>–Leandro Ribeiro</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smtClean="0">
                <a:solidFill>
                  <a:schemeClr val="tx1">
                    <a:lumMod val="75000"/>
                    <a:lumOff val="25000"/>
                  </a:schemeClr>
                </a:solidFill>
              </a:rPr>
              <a:t>[Seus dados]</a:t>
            </a:r>
            <a:endParaRPr lang="pt-BR" sz="2000" dirty="0" smtClean="0">
              <a:solidFill>
                <a:schemeClr val="tx1">
                  <a:lumMod val="75000"/>
                  <a:lumOff val="25000"/>
                </a:schemeClr>
              </a:solidFill>
            </a:endParaRP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spTree>
    <p:extLst>
      <p:ext uri="{BB962C8B-B14F-4D97-AF65-F5344CB8AC3E}">
        <p14:creationId xmlns:p14="http://schemas.microsoft.com/office/powerpoint/2010/main" val="1035416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Material e Contatos</a:t>
            </a:r>
            <a:endParaRPr lang="pt-BR" dirty="0" smtClean="0">
              <a:solidFill>
                <a:srgbClr val="FFFFFF"/>
              </a:solidFill>
            </a:endParaRPr>
          </a:p>
        </p:txBody>
      </p:sp>
      <p:sp>
        <p:nvSpPr>
          <p:cNvPr id="2" name="Retângulo 1"/>
          <p:cNvSpPr/>
          <p:nvPr/>
        </p:nvSpPr>
        <p:spPr>
          <a:xfrm>
            <a:off x="604838" y="2067339"/>
            <a:ext cx="11420786" cy="4524315"/>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smtClean="0">
                <a:hlinkClick r:id="rId5"/>
              </a:rPr>
              <a:t>gratuitos</a:t>
            </a:r>
            <a:endParaRPr lang="pt-BR" dirty="0" smtClean="0"/>
          </a:p>
          <a:p>
            <a:endParaRPr lang="pt-BR" dirty="0"/>
          </a:p>
          <a:p>
            <a:r>
              <a:rPr lang="pt-BR" dirty="0" err="1" smtClean="0">
                <a:hlinkClick r:id="rId6"/>
              </a:rPr>
              <a:t>Forum</a:t>
            </a:r>
            <a:r>
              <a:rPr lang="pt-BR" dirty="0"/>
              <a:t/>
            </a:r>
            <a:br>
              <a:rPr lang="pt-BR" dirty="0"/>
            </a:br>
            <a:endParaRPr lang="pt-BR" dirty="0"/>
          </a:p>
          <a:p>
            <a:r>
              <a:rPr lang="pt-BR" b="1" dirty="0"/>
              <a:t>Site/Blog:</a:t>
            </a:r>
            <a:r>
              <a:rPr lang="pt-BR" dirty="0"/>
              <a:t> </a:t>
            </a:r>
            <a:r>
              <a:rPr lang="pt-BR" dirty="0" smtClean="0">
                <a:hlinkClick r:id="rId7"/>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8"/>
              </a:rPr>
              <a:t>fabiomargarito@live.com</a:t>
            </a:r>
            <a:r>
              <a:rPr lang="pt-BR" dirty="0"/>
              <a:t/>
            </a:r>
            <a:br>
              <a:rPr lang="pt-BR" dirty="0"/>
            </a:br>
            <a:endParaRPr lang="pt-BR" dirty="0"/>
          </a:p>
          <a:p>
            <a:r>
              <a:rPr lang="pt-BR" b="1" dirty="0"/>
              <a:t>Google Talk: </a:t>
            </a:r>
            <a:r>
              <a:rPr lang="pt-BR" dirty="0">
                <a:hlinkClick r:id="rId9"/>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11</a:t>
            </a:r>
            <a:r>
              <a:rPr lang="pt-BR" sz="6600" b="1" dirty="0" smtClean="0">
                <a:solidFill>
                  <a:schemeClr val="tx1">
                    <a:lumMod val="95000"/>
                    <a:lumOff val="5000"/>
                  </a:schemeClr>
                </a:solidFill>
              </a:rPr>
              <a:t>:00</a:t>
            </a:r>
            <a:endParaRPr lang="pt-BR" sz="6600" b="1" dirty="0" smtClean="0">
              <a:solidFill>
                <a:schemeClr val="tx1">
                  <a:lumMod val="95000"/>
                  <a:lumOff val="5000"/>
                </a:schemeClr>
              </a:solidFill>
            </a:endParaRPr>
          </a:p>
          <a:p>
            <a:pPr algn="ctr"/>
            <a:r>
              <a:rPr lang="pt-BR" sz="6600" b="1" dirty="0" smtClean="0">
                <a:solidFill>
                  <a:schemeClr val="tx1">
                    <a:lumMod val="95000"/>
                    <a:lumOff val="5000"/>
                  </a:schemeClr>
                </a:solidFill>
              </a:rPr>
              <a:t>11</a:t>
            </a:r>
            <a:r>
              <a:rPr lang="pt-BR" sz="6600" b="1" dirty="0" smtClean="0">
                <a:solidFill>
                  <a:schemeClr val="tx1">
                    <a:lumMod val="95000"/>
                    <a:lumOff val="5000"/>
                  </a:schemeClr>
                </a:solidFill>
              </a:rPr>
              <a:t>:20</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2293</Words>
  <Application>Microsoft Office PowerPoint</Application>
  <PresentationFormat>Widescreen</PresentationFormat>
  <Paragraphs>367</Paragraphs>
  <Slides>74</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74</vt:i4>
      </vt:variant>
    </vt:vector>
  </HeadingPairs>
  <TitlesOfParts>
    <vt:vector size="80" baseType="lpstr">
      <vt:lpstr>Arial</vt:lpstr>
      <vt:lpstr>Calibri</vt:lpstr>
      <vt:lpstr>Segoe UI</vt:lpstr>
      <vt:lpstr>Segoe UI Light</vt:lpstr>
      <vt:lpstr>Wingdings</vt:lpstr>
      <vt:lpstr>Welcome to PowerPoint_TP102923943</vt:lpstr>
      <vt:lpstr>Fundamentos em Arquitetura de Software</vt:lpstr>
      <vt:lpstr>MÓDULO 1</vt:lpstr>
      <vt:lpstr>Instrutor –Fábio Margarito Martins de Barros</vt:lpstr>
      <vt:lpstr>Instrutor –Leandro Ribeiro</vt:lpstr>
      <vt:lpstr>O Curso  Material e Contatos</vt:lpstr>
      <vt:lpstr>O Curso  Dinâmica</vt:lpstr>
      <vt:lpstr>O Curso  Dinâmica</vt:lpstr>
      <vt:lpstr>O Curso  Ferramentas</vt:lpstr>
      <vt:lpstr>O Curso  Horários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2014-06-14T10:50:43Z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