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2"/>
  </p:notesMasterIdLst>
  <p:handoutMasterIdLst>
    <p:handoutMasterId r:id="rId93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425" r:id="rId49"/>
    <p:sldId id="423" r:id="rId50"/>
    <p:sldId id="424" r:id="rId51"/>
    <p:sldId id="378" r:id="rId52"/>
    <p:sldId id="379" r:id="rId53"/>
    <p:sldId id="380" r:id="rId54"/>
    <p:sldId id="418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26" r:id="rId71"/>
    <p:sldId id="397" r:id="rId72"/>
    <p:sldId id="398" r:id="rId73"/>
    <p:sldId id="399" r:id="rId74"/>
    <p:sldId id="400" r:id="rId75"/>
    <p:sldId id="401" r:id="rId76"/>
    <p:sldId id="402" r:id="rId77"/>
    <p:sldId id="419" r:id="rId78"/>
    <p:sldId id="404" r:id="rId79"/>
    <p:sldId id="405" r:id="rId80"/>
    <p:sldId id="406" r:id="rId81"/>
    <p:sldId id="407" r:id="rId82"/>
    <p:sldId id="420" r:id="rId83"/>
    <p:sldId id="408" r:id="rId84"/>
    <p:sldId id="409" r:id="rId85"/>
    <p:sldId id="410" r:id="rId86"/>
    <p:sldId id="411" r:id="rId87"/>
    <p:sldId id="421" r:id="rId88"/>
    <p:sldId id="412" r:id="rId89"/>
    <p:sldId id="413" r:id="rId90"/>
    <p:sldId id="334" r:id="rId9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425"/>
            <p14:sldId id="423"/>
            <p14:sldId id="424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39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19/05/2014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76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9C99C-A11C-451C-A067-45BC9B61A05F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563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9C99C-A11C-451C-A067-45BC9B61A05F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19/05/2014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www.agiledata.org/essays/concurrencyControl.html</a:t>
            </a: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Carteira de 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Cadastro de Ações:</a:t>
            </a:r>
            <a:r>
              <a:rPr lang="pt-BR" sz="1800" dirty="0" smtClean="0"/>
              <a:t> código da ação, Empresa(Razão Social), Valor da Ação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Retorno de cotações</a:t>
            </a:r>
            <a:r>
              <a:rPr lang="pt-BR" sz="1800" dirty="0" smtClean="0"/>
              <a:t>(preço, </a:t>
            </a:r>
            <a:r>
              <a:rPr lang="pt-BR" sz="1800" dirty="0" err="1" smtClean="0"/>
              <a:t>abertura,fechamento</a:t>
            </a:r>
            <a:r>
              <a:rPr lang="pt-BR" sz="1800" dirty="0" smtClean="0"/>
              <a:t>, </a:t>
            </a:r>
            <a:r>
              <a:rPr lang="pt-BR" sz="1800" dirty="0" err="1" smtClean="0"/>
              <a:t>Oscilação,Volume</a:t>
            </a:r>
            <a:r>
              <a:rPr lang="pt-BR" sz="1800" dirty="0"/>
              <a:t>)</a:t>
            </a:r>
            <a:r>
              <a:rPr lang="pt-BR" sz="1800" dirty="0" smtClean="0"/>
              <a:t>: dado o código de ação, retornar a cotação de uma ação.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Registro de Compra de Ação carteira:</a:t>
            </a:r>
            <a:r>
              <a:rPr lang="pt-BR" sz="1800" dirty="0" smtClean="0"/>
              <a:t> ação, preço, quantidade, Data e valor = valor+ custos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Registro de Venda de Ação na carteira:</a:t>
            </a:r>
            <a:r>
              <a:rPr lang="pt-BR" sz="1800" dirty="0" smtClean="0"/>
              <a:t> </a:t>
            </a:r>
            <a:r>
              <a:rPr lang="pt-BR" sz="1800" dirty="0"/>
              <a:t>ação, preço, quantidade e </a:t>
            </a:r>
            <a:r>
              <a:rPr lang="pt-BR" sz="1800" dirty="0" smtClean="0"/>
              <a:t>Data e valor = valor </a:t>
            </a:r>
            <a:r>
              <a:rPr lang="pt-BR" sz="1800" dirty="0"/>
              <a:t>+ </a:t>
            </a:r>
            <a:r>
              <a:rPr lang="pt-BR" sz="1800" dirty="0" smtClean="0"/>
              <a:t>custos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Relatório da carteira:</a:t>
            </a:r>
            <a:r>
              <a:rPr lang="pt-BR" sz="1800" dirty="0" smtClean="0"/>
              <a:t> </a:t>
            </a:r>
            <a:r>
              <a:rPr lang="pt-BR" sz="1800" dirty="0" err="1" smtClean="0"/>
              <a:t>Acão</a:t>
            </a:r>
            <a:r>
              <a:rPr lang="pt-BR" sz="1800" dirty="0" smtClean="0"/>
              <a:t>, Razão Social da Empresa, Tipo da Operação(compra ou venda),preço de compra/venda,  valor atual(cotação), ganho/perda, percentual ganho/perda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Cálculo do Imposto de renda do período </a:t>
            </a:r>
          </a:p>
          <a:p>
            <a:pPr marL="9715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Operações Day Trade: 20% sobre a rentabilidade</a:t>
            </a:r>
          </a:p>
          <a:p>
            <a:pPr marL="9715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Operações Comuns: 15% sobre a rentabilidade</a:t>
            </a:r>
            <a:endParaRPr lang="pt-BR" b="1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9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6434" y="225426"/>
            <a:ext cx="1164156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dirty="0" smtClean="0"/>
              <a:t>Mercado de ações – Home </a:t>
            </a:r>
            <a:r>
              <a:rPr lang="pt-BR" dirty="0" err="1" smtClean="0"/>
              <a:t>Broker</a:t>
            </a:r>
            <a:r>
              <a:rPr lang="pt-BR" dirty="0" smtClean="0"/>
              <a:t> - Protótipo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558927"/>
            <a:ext cx="6248400" cy="23812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737" y="2879725"/>
            <a:ext cx="6257925" cy="340995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7894637" y="2527299"/>
            <a:ext cx="179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Carteira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6434" y="225426"/>
            <a:ext cx="1164156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dirty="0" smtClean="0"/>
              <a:t>Mercado de ações – Home </a:t>
            </a:r>
            <a:r>
              <a:rPr lang="pt-BR" dirty="0" err="1" smtClean="0"/>
              <a:t>Broker</a:t>
            </a:r>
            <a:r>
              <a:rPr lang="pt-BR" dirty="0" smtClean="0"/>
              <a:t> - Taxas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96434" y="1625600"/>
            <a:ext cx="5316966" cy="4889500"/>
          </a:xfrm>
          <a:prstGeom prst="roundRect">
            <a:avLst/>
          </a:prstGeom>
          <a:ln w="41275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Corretagem: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R$ 10,00 + 0,3% do valor da operação</a:t>
            </a:r>
          </a:p>
          <a:p>
            <a:endParaRPr lang="pt-B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Emolumentos: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R$ 0,0325 % do valor da operação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6393" y="1468410"/>
            <a:ext cx="36314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2800" dirty="0" smtClean="0"/>
              <a:t>Taxas Por Operação</a:t>
            </a:r>
            <a:endParaRPr lang="pt-BR" sz="28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770134" y="1536700"/>
            <a:ext cx="5850366" cy="4889500"/>
          </a:xfrm>
          <a:prstGeom prst="roundRect">
            <a:avLst/>
          </a:prstGeom>
          <a:ln w="41275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Valor da Operação: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R$ 100,00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QTD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100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Corretagem: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R$ 10,00 + (0,3% * 10000) = R$ 40,00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Emolumentos: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R$ 0,0325 % * R$ 10000,00 =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R$ 3,25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Total Custos: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R$ 40,00+R$ 3,25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43,25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30093" y="1379510"/>
            <a:ext cx="36314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2800" dirty="0" smtClean="0"/>
              <a:t>Exemplo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049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Repositor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2297</Words>
  <Application>Microsoft Office PowerPoint</Application>
  <PresentationFormat>Widescreen</PresentationFormat>
  <Paragraphs>567</Paragraphs>
  <Slides>89</Slides>
  <Notes>89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5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Gestão de Carteira de Ações</vt:lpstr>
      <vt:lpstr>Requisitos</vt:lpstr>
      <vt:lpstr>Apresentação do PowerPoint</vt:lpstr>
      <vt:lpstr>Apresentação do PowerPoint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2014-05-24T21:14:03Z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