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4"/>
  </p:notesMasterIdLst>
  <p:handoutMasterIdLst>
    <p:handoutMasterId r:id="rId115"/>
  </p:handoutMasterIdLst>
  <p:sldIdLst>
    <p:sldId id="280" r:id="rId3"/>
    <p:sldId id="263" r:id="rId4"/>
    <p:sldId id="408" r:id="rId5"/>
    <p:sldId id="407" r:id="rId6"/>
    <p:sldId id="266" r:id="rId7"/>
    <p:sldId id="268" r:id="rId8"/>
    <p:sldId id="333" r:id="rId9"/>
    <p:sldId id="507" r:id="rId10"/>
    <p:sldId id="508" r:id="rId11"/>
    <p:sldId id="509" r:id="rId12"/>
    <p:sldId id="306" r:id="rId13"/>
    <p:sldId id="307" r:id="rId14"/>
    <p:sldId id="308" r:id="rId15"/>
    <p:sldId id="309" r:id="rId16"/>
    <p:sldId id="310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52" r:id="rId58"/>
    <p:sldId id="453" r:id="rId59"/>
    <p:sldId id="454" r:id="rId60"/>
    <p:sldId id="455" r:id="rId61"/>
    <p:sldId id="456" r:id="rId62"/>
    <p:sldId id="457" r:id="rId63"/>
    <p:sldId id="458" r:id="rId64"/>
    <p:sldId id="459" r:id="rId65"/>
    <p:sldId id="460" r:id="rId66"/>
    <p:sldId id="461" r:id="rId67"/>
    <p:sldId id="462" r:id="rId68"/>
    <p:sldId id="463" r:id="rId69"/>
    <p:sldId id="464" r:id="rId70"/>
    <p:sldId id="465" r:id="rId71"/>
    <p:sldId id="466" r:id="rId72"/>
    <p:sldId id="467" r:id="rId73"/>
    <p:sldId id="468" r:id="rId74"/>
    <p:sldId id="469" r:id="rId75"/>
    <p:sldId id="470" r:id="rId76"/>
    <p:sldId id="471" r:id="rId77"/>
    <p:sldId id="472" r:id="rId78"/>
    <p:sldId id="473" r:id="rId79"/>
    <p:sldId id="474" r:id="rId80"/>
    <p:sldId id="475" r:id="rId81"/>
    <p:sldId id="476" r:id="rId82"/>
    <p:sldId id="477" r:id="rId83"/>
    <p:sldId id="478" r:id="rId84"/>
    <p:sldId id="479" r:id="rId85"/>
    <p:sldId id="480" r:id="rId86"/>
    <p:sldId id="481" r:id="rId87"/>
    <p:sldId id="482" r:id="rId88"/>
    <p:sldId id="483" r:id="rId89"/>
    <p:sldId id="484" r:id="rId90"/>
    <p:sldId id="485" r:id="rId91"/>
    <p:sldId id="486" r:id="rId92"/>
    <p:sldId id="487" r:id="rId93"/>
    <p:sldId id="488" r:id="rId94"/>
    <p:sldId id="489" r:id="rId95"/>
    <p:sldId id="490" r:id="rId96"/>
    <p:sldId id="491" r:id="rId97"/>
    <p:sldId id="492" r:id="rId98"/>
    <p:sldId id="493" r:id="rId99"/>
    <p:sldId id="494" r:id="rId100"/>
    <p:sldId id="495" r:id="rId101"/>
    <p:sldId id="496" r:id="rId102"/>
    <p:sldId id="497" r:id="rId103"/>
    <p:sldId id="498" r:id="rId104"/>
    <p:sldId id="499" r:id="rId105"/>
    <p:sldId id="500" r:id="rId106"/>
    <p:sldId id="501" r:id="rId107"/>
    <p:sldId id="502" r:id="rId108"/>
    <p:sldId id="503" r:id="rId109"/>
    <p:sldId id="504" r:id="rId110"/>
    <p:sldId id="505" r:id="rId111"/>
    <p:sldId id="506" r:id="rId112"/>
    <p:sldId id="334" r:id="rId1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408"/>
            <p14:sldId id="407"/>
            <p14:sldId id="266"/>
            <p14:sldId id="268"/>
            <p14:sldId id="333"/>
            <p14:sldId id="507"/>
            <p14:sldId id="508"/>
            <p14:sldId id="509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4787" autoAdjust="0"/>
  </p:normalViewPr>
  <p:slideViewPr>
    <p:cSldViewPr snapToGrid="0">
      <p:cViewPr varScale="1">
        <p:scale>
          <a:sx n="98" d="100"/>
          <a:sy n="98" d="100"/>
        </p:scale>
        <p:origin x="11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91805-25C4-4856-9971-8E5821FA1BB6}" type="doc">
      <dgm:prSet loTypeId="urn:microsoft.com/office/officeart/2005/8/layout/radial6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3B1116ED-EE2A-4E09-B217-01F75ABD5438}">
      <dgm:prSet phldrT="[Texto]"/>
      <dgm:spPr/>
      <dgm:t>
        <a:bodyPr/>
        <a:lstStyle/>
        <a:p>
          <a:r>
            <a:rPr lang="pt-BR" dirty="0" smtClean="0"/>
            <a:t>Princípios para projetos orientados a objeto</a:t>
          </a:r>
          <a:endParaRPr lang="pt-BR" dirty="0"/>
        </a:p>
      </dgm:t>
    </dgm:pt>
    <dgm:pt modelId="{C3E32A7C-561D-4A06-8E68-456A7A0AACB1}" type="parTrans" cxnId="{CDC43B32-FBA5-4918-A709-41C47C55933F}">
      <dgm:prSet/>
      <dgm:spPr/>
      <dgm:t>
        <a:bodyPr/>
        <a:lstStyle/>
        <a:p>
          <a:endParaRPr lang="pt-BR"/>
        </a:p>
      </dgm:t>
    </dgm:pt>
    <dgm:pt modelId="{E22C88BA-591A-476B-8706-B02CB4BEB6F5}" type="sibTrans" cxnId="{CDC43B32-FBA5-4918-A709-41C47C55933F}">
      <dgm:prSet/>
      <dgm:spPr/>
      <dgm:t>
        <a:bodyPr/>
        <a:lstStyle/>
        <a:p>
          <a:endParaRPr lang="pt-BR"/>
        </a:p>
      </dgm:t>
    </dgm:pt>
    <dgm:pt modelId="{FB61ADD7-6F84-4100-8ED8-870F1B513902}">
      <dgm:prSet phldrT="[Texto]"/>
      <dgm:spPr/>
      <dgm:t>
        <a:bodyPr/>
        <a:lstStyle/>
        <a:p>
          <a:r>
            <a:rPr lang="pt-BR" dirty="0" smtClean="0"/>
            <a:t>Melhores benefícios da OO</a:t>
          </a:r>
          <a:endParaRPr lang="pt-BR" dirty="0"/>
        </a:p>
      </dgm:t>
    </dgm:pt>
    <dgm:pt modelId="{67C7FCB4-1BA5-4989-A30E-7E49F3DAA75D}" type="parTrans" cxnId="{E0C6ADB3-2F69-4D03-9322-0B696033F6C2}">
      <dgm:prSet/>
      <dgm:spPr/>
      <dgm:t>
        <a:bodyPr/>
        <a:lstStyle/>
        <a:p>
          <a:endParaRPr lang="pt-BR"/>
        </a:p>
      </dgm:t>
    </dgm:pt>
    <dgm:pt modelId="{E9B767C9-348F-4270-8F70-BECE1A9B70C7}" type="sibTrans" cxnId="{E0C6ADB3-2F69-4D03-9322-0B696033F6C2}">
      <dgm:prSet/>
      <dgm:spPr/>
      <dgm:t>
        <a:bodyPr/>
        <a:lstStyle/>
        <a:p>
          <a:endParaRPr lang="pt-BR"/>
        </a:p>
      </dgm:t>
    </dgm:pt>
    <dgm:pt modelId="{46C8D1A9-1C72-4C04-8315-ED81CF3C1E31}">
      <dgm:prSet phldrT="[Texto]"/>
      <dgm:spPr/>
      <dgm:t>
        <a:bodyPr/>
        <a:lstStyle/>
        <a:p>
          <a:r>
            <a:rPr lang="pt-BR" dirty="0" smtClean="0"/>
            <a:t>Melhores práticas</a:t>
          </a:r>
          <a:endParaRPr lang="pt-BR" dirty="0"/>
        </a:p>
      </dgm:t>
    </dgm:pt>
    <dgm:pt modelId="{108E86F4-B1EF-471F-BCEB-D41CBF323D94}" type="parTrans" cxnId="{E7D8978D-709E-494C-8195-A10165A20713}">
      <dgm:prSet/>
      <dgm:spPr/>
      <dgm:t>
        <a:bodyPr/>
        <a:lstStyle/>
        <a:p>
          <a:endParaRPr lang="pt-BR"/>
        </a:p>
      </dgm:t>
    </dgm:pt>
    <dgm:pt modelId="{554CF493-761A-4632-94EF-84906B647C5F}" type="sibTrans" cxnId="{E7D8978D-709E-494C-8195-A10165A20713}">
      <dgm:prSet/>
      <dgm:spPr/>
      <dgm:t>
        <a:bodyPr/>
        <a:lstStyle/>
        <a:p>
          <a:endParaRPr lang="pt-BR"/>
        </a:p>
      </dgm:t>
    </dgm:pt>
    <dgm:pt modelId="{FED2A400-D0FD-407F-B321-7DF75CE37350}">
      <dgm:prSet phldrT="[Texto]"/>
      <dgm:spPr/>
      <dgm:t>
        <a:bodyPr/>
        <a:lstStyle/>
        <a:p>
          <a:r>
            <a:rPr lang="pt-BR" dirty="0" smtClean="0"/>
            <a:t>Gestão de dependência</a:t>
          </a:r>
          <a:endParaRPr lang="pt-BR" dirty="0"/>
        </a:p>
      </dgm:t>
    </dgm:pt>
    <dgm:pt modelId="{AB2C2E66-A1F3-461B-854A-7C1EABCC631C}" type="parTrans" cxnId="{1287A0F1-B346-4F38-BBE2-C6B2F716AD67}">
      <dgm:prSet/>
      <dgm:spPr/>
      <dgm:t>
        <a:bodyPr/>
        <a:lstStyle/>
        <a:p>
          <a:endParaRPr lang="pt-BR"/>
        </a:p>
      </dgm:t>
    </dgm:pt>
    <dgm:pt modelId="{1E78D9C1-CC83-4693-AAD6-BBF261564733}" type="sibTrans" cxnId="{1287A0F1-B346-4F38-BBE2-C6B2F716AD67}">
      <dgm:prSet/>
      <dgm:spPr/>
      <dgm:t>
        <a:bodyPr/>
        <a:lstStyle/>
        <a:p>
          <a:endParaRPr lang="pt-BR"/>
        </a:p>
      </dgm:t>
    </dgm:pt>
    <dgm:pt modelId="{E62EC2A8-5D1D-4261-9FED-FE8A91320D85}">
      <dgm:prSet phldrT="[Texto]"/>
      <dgm:spPr/>
      <dgm:t>
        <a:bodyPr/>
        <a:lstStyle/>
        <a:p>
          <a:r>
            <a:rPr lang="pt-BR" dirty="0" smtClean="0"/>
            <a:t>Evitar a programação estruturada</a:t>
          </a:r>
          <a:endParaRPr lang="pt-BR" dirty="0"/>
        </a:p>
      </dgm:t>
    </dgm:pt>
    <dgm:pt modelId="{43D1B889-D076-46A3-95E1-C4061F26D052}" type="parTrans" cxnId="{8C40DD05-2A7E-4D7F-A796-117D78CE7C13}">
      <dgm:prSet/>
      <dgm:spPr/>
      <dgm:t>
        <a:bodyPr/>
        <a:lstStyle/>
        <a:p>
          <a:endParaRPr lang="pt-BR"/>
        </a:p>
      </dgm:t>
    </dgm:pt>
    <dgm:pt modelId="{89FE648D-9D78-4A5E-9684-FD3DA79A62EA}" type="sibTrans" cxnId="{8C40DD05-2A7E-4D7F-A796-117D78CE7C13}">
      <dgm:prSet/>
      <dgm:spPr/>
      <dgm:t>
        <a:bodyPr/>
        <a:lstStyle/>
        <a:p>
          <a:endParaRPr lang="pt-BR"/>
        </a:p>
      </dgm:t>
    </dgm:pt>
    <dgm:pt modelId="{31A7275F-ED1A-47C5-BD2B-59F93ACC9049}" type="pres">
      <dgm:prSet presAssocID="{D7A91805-25C4-4856-9971-8E5821FA1BB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2ADBE5E-DABC-47C4-87BB-F9FAB08942E5}" type="pres">
      <dgm:prSet presAssocID="{3B1116ED-EE2A-4E09-B217-01F75ABD5438}" presName="centerShape" presStyleLbl="node0" presStyleIdx="0" presStyleCnt="1" custLinFactNeighborX="-395"/>
      <dgm:spPr/>
      <dgm:t>
        <a:bodyPr/>
        <a:lstStyle/>
        <a:p>
          <a:endParaRPr lang="pt-BR"/>
        </a:p>
      </dgm:t>
    </dgm:pt>
    <dgm:pt modelId="{164E05C5-94B7-415E-8A77-314DABE6BBE9}" type="pres">
      <dgm:prSet presAssocID="{FB61ADD7-6F84-4100-8ED8-870F1B51390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81584A-A99A-487E-9D2F-928614D92077}" type="pres">
      <dgm:prSet presAssocID="{FB61ADD7-6F84-4100-8ED8-870F1B513902}" presName="dummy" presStyleCnt="0"/>
      <dgm:spPr/>
      <dgm:t>
        <a:bodyPr/>
        <a:lstStyle/>
        <a:p>
          <a:endParaRPr lang="pt-BR"/>
        </a:p>
      </dgm:t>
    </dgm:pt>
    <dgm:pt modelId="{7DA487B2-B73B-4C3F-A102-F8049A05B49A}" type="pres">
      <dgm:prSet presAssocID="{E9B767C9-348F-4270-8F70-BECE1A9B70C7}" presName="sibTrans" presStyleLbl="sibTrans2D1" presStyleIdx="0" presStyleCnt="4"/>
      <dgm:spPr/>
      <dgm:t>
        <a:bodyPr/>
        <a:lstStyle/>
        <a:p>
          <a:endParaRPr lang="pt-BR"/>
        </a:p>
      </dgm:t>
    </dgm:pt>
    <dgm:pt modelId="{BDFC8CA6-785C-417B-B00C-E439B7098781}" type="pres">
      <dgm:prSet presAssocID="{46C8D1A9-1C72-4C04-8315-ED81CF3C1E3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3EECBF-E350-4093-B4AC-B3A3D80529AA}" type="pres">
      <dgm:prSet presAssocID="{46C8D1A9-1C72-4C04-8315-ED81CF3C1E31}" presName="dummy" presStyleCnt="0"/>
      <dgm:spPr/>
      <dgm:t>
        <a:bodyPr/>
        <a:lstStyle/>
        <a:p>
          <a:endParaRPr lang="pt-BR"/>
        </a:p>
      </dgm:t>
    </dgm:pt>
    <dgm:pt modelId="{435F833E-041D-4CFA-A478-429CB4E7A130}" type="pres">
      <dgm:prSet presAssocID="{554CF493-761A-4632-94EF-84906B647C5F}" presName="sibTrans" presStyleLbl="sibTrans2D1" presStyleIdx="1" presStyleCnt="4"/>
      <dgm:spPr/>
      <dgm:t>
        <a:bodyPr/>
        <a:lstStyle/>
        <a:p>
          <a:endParaRPr lang="pt-BR"/>
        </a:p>
      </dgm:t>
    </dgm:pt>
    <dgm:pt modelId="{8A62BACA-85F7-4370-9BB8-B9D9CBE88E0D}" type="pres">
      <dgm:prSet presAssocID="{FED2A400-D0FD-407F-B321-7DF75CE373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F528F8-A331-4189-9C9B-43E19791D81A}" type="pres">
      <dgm:prSet presAssocID="{FED2A400-D0FD-407F-B321-7DF75CE37350}" presName="dummy" presStyleCnt="0"/>
      <dgm:spPr/>
      <dgm:t>
        <a:bodyPr/>
        <a:lstStyle/>
        <a:p>
          <a:endParaRPr lang="pt-BR"/>
        </a:p>
      </dgm:t>
    </dgm:pt>
    <dgm:pt modelId="{B7733A01-0B51-45B5-978E-9F98ED4B600F}" type="pres">
      <dgm:prSet presAssocID="{1E78D9C1-CC83-4693-AAD6-BBF261564733}" presName="sibTrans" presStyleLbl="sibTrans2D1" presStyleIdx="2" presStyleCnt="4"/>
      <dgm:spPr/>
      <dgm:t>
        <a:bodyPr/>
        <a:lstStyle/>
        <a:p>
          <a:endParaRPr lang="pt-BR"/>
        </a:p>
      </dgm:t>
    </dgm:pt>
    <dgm:pt modelId="{789BAB49-BAA0-45D7-BDAD-6D92CA5BD7B5}" type="pres">
      <dgm:prSet presAssocID="{E62EC2A8-5D1D-4261-9FED-FE8A91320D8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781F03-D252-49FF-9538-769A08040EAB}" type="pres">
      <dgm:prSet presAssocID="{E62EC2A8-5D1D-4261-9FED-FE8A91320D85}" presName="dummy" presStyleCnt="0"/>
      <dgm:spPr/>
      <dgm:t>
        <a:bodyPr/>
        <a:lstStyle/>
        <a:p>
          <a:endParaRPr lang="pt-BR"/>
        </a:p>
      </dgm:t>
    </dgm:pt>
    <dgm:pt modelId="{A208F7C6-FC5D-4C33-87EC-A684B6BF32DD}" type="pres">
      <dgm:prSet presAssocID="{89FE648D-9D78-4A5E-9684-FD3DA79A62EA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98BA0994-AB5F-4E6E-93C3-4312BA820956}" type="presOf" srcId="{FB61ADD7-6F84-4100-8ED8-870F1B513902}" destId="{164E05C5-94B7-415E-8A77-314DABE6BBE9}" srcOrd="0" destOrd="0" presId="urn:microsoft.com/office/officeart/2005/8/layout/radial6"/>
    <dgm:cxn modelId="{A0E4E289-B9E0-4D06-ACBF-E37473F13CF9}" type="presOf" srcId="{D7A91805-25C4-4856-9971-8E5821FA1BB6}" destId="{31A7275F-ED1A-47C5-BD2B-59F93ACC9049}" srcOrd="0" destOrd="0" presId="urn:microsoft.com/office/officeart/2005/8/layout/radial6"/>
    <dgm:cxn modelId="{B1C87986-D076-41D6-9B47-3B65C227B9D5}" type="presOf" srcId="{554CF493-761A-4632-94EF-84906B647C5F}" destId="{435F833E-041D-4CFA-A478-429CB4E7A130}" srcOrd="0" destOrd="0" presId="urn:microsoft.com/office/officeart/2005/8/layout/radial6"/>
    <dgm:cxn modelId="{B116C02A-20D5-4997-9EC2-A1B512764F2F}" type="presOf" srcId="{E62EC2A8-5D1D-4261-9FED-FE8A91320D85}" destId="{789BAB49-BAA0-45D7-BDAD-6D92CA5BD7B5}" srcOrd="0" destOrd="0" presId="urn:microsoft.com/office/officeart/2005/8/layout/radial6"/>
    <dgm:cxn modelId="{B9540730-6B95-4169-A2DA-E081F3888ED9}" type="presOf" srcId="{46C8D1A9-1C72-4C04-8315-ED81CF3C1E31}" destId="{BDFC8CA6-785C-417B-B00C-E439B7098781}" srcOrd="0" destOrd="0" presId="urn:microsoft.com/office/officeart/2005/8/layout/radial6"/>
    <dgm:cxn modelId="{D835436E-D922-42BB-A4E1-D32C637D244C}" type="presOf" srcId="{FED2A400-D0FD-407F-B321-7DF75CE37350}" destId="{8A62BACA-85F7-4370-9BB8-B9D9CBE88E0D}" srcOrd="0" destOrd="0" presId="urn:microsoft.com/office/officeart/2005/8/layout/radial6"/>
    <dgm:cxn modelId="{B58F15F3-A535-444B-BEFC-83E03841AF42}" type="presOf" srcId="{89FE648D-9D78-4A5E-9684-FD3DA79A62EA}" destId="{A208F7C6-FC5D-4C33-87EC-A684B6BF32DD}" srcOrd="0" destOrd="0" presId="urn:microsoft.com/office/officeart/2005/8/layout/radial6"/>
    <dgm:cxn modelId="{E7D8978D-709E-494C-8195-A10165A20713}" srcId="{3B1116ED-EE2A-4E09-B217-01F75ABD5438}" destId="{46C8D1A9-1C72-4C04-8315-ED81CF3C1E31}" srcOrd="1" destOrd="0" parTransId="{108E86F4-B1EF-471F-BCEB-D41CBF323D94}" sibTransId="{554CF493-761A-4632-94EF-84906B647C5F}"/>
    <dgm:cxn modelId="{1287A0F1-B346-4F38-BBE2-C6B2F716AD67}" srcId="{3B1116ED-EE2A-4E09-B217-01F75ABD5438}" destId="{FED2A400-D0FD-407F-B321-7DF75CE37350}" srcOrd="2" destOrd="0" parTransId="{AB2C2E66-A1F3-461B-854A-7C1EABCC631C}" sibTransId="{1E78D9C1-CC83-4693-AAD6-BBF261564733}"/>
    <dgm:cxn modelId="{A6C2C9C9-E15B-4D07-A430-36F58EBE9AED}" type="presOf" srcId="{3B1116ED-EE2A-4E09-B217-01F75ABD5438}" destId="{42ADBE5E-DABC-47C4-87BB-F9FAB08942E5}" srcOrd="0" destOrd="0" presId="urn:microsoft.com/office/officeart/2005/8/layout/radial6"/>
    <dgm:cxn modelId="{CDC43B32-FBA5-4918-A709-41C47C55933F}" srcId="{D7A91805-25C4-4856-9971-8E5821FA1BB6}" destId="{3B1116ED-EE2A-4E09-B217-01F75ABD5438}" srcOrd="0" destOrd="0" parTransId="{C3E32A7C-561D-4A06-8E68-456A7A0AACB1}" sibTransId="{E22C88BA-591A-476B-8706-B02CB4BEB6F5}"/>
    <dgm:cxn modelId="{157F1D5B-E384-47D6-98BA-476C8BBB3889}" type="presOf" srcId="{1E78D9C1-CC83-4693-AAD6-BBF261564733}" destId="{B7733A01-0B51-45B5-978E-9F98ED4B600F}" srcOrd="0" destOrd="0" presId="urn:microsoft.com/office/officeart/2005/8/layout/radial6"/>
    <dgm:cxn modelId="{8C40DD05-2A7E-4D7F-A796-117D78CE7C13}" srcId="{3B1116ED-EE2A-4E09-B217-01F75ABD5438}" destId="{E62EC2A8-5D1D-4261-9FED-FE8A91320D85}" srcOrd="3" destOrd="0" parTransId="{43D1B889-D076-46A3-95E1-C4061F26D052}" sibTransId="{89FE648D-9D78-4A5E-9684-FD3DA79A62EA}"/>
    <dgm:cxn modelId="{69683A8E-A534-4FAE-8C3A-DEB0BA53CB74}" type="presOf" srcId="{E9B767C9-348F-4270-8F70-BECE1A9B70C7}" destId="{7DA487B2-B73B-4C3F-A102-F8049A05B49A}" srcOrd="0" destOrd="0" presId="urn:microsoft.com/office/officeart/2005/8/layout/radial6"/>
    <dgm:cxn modelId="{E0C6ADB3-2F69-4D03-9322-0B696033F6C2}" srcId="{3B1116ED-EE2A-4E09-B217-01F75ABD5438}" destId="{FB61ADD7-6F84-4100-8ED8-870F1B513902}" srcOrd="0" destOrd="0" parTransId="{67C7FCB4-1BA5-4989-A30E-7E49F3DAA75D}" sibTransId="{E9B767C9-348F-4270-8F70-BECE1A9B70C7}"/>
    <dgm:cxn modelId="{58726DBA-4478-4A29-8D50-4FCF48165106}" type="presParOf" srcId="{31A7275F-ED1A-47C5-BD2B-59F93ACC9049}" destId="{42ADBE5E-DABC-47C4-87BB-F9FAB08942E5}" srcOrd="0" destOrd="0" presId="urn:microsoft.com/office/officeart/2005/8/layout/radial6"/>
    <dgm:cxn modelId="{AC3721F8-E0C3-4144-976B-6843070E29CE}" type="presParOf" srcId="{31A7275F-ED1A-47C5-BD2B-59F93ACC9049}" destId="{164E05C5-94B7-415E-8A77-314DABE6BBE9}" srcOrd="1" destOrd="0" presId="urn:microsoft.com/office/officeart/2005/8/layout/radial6"/>
    <dgm:cxn modelId="{ACE01E7E-3372-4045-91CF-93340D0A25AE}" type="presParOf" srcId="{31A7275F-ED1A-47C5-BD2B-59F93ACC9049}" destId="{0481584A-A99A-487E-9D2F-928614D92077}" srcOrd="2" destOrd="0" presId="urn:microsoft.com/office/officeart/2005/8/layout/radial6"/>
    <dgm:cxn modelId="{21CADB82-684A-494B-AC92-CFDC40CA2F83}" type="presParOf" srcId="{31A7275F-ED1A-47C5-BD2B-59F93ACC9049}" destId="{7DA487B2-B73B-4C3F-A102-F8049A05B49A}" srcOrd="3" destOrd="0" presId="urn:microsoft.com/office/officeart/2005/8/layout/radial6"/>
    <dgm:cxn modelId="{235E9DB4-E250-41FF-B615-EBBE441A73C2}" type="presParOf" srcId="{31A7275F-ED1A-47C5-BD2B-59F93ACC9049}" destId="{BDFC8CA6-785C-417B-B00C-E439B7098781}" srcOrd="4" destOrd="0" presId="urn:microsoft.com/office/officeart/2005/8/layout/radial6"/>
    <dgm:cxn modelId="{25FBA27A-8353-4FF7-996A-F4A041E54CB2}" type="presParOf" srcId="{31A7275F-ED1A-47C5-BD2B-59F93ACC9049}" destId="{563EECBF-E350-4093-B4AC-B3A3D80529AA}" srcOrd="5" destOrd="0" presId="urn:microsoft.com/office/officeart/2005/8/layout/radial6"/>
    <dgm:cxn modelId="{896A22FC-91E5-48B5-890A-58C950C5EEB4}" type="presParOf" srcId="{31A7275F-ED1A-47C5-BD2B-59F93ACC9049}" destId="{435F833E-041D-4CFA-A478-429CB4E7A130}" srcOrd="6" destOrd="0" presId="urn:microsoft.com/office/officeart/2005/8/layout/radial6"/>
    <dgm:cxn modelId="{032444F2-1AFA-4B31-A9F2-32492EB032AD}" type="presParOf" srcId="{31A7275F-ED1A-47C5-BD2B-59F93ACC9049}" destId="{8A62BACA-85F7-4370-9BB8-B9D9CBE88E0D}" srcOrd="7" destOrd="0" presId="urn:microsoft.com/office/officeart/2005/8/layout/radial6"/>
    <dgm:cxn modelId="{5DFE16C3-1940-40B3-A6C0-859BF3928E70}" type="presParOf" srcId="{31A7275F-ED1A-47C5-BD2B-59F93ACC9049}" destId="{EBF528F8-A331-4189-9C9B-43E19791D81A}" srcOrd="8" destOrd="0" presId="urn:microsoft.com/office/officeart/2005/8/layout/radial6"/>
    <dgm:cxn modelId="{20CCD814-E5F4-4B05-A47B-145D26F8CBBD}" type="presParOf" srcId="{31A7275F-ED1A-47C5-BD2B-59F93ACC9049}" destId="{B7733A01-0B51-45B5-978E-9F98ED4B600F}" srcOrd="9" destOrd="0" presId="urn:microsoft.com/office/officeart/2005/8/layout/radial6"/>
    <dgm:cxn modelId="{BA0E3D35-560C-4F7D-9BC3-3924A0557C61}" type="presParOf" srcId="{31A7275F-ED1A-47C5-BD2B-59F93ACC9049}" destId="{789BAB49-BAA0-45D7-BDAD-6D92CA5BD7B5}" srcOrd="10" destOrd="0" presId="urn:microsoft.com/office/officeart/2005/8/layout/radial6"/>
    <dgm:cxn modelId="{AF2C664B-0160-473C-82BF-5E188FBDF866}" type="presParOf" srcId="{31A7275F-ED1A-47C5-BD2B-59F93ACC9049}" destId="{61781F03-D252-49FF-9538-769A08040EAB}" srcOrd="11" destOrd="0" presId="urn:microsoft.com/office/officeart/2005/8/layout/radial6"/>
    <dgm:cxn modelId="{0334F49B-3215-4061-B05D-AE7D669C6884}" type="presParOf" srcId="{31A7275F-ED1A-47C5-BD2B-59F93ACC9049}" destId="{A208F7C6-FC5D-4C33-87EC-A684B6BF32DD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5E73B-E329-416E-ADC4-F8A8FF5D7907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534232-901C-4687-87C4-B8C5C4355645}">
      <dgm:prSet phldrT="[Texto]"/>
      <dgm:spPr/>
      <dgm:t>
        <a:bodyPr/>
        <a:lstStyle/>
        <a:p>
          <a:r>
            <a:rPr lang="pt-BR" dirty="0" smtClean="0"/>
            <a:t>Criar um teste</a:t>
          </a:r>
          <a:endParaRPr lang="pt-BR" dirty="0"/>
        </a:p>
      </dgm:t>
    </dgm:pt>
    <dgm:pt modelId="{24D38C2B-9E93-4465-9ACD-FCA7DAA0E903}" type="parTrans" cxnId="{65E23789-6232-4D47-9BC1-E9FDDC5FBEA9}">
      <dgm:prSet/>
      <dgm:spPr/>
      <dgm:t>
        <a:bodyPr/>
        <a:lstStyle/>
        <a:p>
          <a:endParaRPr lang="pt-BR"/>
        </a:p>
      </dgm:t>
    </dgm:pt>
    <dgm:pt modelId="{6417FFF7-968B-4A37-BA36-CEFD5B12C9D8}" type="sibTrans" cxnId="{65E23789-6232-4D47-9BC1-E9FDDC5FBEA9}">
      <dgm:prSet/>
      <dgm:spPr/>
      <dgm:t>
        <a:bodyPr/>
        <a:lstStyle/>
        <a:p>
          <a:endParaRPr lang="pt-BR"/>
        </a:p>
      </dgm:t>
    </dgm:pt>
    <dgm:pt modelId="{2A622E85-EF04-4247-8CE1-ADE6A896E604}">
      <dgm:prSet phldrT="[Texto]"/>
      <dgm:spPr/>
      <dgm:t>
        <a:bodyPr/>
        <a:lstStyle/>
        <a:p>
          <a:r>
            <a:rPr lang="pt-BR" dirty="0" smtClean="0"/>
            <a:t> Rodar o teste</a:t>
          </a:r>
          <a:endParaRPr lang="pt-BR" dirty="0"/>
        </a:p>
      </dgm:t>
    </dgm:pt>
    <dgm:pt modelId="{EC93E6B1-9EDA-40BE-8878-15EAB7FE3BDD}" type="parTrans" cxnId="{F082FB5D-5F1D-4B0A-969D-3DBEFBAA8D9B}">
      <dgm:prSet/>
      <dgm:spPr/>
      <dgm:t>
        <a:bodyPr/>
        <a:lstStyle/>
        <a:p>
          <a:endParaRPr lang="pt-BR"/>
        </a:p>
      </dgm:t>
    </dgm:pt>
    <dgm:pt modelId="{58E718C6-5B72-4CD0-98EF-7E5CB94BE1F2}" type="sibTrans" cxnId="{F082FB5D-5F1D-4B0A-969D-3DBEFBAA8D9B}">
      <dgm:prSet/>
      <dgm:spPr/>
      <dgm:t>
        <a:bodyPr/>
        <a:lstStyle/>
        <a:p>
          <a:endParaRPr lang="pt-BR"/>
        </a:p>
      </dgm:t>
    </dgm:pt>
    <dgm:pt modelId="{EBBD5C8F-99C8-4FC4-B193-3511AA43DE97}">
      <dgm:prSet phldrT="[Texto]"/>
      <dgm:spPr/>
      <dgm:t>
        <a:bodyPr/>
        <a:lstStyle/>
        <a:p>
          <a:r>
            <a:rPr lang="pt-BR" dirty="0" smtClean="0"/>
            <a:t>Realizar </a:t>
          </a:r>
          <a:r>
            <a:rPr lang="pt-BR" dirty="0" err="1" smtClean="0"/>
            <a:t>refactoring</a:t>
          </a:r>
          <a:endParaRPr lang="pt-BR" dirty="0"/>
        </a:p>
      </dgm:t>
    </dgm:pt>
    <dgm:pt modelId="{0013511A-CD66-42B3-83A7-63FA21187290}" type="parTrans" cxnId="{7FC4E783-7C16-4769-8305-7FD2EFFDBF5C}">
      <dgm:prSet/>
      <dgm:spPr/>
      <dgm:t>
        <a:bodyPr/>
        <a:lstStyle/>
        <a:p>
          <a:endParaRPr lang="pt-BR"/>
        </a:p>
      </dgm:t>
    </dgm:pt>
    <dgm:pt modelId="{35F1C0FC-BE99-4027-8F6A-16D997CB70E2}" type="sibTrans" cxnId="{7FC4E783-7C16-4769-8305-7FD2EFFDBF5C}">
      <dgm:prSet/>
      <dgm:spPr/>
      <dgm:t>
        <a:bodyPr/>
        <a:lstStyle/>
        <a:p>
          <a:endParaRPr lang="pt-BR"/>
        </a:p>
      </dgm:t>
    </dgm:pt>
    <dgm:pt modelId="{9CE3DED5-2979-45A8-B420-3369110FB85E}">
      <dgm:prSet phldrT="[Texto]"/>
      <dgm:spPr/>
      <dgm:t>
        <a:bodyPr/>
        <a:lstStyle/>
        <a:p>
          <a:r>
            <a:rPr lang="pt-BR" dirty="0" smtClean="0"/>
            <a:t>Rodar o teste</a:t>
          </a:r>
          <a:endParaRPr lang="pt-BR" dirty="0"/>
        </a:p>
      </dgm:t>
    </dgm:pt>
    <dgm:pt modelId="{397B2BB8-8581-4801-8657-F0FC17F44075}" type="parTrans" cxnId="{8B96A98F-C550-45CC-B902-82BCAF89D7CC}">
      <dgm:prSet/>
      <dgm:spPr/>
      <dgm:t>
        <a:bodyPr/>
        <a:lstStyle/>
        <a:p>
          <a:endParaRPr lang="pt-BR"/>
        </a:p>
      </dgm:t>
    </dgm:pt>
    <dgm:pt modelId="{B700443E-D09B-4E4A-929B-6B31E5323444}" type="sibTrans" cxnId="{8B96A98F-C550-45CC-B902-82BCAF89D7CC}">
      <dgm:prSet/>
      <dgm:spPr/>
      <dgm:t>
        <a:bodyPr/>
        <a:lstStyle/>
        <a:p>
          <a:endParaRPr lang="pt-BR"/>
        </a:p>
      </dgm:t>
    </dgm:pt>
    <dgm:pt modelId="{C0AC4133-254A-49F3-A7E2-4784164C81BE}" type="pres">
      <dgm:prSet presAssocID="{BA65E73B-E329-416E-ADC4-F8A8FF5D79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BCD96D-EE08-4676-B252-D2D8DA81DAF8}" type="pres">
      <dgm:prSet presAssocID="{BB534232-901C-4687-87C4-B8C5C43556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DF094C-F8FC-4837-AE8D-BC8A4973C1E7}" type="pres">
      <dgm:prSet presAssocID="{6417FFF7-968B-4A37-BA36-CEFD5B12C9D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CC857982-1150-4321-B8F4-3FE281BD11EA}" type="pres">
      <dgm:prSet presAssocID="{6417FFF7-968B-4A37-BA36-CEFD5B12C9D8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24839DFE-D1DA-41EC-BD3F-4408797FA3B1}" type="pres">
      <dgm:prSet presAssocID="{2A622E85-EF04-4247-8CE1-ADE6A896E6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284E9-2FB6-4FAA-847E-A7E1101931A8}" type="pres">
      <dgm:prSet presAssocID="{58E718C6-5B72-4CD0-98EF-7E5CB94BE1F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CC4B8FF9-8E71-4FFA-9BF8-09A56E022E4E}" type="pres">
      <dgm:prSet presAssocID="{58E718C6-5B72-4CD0-98EF-7E5CB94BE1F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755E8FAB-1DB2-4EA3-A03A-7A6F1F79DEE6}" type="pres">
      <dgm:prSet presAssocID="{EBBD5C8F-99C8-4FC4-B193-3511AA43DE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486008-9BC7-4557-9CE7-3F2DF53F750C}" type="pres">
      <dgm:prSet presAssocID="{35F1C0FC-BE99-4027-8F6A-16D997CB70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1142B809-7069-4459-AC73-069AA06D3C5A}" type="pres">
      <dgm:prSet presAssocID="{35F1C0FC-BE99-4027-8F6A-16D997CB70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4E423C09-9D7A-4C68-BDDF-102C9A10763A}" type="pres">
      <dgm:prSet presAssocID="{9CE3DED5-2979-45A8-B420-3369110FB8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37D27-BD42-409B-B4F2-68999AFBAC89}" type="pres">
      <dgm:prSet presAssocID="{B700443E-D09B-4E4A-929B-6B31E5323444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CA4BD55-1F31-47E5-A37A-3EE94D22D7D4}" type="pres">
      <dgm:prSet presAssocID="{B700443E-D09B-4E4A-929B-6B31E5323444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9D95D0D8-CFA4-481E-9952-11B071BC1BDF}" type="presOf" srcId="{BA65E73B-E329-416E-ADC4-F8A8FF5D7907}" destId="{C0AC4133-254A-49F3-A7E2-4784164C81BE}" srcOrd="0" destOrd="0" presId="urn:microsoft.com/office/officeart/2005/8/layout/cycle2"/>
    <dgm:cxn modelId="{59EAAB4E-F8BA-498F-B359-F3101F45CE54}" type="presOf" srcId="{EBBD5C8F-99C8-4FC4-B193-3511AA43DE97}" destId="{755E8FAB-1DB2-4EA3-A03A-7A6F1F79DEE6}" srcOrd="0" destOrd="0" presId="urn:microsoft.com/office/officeart/2005/8/layout/cycle2"/>
    <dgm:cxn modelId="{DE11735D-CB34-4298-914A-651F92A0295D}" type="presOf" srcId="{BB534232-901C-4687-87C4-B8C5C4355645}" destId="{BDBCD96D-EE08-4676-B252-D2D8DA81DAF8}" srcOrd="0" destOrd="0" presId="urn:microsoft.com/office/officeart/2005/8/layout/cycle2"/>
    <dgm:cxn modelId="{8D1CC984-16D7-4AA1-BB6F-42CA87FACAD6}" type="presOf" srcId="{B700443E-D09B-4E4A-929B-6B31E5323444}" destId="{3D437D27-BD42-409B-B4F2-68999AFBAC89}" srcOrd="0" destOrd="0" presId="urn:microsoft.com/office/officeart/2005/8/layout/cycle2"/>
    <dgm:cxn modelId="{CA2F2DBF-5E0C-4C19-BB86-F50BFFCF36E9}" type="presOf" srcId="{6417FFF7-968B-4A37-BA36-CEFD5B12C9D8}" destId="{F9DF094C-F8FC-4837-AE8D-BC8A4973C1E7}" srcOrd="0" destOrd="0" presId="urn:microsoft.com/office/officeart/2005/8/layout/cycle2"/>
    <dgm:cxn modelId="{6F0CAFD7-42D4-4DD6-9BEA-6490C9D966AF}" type="presOf" srcId="{35F1C0FC-BE99-4027-8F6A-16D997CB70E2}" destId="{1142B809-7069-4459-AC73-069AA06D3C5A}" srcOrd="1" destOrd="0" presId="urn:microsoft.com/office/officeart/2005/8/layout/cycle2"/>
    <dgm:cxn modelId="{227307BC-8F4D-48E0-BAFA-C7FFBFD3B8CF}" type="presOf" srcId="{2A622E85-EF04-4247-8CE1-ADE6A896E604}" destId="{24839DFE-D1DA-41EC-BD3F-4408797FA3B1}" srcOrd="0" destOrd="0" presId="urn:microsoft.com/office/officeart/2005/8/layout/cycle2"/>
    <dgm:cxn modelId="{8B96A98F-C550-45CC-B902-82BCAF89D7CC}" srcId="{BA65E73B-E329-416E-ADC4-F8A8FF5D7907}" destId="{9CE3DED5-2979-45A8-B420-3369110FB85E}" srcOrd="3" destOrd="0" parTransId="{397B2BB8-8581-4801-8657-F0FC17F44075}" sibTransId="{B700443E-D09B-4E4A-929B-6B31E5323444}"/>
    <dgm:cxn modelId="{2895201C-B2A6-4B2E-9BBB-544EE14A33EE}" type="presOf" srcId="{58E718C6-5B72-4CD0-98EF-7E5CB94BE1F2}" destId="{0FA284E9-2FB6-4FAA-847E-A7E1101931A8}" srcOrd="0" destOrd="0" presId="urn:microsoft.com/office/officeart/2005/8/layout/cycle2"/>
    <dgm:cxn modelId="{211B5969-D32C-4295-8812-3AE734E60C52}" type="presOf" srcId="{6417FFF7-968B-4A37-BA36-CEFD5B12C9D8}" destId="{CC857982-1150-4321-B8F4-3FE281BD11EA}" srcOrd="1" destOrd="0" presId="urn:microsoft.com/office/officeart/2005/8/layout/cycle2"/>
    <dgm:cxn modelId="{76D3BACA-ED57-4157-B050-9F8790631DA2}" type="presOf" srcId="{B700443E-D09B-4E4A-929B-6B31E5323444}" destId="{ACA4BD55-1F31-47E5-A37A-3EE94D22D7D4}" srcOrd="1" destOrd="0" presId="urn:microsoft.com/office/officeart/2005/8/layout/cycle2"/>
    <dgm:cxn modelId="{65A8EDAE-2B1F-49A9-9890-CB063A16CE63}" type="presOf" srcId="{9CE3DED5-2979-45A8-B420-3369110FB85E}" destId="{4E423C09-9D7A-4C68-BDDF-102C9A10763A}" srcOrd="0" destOrd="0" presId="urn:microsoft.com/office/officeart/2005/8/layout/cycle2"/>
    <dgm:cxn modelId="{65E23789-6232-4D47-9BC1-E9FDDC5FBEA9}" srcId="{BA65E73B-E329-416E-ADC4-F8A8FF5D7907}" destId="{BB534232-901C-4687-87C4-B8C5C4355645}" srcOrd="0" destOrd="0" parTransId="{24D38C2B-9E93-4465-9ACD-FCA7DAA0E903}" sibTransId="{6417FFF7-968B-4A37-BA36-CEFD5B12C9D8}"/>
    <dgm:cxn modelId="{7FC4E783-7C16-4769-8305-7FD2EFFDBF5C}" srcId="{BA65E73B-E329-416E-ADC4-F8A8FF5D7907}" destId="{EBBD5C8F-99C8-4FC4-B193-3511AA43DE97}" srcOrd="2" destOrd="0" parTransId="{0013511A-CD66-42B3-83A7-63FA21187290}" sibTransId="{35F1C0FC-BE99-4027-8F6A-16D997CB70E2}"/>
    <dgm:cxn modelId="{F082FB5D-5F1D-4B0A-969D-3DBEFBAA8D9B}" srcId="{BA65E73B-E329-416E-ADC4-F8A8FF5D7907}" destId="{2A622E85-EF04-4247-8CE1-ADE6A896E604}" srcOrd="1" destOrd="0" parTransId="{EC93E6B1-9EDA-40BE-8878-15EAB7FE3BDD}" sibTransId="{58E718C6-5B72-4CD0-98EF-7E5CB94BE1F2}"/>
    <dgm:cxn modelId="{691339BC-A2EE-4A19-88B7-9ADBC6AB205C}" type="presOf" srcId="{35F1C0FC-BE99-4027-8F6A-16D997CB70E2}" destId="{CF486008-9BC7-4557-9CE7-3F2DF53F750C}" srcOrd="0" destOrd="0" presId="urn:microsoft.com/office/officeart/2005/8/layout/cycle2"/>
    <dgm:cxn modelId="{3D33A765-1649-45A4-B3D6-7AE445982D99}" type="presOf" srcId="{58E718C6-5B72-4CD0-98EF-7E5CB94BE1F2}" destId="{CC4B8FF9-8E71-4FFA-9BF8-09A56E022E4E}" srcOrd="1" destOrd="0" presId="urn:microsoft.com/office/officeart/2005/8/layout/cycle2"/>
    <dgm:cxn modelId="{513C2BFE-FC0F-4058-8325-20CF59864587}" type="presParOf" srcId="{C0AC4133-254A-49F3-A7E2-4784164C81BE}" destId="{BDBCD96D-EE08-4676-B252-D2D8DA81DAF8}" srcOrd="0" destOrd="0" presId="urn:microsoft.com/office/officeart/2005/8/layout/cycle2"/>
    <dgm:cxn modelId="{81E89582-CEFF-473A-B25F-6DB62B1A8B78}" type="presParOf" srcId="{C0AC4133-254A-49F3-A7E2-4784164C81BE}" destId="{F9DF094C-F8FC-4837-AE8D-BC8A4973C1E7}" srcOrd="1" destOrd="0" presId="urn:microsoft.com/office/officeart/2005/8/layout/cycle2"/>
    <dgm:cxn modelId="{DB5C4595-C512-4201-BFFE-A1F7AE53BBA3}" type="presParOf" srcId="{F9DF094C-F8FC-4837-AE8D-BC8A4973C1E7}" destId="{CC857982-1150-4321-B8F4-3FE281BD11EA}" srcOrd="0" destOrd="0" presId="urn:microsoft.com/office/officeart/2005/8/layout/cycle2"/>
    <dgm:cxn modelId="{A2ACBA68-4778-49A9-A564-B140903EC204}" type="presParOf" srcId="{C0AC4133-254A-49F3-A7E2-4784164C81BE}" destId="{24839DFE-D1DA-41EC-BD3F-4408797FA3B1}" srcOrd="2" destOrd="0" presId="urn:microsoft.com/office/officeart/2005/8/layout/cycle2"/>
    <dgm:cxn modelId="{9B142051-E07F-4177-A4A8-877DC59CC710}" type="presParOf" srcId="{C0AC4133-254A-49F3-A7E2-4784164C81BE}" destId="{0FA284E9-2FB6-4FAA-847E-A7E1101931A8}" srcOrd="3" destOrd="0" presId="urn:microsoft.com/office/officeart/2005/8/layout/cycle2"/>
    <dgm:cxn modelId="{8C76EE91-A0EB-4F0B-9F09-17F3617FFE6E}" type="presParOf" srcId="{0FA284E9-2FB6-4FAA-847E-A7E1101931A8}" destId="{CC4B8FF9-8E71-4FFA-9BF8-09A56E022E4E}" srcOrd="0" destOrd="0" presId="urn:microsoft.com/office/officeart/2005/8/layout/cycle2"/>
    <dgm:cxn modelId="{83A23C20-2DED-4C03-9F27-C2A4E809105E}" type="presParOf" srcId="{C0AC4133-254A-49F3-A7E2-4784164C81BE}" destId="{755E8FAB-1DB2-4EA3-A03A-7A6F1F79DEE6}" srcOrd="4" destOrd="0" presId="urn:microsoft.com/office/officeart/2005/8/layout/cycle2"/>
    <dgm:cxn modelId="{0BBDE74B-05E0-4729-A279-93CC5C235E11}" type="presParOf" srcId="{C0AC4133-254A-49F3-A7E2-4784164C81BE}" destId="{CF486008-9BC7-4557-9CE7-3F2DF53F750C}" srcOrd="5" destOrd="0" presId="urn:microsoft.com/office/officeart/2005/8/layout/cycle2"/>
    <dgm:cxn modelId="{C069F39B-51FD-4A7E-8F8D-46CA83A724C9}" type="presParOf" srcId="{CF486008-9BC7-4557-9CE7-3F2DF53F750C}" destId="{1142B809-7069-4459-AC73-069AA06D3C5A}" srcOrd="0" destOrd="0" presId="urn:microsoft.com/office/officeart/2005/8/layout/cycle2"/>
    <dgm:cxn modelId="{0697E195-246F-46C0-86C5-BC70B3A7CC5B}" type="presParOf" srcId="{C0AC4133-254A-49F3-A7E2-4784164C81BE}" destId="{4E423C09-9D7A-4C68-BDDF-102C9A10763A}" srcOrd="6" destOrd="0" presId="urn:microsoft.com/office/officeart/2005/8/layout/cycle2"/>
    <dgm:cxn modelId="{55EF8421-7825-4C21-92D6-FF7DAAF24C4C}" type="presParOf" srcId="{C0AC4133-254A-49F3-A7E2-4784164C81BE}" destId="{3D437D27-BD42-409B-B4F2-68999AFBAC89}" srcOrd="7" destOrd="0" presId="urn:microsoft.com/office/officeart/2005/8/layout/cycle2"/>
    <dgm:cxn modelId="{46624256-EF50-402A-9609-CA12815EE2A9}" type="presParOf" srcId="{3D437D27-BD42-409B-B4F2-68999AFBAC89}" destId="{ACA4BD55-1F31-47E5-A37A-3EE94D22D7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-2371" custLinFactNeighborY="-6040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D602FE7-C920-480D-9604-0BE3A117AC76}" type="presOf" srcId="{9DEA2600-17CF-486E-8E3B-167B4C5E7265}" destId="{9A5B3EDB-6AAA-42D9-813A-DA157AA7A4FE}" srcOrd="0" destOrd="0" presId="urn:microsoft.com/office/officeart/2005/8/layout/arrow2"/>
    <dgm:cxn modelId="{231125FB-A641-4964-925A-3244ADCE9AC8}" type="presOf" srcId="{5F56625A-1364-4B0C-BC45-52E11F662961}" destId="{32AAA1F1-26C3-4A87-82DE-42DEE8E52930}" srcOrd="0" destOrd="0" presId="urn:microsoft.com/office/officeart/2005/8/layout/arrow2"/>
    <dgm:cxn modelId="{9D83BDBC-3208-4385-95CB-1576750F927C}" type="presOf" srcId="{668BB200-E558-4916-87F1-9D4F59ECE679}" destId="{EA32E27F-2223-4926-AAAD-184A21841333}" srcOrd="0" destOrd="0" presId="urn:microsoft.com/office/officeart/2005/8/layout/arrow2"/>
    <dgm:cxn modelId="{5C23A8AD-D7F8-4EF5-B8BE-1208F21D635E}" type="presOf" srcId="{32621472-9ECF-4EFC-AD7C-3AFA59A6F19D}" destId="{21EF234B-7B40-47BF-98FB-F90506970B14}" srcOrd="0" destOrd="0" presId="urn:microsoft.com/office/officeart/2005/8/layout/arrow2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3F451D89-BD94-47BB-84CC-A00C22EA603A}" type="presParOf" srcId="{32AAA1F1-26C3-4A87-82DE-42DEE8E52930}" destId="{314B32C0-BF1B-43DD-A5C5-F683029DBE7E}" srcOrd="0" destOrd="0" presId="urn:microsoft.com/office/officeart/2005/8/layout/arrow2"/>
    <dgm:cxn modelId="{B6BD5A1C-4304-4389-966D-3FF5C966C17F}" type="presParOf" srcId="{32AAA1F1-26C3-4A87-82DE-42DEE8E52930}" destId="{D7AFCE42-98CB-4CB8-95E5-B71210A4B272}" srcOrd="1" destOrd="0" presId="urn:microsoft.com/office/officeart/2005/8/layout/arrow2"/>
    <dgm:cxn modelId="{9F8755B7-E399-4CBF-BD2F-3CA730CFCB9A}" type="presParOf" srcId="{D7AFCE42-98CB-4CB8-95E5-B71210A4B272}" destId="{45295285-F86F-4E33-9453-7359B418B70B}" srcOrd="0" destOrd="0" presId="urn:microsoft.com/office/officeart/2005/8/layout/arrow2"/>
    <dgm:cxn modelId="{EC7D4B54-D940-4BEE-8A47-B2BB710F1670}" type="presParOf" srcId="{D7AFCE42-98CB-4CB8-95E5-B71210A4B272}" destId="{EA32E27F-2223-4926-AAAD-184A21841333}" srcOrd="1" destOrd="0" presId="urn:microsoft.com/office/officeart/2005/8/layout/arrow2"/>
    <dgm:cxn modelId="{55CA8D7B-9FB5-4965-910A-6CD3FB212F4F}" type="presParOf" srcId="{D7AFCE42-98CB-4CB8-95E5-B71210A4B272}" destId="{D966BC61-5EC1-470B-AA68-AB96D91026D3}" srcOrd="2" destOrd="0" presId="urn:microsoft.com/office/officeart/2005/8/layout/arrow2"/>
    <dgm:cxn modelId="{2FB51DD9-C2B4-45C0-A268-35B54FC6BC33}" type="presParOf" srcId="{D7AFCE42-98CB-4CB8-95E5-B71210A4B272}" destId="{21EF234B-7B40-47BF-98FB-F90506970B14}" srcOrd="3" destOrd="0" presId="urn:microsoft.com/office/officeart/2005/8/layout/arrow2"/>
    <dgm:cxn modelId="{59CDC030-80C2-4916-A4F4-712931E1579A}" type="presParOf" srcId="{D7AFCE42-98CB-4CB8-95E5-B71210A4B272}" destId="{C39BCCC8-7870-4A1B-91C4-96DD5EC0CD51}" srcOrd="4" destOrd="0" presId="urn:microsoft.com/office/officeart/2005/8/layout/arrow2"/>
    <dgm:cxn modelId="{5D72FC56-F801-4863-9EF7-E6E46FC50210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634A03F9-BE66-4BF3-AE2B-3E53C44D3819}" type="presOf" srcId="{34D7DE22-AAA3-4D4E-8690-7CC6D62591C9}" destId="{13CE376B-FDDC-4C08-9332-EF55C96421D0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33C3F1F6-7DC5-4DC3-B87E-F0B9860C695C}" type="presOf" srcId="{AD4FE35E-C673-4932-B416-1343594D26AA}" destId="{45BDAE9A-5913-4233-BE67-9219C68BFA85}" srcOrd="1" destOrd="0" presId="urn:microsoft.com/office/officeart/2005/8/layout/cycle2"/>
    <dgm:cxn modelId="{05950541-B81B-42F8-8B4F-6F6CF711FA4C}" type="presOf" srcId="{46D7BD3E-C32C-4923-9BD6-931CFD6AAAA4}" destId="{5F53B3C8-5FAF-4C3E-89C4-0895C4F389EC}" srcOrd="0" destOrd="0" presId="urn:microsoft.com/office/officeart/2005/8/layout/cycle2"/>
    <dgm:cxn modelId="{A156CBC7-80A9-446A-B999-B09ADCDA0A60}" type="presOf" srcId="{1306C847-C91B-49F0-ACF6-92637DEBF01B}" destId="{90EA04BF-E521-40EA-A6D0-6FF31F4D7FC4}" srcOrd="0" destOrd="0" presId="urn:microsoft.com/office/officeart/2005/8/layout/cycle2"/>
    <dgm:cxn modelId="{17D55D05-BCBA-4088-899F-5C3388E52409}" type="presOf" srcId="{36179EFD-2CC7-4BED-9385-B47C9270BD09}" destId="{E6C3D133-9F7B-46DC-B098-FF66F8B21231}" srcOrd="1" destOrd="0" presId="urn:microsoft.com/office/officeart/2005/8/layout/cycle2"/>
    <dgm:cxn modelId="{FFD15C4C-D82A-497F-97C8-DE0D161FBC6B}" type="presOf" srcId="{36179EFD-2CC7-4BED-9385-B47C9270BD09}" destId="{12F77265-5F94-4FD4-827E-A086AEAF5CD5}" srcOrd="0" destOrd="0" presId="urn:microsoft.com/office/officeart/2005/8/layout/cycle2"/>
    <dgm:cxn modelId="{EA093298-8957-4756-A3D5-5889E2C05296}" type="presOf" srcId="{46D7BD3E-C32C-4923-9BD6-931CFD6AAAA4}" destId="{427A443C-0A4F-4B0B-B23C-B7523D55D31D}" srcOrd="1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10B8ED15-F88D-4B70-8B31-1430591EC123}" type="presOf" srcId="{983B0EB6-2A79-49DC-B093-26307FB29D2F}" destId="{98D7CBD3-620B-421F-BC6C-8C3DD2D014B7}" srcOrd="0" destOrd="0" presId="urn:microsoft.com/office/officeart/2005/8/layout/cycle2"/>
    <dgm:cxn modelId="{4EF02CA5-BBC3-42E9-B2A9-28984ADD2C9E}" type="presOf" srcId="{417FABC6-5F4B-413D-B347-8FFA21F10C5D}" destId="{1ACA9203-18E6-45C2-8D59-4B84DEC551D9}" srcOrd="0" destOrd="0" presId="urn:microsoft.com/office/officeart/2005/8/layout/cycle2"/>
    <dgm:cxn modelId="{B6769717-57E2-4FFC-8059-62A672F66211}" type="presOf" srcId="{AD4FE35E-C673-4932-B416-1343594D26AA}" destId="{DA5CB2E4-52DF-46DF-BECA-1C11D99D94DB}" srcOrd="0" destOrd="0" presId="urn:microsoft.com/office/officeart/2005/8/layout/cycle2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9A33516D-3A15-4332-B66A-C2517F305518}" type="presParOf" srcId="{90EA04BF-E521-40EA-A6D0-6FF31F4D7FC4}" destId="{13CE376B-FDDC-4C08-9332-EF55C96421D0}" srcOrd="0" destOrd="0" presId="urn:microsoft.com/office/officeart/2005/8/layout/cycle2"/>
    <dgm:cxn modelId="{FFFE33C7-BFFC-4026-9060-E633CECEB1A6}" type="presParOf" srcId="{90EA04BF-E521-40EA-A6D0-6FF31F4D7FC4}" destId="{5F53B3C8-5FAF-4C3E-89C4-0895C4F389EC}" srcOrd="1" destOrd="0" presId="urn:microsoft.com/office/officeart/2005/8/layout/cycle2"/>
    <dgm:cxn modelId="{06F64092-2877-43F9-A7D9-E05E42B2506F}" type="presParOf" srcId="{5F53B3C8-5FAF-4C3E-89C4-0895C4F389EC}" destId="{427A443C-0A4F-4B0B-B23C-B7523D55D31D}" srcOrd="0" destOrd="0" presId="urn:microsoft.com/office/officeart/2005/8/layout/cycle2"/>
    <dgm:cxn modelId="{E9158A03-7AA1-43D7-8181-87422D987E74}" type="presParOf" srcId="{90EA04BF-E521-40EA-A6D0-6FF31F4D7FC4}" destId="{1ACA9203-18E6-45C2-8D59-4B84DEC551D9}" srcOrd="2" destOrd="0" presId="urn:microsoft.com/office/officeart/2005/8/layout/cycle2"/>
    <dgm:cxn modelId="{EF0FFC34-7251-47F2-959A-28D30BEAD503}" type="presParOf" srcId="{90EA04BF-E521-40EA-A6D0-6FF31F4D7FC4}" destId="{DA5CB2E4-52DF-46DF-BECA-1C11D99D94DB}" srcOrd="3" destOrd="0" presId="urn:microsoft.com/office/officeart/2005/8/layout/cycle2"/>
    <dgm:cxn modelId="{07E3E8F0-E547-4D99-8FF4-C86CA9B59EF0}" type="presParOf" srcId="{DA5CB2E4-52DF-46DF-BECA-1C11D99D94DB}" destId="{45BDAE9A-5913-4233-BE67-9219C68BFA85}" srcOrd="0" destOrd="0" presId="urn:microsoft.com/office/officeart/2005/8/layout/cycle2"/>
    <dgm:cxn modelId="{52BED3AE-9B4E-4DA7-90A2-95C0026FE7DD}" type="presParOf" srcId="{90EA04BF-E521-40EA-A6D0-6FF31F4D7FC4}" destId="{98D7CBD3-620B-421F-BC6C-8C3DD2D014B7}" srcOrd="4" destOrd="0" presId="urn:microsoft.com/office/officeart/2005/8/layout/cycle2"/>
    <dgm:cxn modelId="{D8CCEB0C-AD4B-42D1-A593-658A3B7B4B43}" type="presParOf" srcId="{90EA04BF-E521-40EA-A6D0-6FF31F4D7FC4}" destId="{12F77265-5F94-4FD4-827E-A086AEAF5CD5}" srcOrd="5" destOrd="0" presId="urn:microsoft.com/office/officeart/2005/8/layout/cycle2"/>
    <dgm:cxn modelId="{B8C64892-E91E-4B8F-9D4D-461B35B6D91E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11/09/2014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3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D02A0D-8576-43FE-AD98-2CAD5347FA47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41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52DFF9-F091-4E82-AE3D-3F044D1948D1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173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AC57BE-061E-4912-8F85-1F2319C28F25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702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616C6D-B773-4FEF-9717-425AC12A209A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99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5C65D3-9177-45AE-B25F-20684219535B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10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1C7045-BFAD-40C4-95DB-FD6040FE153F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77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1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1A57C8-3DBF-4A7F-AAEC-A97BEB64EBB1}" type="slidenum">
              <a:rPr lang="pt-BR"/>
              <a:pPr eaLnBrk="1" hangingPunct="1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398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0F17DE-612A-4CE9-9D1A-EDB8C73F7925}" type="slidenum">
              <a:rPr lang="pt-BR"/>
              <a:pPr eaLnBrk="1" hangingPunct="1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28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5681D3-3B3B-4A62-9FC2-2DA84264C5B9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126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4F742A-2044-4153-85D3-B80B45BF88B2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67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6176AB-CFC3-4B2D-83DD-7E6456F1DECF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986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08648F-0619-4C86-B7C6-A3D3656446E0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06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952613-3D26-4C49-A54D-30DEC7CCBFFD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120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94F536-E982-44CF-89D6-7C91C3EE69FD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6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B346-AE47-458D-BF47-00426C1AE540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71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6CD760-3150-4044-9CDF-3478A3BA79C3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89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89C0A7-1B4B-4DFA-84FB-5A4B70BA1E57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271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558277-95EC-4A14-A7A0-0CDA630C5F77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345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F295F0-6EF1-4C85-B136-419232E3A400}" type="slidenum">
              <a:rPr lang="pt-BR"/>
              <a:pPr eaLnBrk="1" hangingPunct="1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22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F7276B-BD0B-4B87-86C1-1309FB88DDD2}" type="slidenum">
              <a:rPr lang="pt-BR"/>
              <a:pPr eaLnBrk="1" hangingPunct="1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84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345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38F807-5E4C-4A67-8CB3-DCFA74DB70E9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43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B99FEF-E384-4435-8C94-4A277F997A41}" type="slidenum">
              <a:rPr lang="pt-BR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40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BA344-FBEE-4D6D-BE87-6FDDFB1D3D55}" type="slidenum">
              <a:rPr lang="pt-BR"/>
              <a:pPr eaLnBrk="1" hangingPunct="1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41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41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17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57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825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943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040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17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041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918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14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55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839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9396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042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838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2387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3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Wikipédia:</a:t>
            </a:r>
          </a:p>
          <a:p>
            <a:endParaRPr lang="pt-BR" dirty="0" smtClean="0"/>
          </a:p>
          <a:p>
            <a:r>
              <a:rPr lang="pt-PT" dirty="0" smtClean="0"/>
              <a:t>“Na programação de computadores, SOLID (</a:t>
            </a:r>
            <a:r>
              <a:rPr lang="en-US" dirty="0" smtClean="0"/>
              <a:t>Single responsibility, Open-closed, </a:t>
            </a:r>
            <a:r>
              <a:rPr lang="en-US" dirty="0" err="1" smtClean="0"/>
              <a:t>Liskov</a:t>
            </a:r>
            <a:r>
              <a:rPr lang="en-US" dirty="0" smtClean="0"/>
              <a:t> substitution, Interface segregation and Dependency inversion</a:t>
            </a:r>
            <a:r>
              <a:rPr lang="pt-PT" dirty="0" smtClean="0"/>
              <a:t>) é uma sigla mnemônica introduzida por Michael Feathers para os "primeiros cinco princípios" identificados por Robert C. Martin [1] [2] no início da década de 2000 [3], que significa cinco princípios básicos de programação OO. Os princípios quando aplicados em conjunto, tem a intenção e aumenta a probabilidade</a:t>
            </a:r>
            <a:r>
              <a:rPr lang="pt-PT" baseline="0" dirty="0" smtClean="0"/>
              <a:t> de </a:t>
            </a:r>
            <a:r>
              <a:rPr lang="pt-PT" dirty="0" smtClean="0"/>
              <a:t>criar um sistema que seja fácil de manter e estender ao longo do tempo. [3]”</a:t>
            </a:r>
            <a:endParaRPr lang="pt-BR" dirty="0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66AEA5-321D-42CE-BC7F-FA71633BE6B2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0484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478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9446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8208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3284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5615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097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228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305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1883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Wikipédia:</a:t>
            </a:r>
          </a:p>
          <a:p>
            <a:endParaRPr lang="pt-BR" dirty="0" smtClean="0"/>
          </a:p>
          <a:p>
            <a:r>
              <a:rPr lang="pt-PT" dirty="0" smtClean="0"/>
              <a:t>“Na programação de computadores, SOLID (</a:t>
            </a:r>
            <a:r>
              <a:rPr lang="en-US" dirty="0" smtClean="0"/>
              <a:t>Single responsibility, Open-closed, </a:t>
            </a:r>
            <a:r>
              <a:rPr lang="en-US" dirty="0" err="1" smtClean="0"/>
              <a:t>Liskov</a:t>
            </a:r>
            <a:r>
              <a:rPr lang="en-US" dirty="0" smtClean="0"/>
              <a:t> substitution, Interface segregation and Dependency inversion</a:t>
            </a:r>
            <a:r>
              <a:rPr lang="pt-PT" dirty="0" smtClean="0"/>
              <a:t>) é uma sigla mnemônica introduzida por Michael Feathers para os "primeiros cinco princípios" identificados por Robert C. Martin [1] [2] no início da década de 2000 [3], que significa cinco princípios básicos de programação OO. Os princípios quando aplicados em conjunto, tem a intenção e aumenta a probabilidade</a:t>
            </a:r>
            <a:r>
              <a:rPr lang="pt-PT" baseline="0" dirty="0" smtClean="0"/>
              <a:t> de </a:t>
            </a:r>
            <a:r>
              <a:rPr lang="pt-PT" dirty="0" smtClean="0"/>
              <a:t>criar um sistema que seja fácil de manter e estender ao longo do tempo. [3]”</a:t>
            </a:r>
            <a:endParaRPr lang="pt-BR" dirty="0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66AEA5-321D-42CE-BC7F-FA71633BE6B2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4152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300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5298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968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8770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735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2354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4049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799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97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48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Wikipédia:</a:t>
            </a:r>
          </a:p>
          <a:p>
            <a:endParaRPr lang="pt-BR" dirty="0" smtClean="0"/>
          </a:p>
          <a:p>
            <a:r>
              <a:rPr lang="pt-PT" dirty="0" smtClean="0"/>
              <a:t>“Na programação de computadores, SOLID (</a:t>
            </a:r>
            <a:r>
              <a:rPr lang="en-US" dirty="0" smtClean="0"/>
              <a:t>Single responsibility, Open-closed, </a:t>
            </a:r>
            <a:r>
              <a:rPr lang="en-US" dirty="0" err="1" smtClean="0"/>
              <a:t>Liskov</a:t>
            </a:r>
            <a:r>
              <a:rPr lang="en-US" dirty="0" smtClean="0"/>
              <a:t> substitution, Interface segregation and Dependency inversion</a:t>
            </a:r>
            <a:r>
              <a:rPr lang="pt-PT" dirty="0" smtClean="0"/>
              <a:t>) é uma sigla mnemônica introduzida por Michael Feathers para os "primeiros cinco princípios" identificados por Robert C. Martin [1] [2] no início da década de 2000 [3], que significa cinco princípios básicos de programação OO. Os princípios quando aplicados em conjunto, tem a intenção e aumenta a probabilidade</a:t>
            </a:r>
            <a:r>
              <a:rPr lang="pt-PT" baseline="0" dirty="0" smtClean="0"/>
              <a:t> de </a:t>
            </a:r>
            <a:r>
              <a:rPr lang="pt-PT" dirty="0" smtClean="0"/>
              <a:t>criar um sistema que seja fácil de manter e estender ao longo do tempo. [3]”</a:t>
            </a:r>
            <a:endParaRPr lang="pt-BR" dirty="0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66AEA5-321D-42CE-BC7F-FA71633BE6B2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450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264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3175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157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9657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982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2317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257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921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5082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33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Wikipédia:</a:t>
            </a:r>
          </a:p>
          <a:p>
            <a:endParaRPr lang="pt-BR" dirty="0" smtClean="0"/>
          </a:p>
          <a:p>
            <a:r>
              <a:rPr lang="pt-PT" dirty="0" smtClean="0"/>
              <a:t>“Na programação de computadores, SOLID (</a:t>
            </a:r>
            <a:r>
              <a:rPr lang="en-US" dirty="0" smtClean="0"/>
              <a:t>Single responsibility, Open-closed, </a:t>
            </a:r>
            <a:r>
              <a:rPr lang="en-US" dirty="0" err="1" smtClean="0"/>
              <a:t>Liskov</a:t>
            </a:r>
            <a:r>
              <a:rPr lang="en-US" dirty="0" smtClean="0"/>
              <a:t> substitution, Interface segregation and Dependency inversion</a:t>
            </a:r>
            <a:r>
              <a:rPr lang="pt-PT" dirty="0" smtClean="0"/>
              <a:t>) é uma sigla mnemônica introduzida por Michael Feathers para os "primeiros cinco princípios" identificados por Robert C. Martin [1] [2] no início da década de 2000 [3], que significa cinco princípios básicos de programação OO. Os princípios quando aplicados em conjunto, tem a intenção e aumenta a probabilidade</a:t>
            </a:r>
            <a:r>
              <a:rPr lang="pt-PT" baseline="0" dirty="0" smtClean="0"/>
              <a:t> de </a:t>
            </a:r>
            <a:r>
              <a:rPr lang="pt-PT" dirty="0" smtClean="0"/>
              <a:t>criar um sistema que seja fácil de manter e estender ao longo do tempo. [3]”</a:t>
            </a:r>
            <a:endParaRPr lang="pt-BR" dirty="0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66AEA5-321D-42CE-BC7F-FA71633BE6B2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1235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2647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8286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072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0813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2195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0041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901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95574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146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02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82960E-03BC-4708-8875-7DA7E3D93C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65564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0716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6069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2916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109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519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110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8944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111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11/09/2014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fabiomargarito@live.com" TargetMode="External"/><Relationship Id="rId3" Type="http://schemas.openxmlformats.org/officeDocument/2006/relationships/hyperlink" Target="https://github.com/fabiomargarito/ExemplosCursoFundamentosEmArquiteturaDeSoftware" TargetMode="External"/><Relationship Id="rId7" Type="http://schemas.openxmlformats.org/officeDocument/2006/relationships/hyperlink" Target="http://www.mbcorp.com.b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oups.google.com/forum/?hl=pt#!forum/mbcorp-treinamentos-e-consultoria-em-arquitetura" TargetMode="External"/><Relationship Id="rId5" Type="http://schemas.openxmlformats.org/officeDocument/2006/relationships/hyperlink" Target="https://www.facebook.com/mbcorpholding" TargetMode="External"/><Relationship Id="rId4" Type="http://schemas.openxmlformats.org/officeDocument/2006/relationships/hyperlink" Target="http://www.scoop.it/u/fabio-barros-1" TargetMode="External"/><Relationship Id="rId9" Type="http://schemas.openxmlformats.org/officeDocument/2006/relationships/hyperlink" Target="mailto:fabiomargarito@gmail.co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pt.wikipedia.org/wiki/Complexidade_ciclom%C3%A1tic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ustriallogic.com/wp-content/uploads/2005/09/smellstorefactorings.pdf" TargetMode="External"/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amazon.com/exec/obidos/ASIN/0131016490/ambysoftinc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4.png"/><Relationship Id="rId4" Type="http://schemas.openxmlformats.org/officeDocument/2006/relationships/hyperlink" Target="http://thinkddd.com/assets/2/Domain_Driven_Design_-_Step_by_Step.pdf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4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data/aa937709" TargetMode="External"/><Relationship Id="rId4" Type="http://schemas.openxmlformats.org/officeDocument/2006/relationships/image" Target="../media/image4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4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PRINCÍPIOS S.O.L.I.D E PADRÕES DE APLICAÇÕES EMPRESARIAIS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341" y="5504473"/>
            <a:ext cx="3638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395" y="3591836"/>
            <a:ext cx="6027147" cy="2283444"/>
          </a:xfrm>
          <a:prstGeom prst="rect">
            <a:avLst/>
          </a:prstGeom>
        </p:spPr>
      </p:pic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Agendamento e consulta de resultados de Exames</a:t>
            </a:r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1071683" y="3310324"/>
            <a:ext cx="637478" cy="380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10263"/>
            <a:ext cx="1071683" cy="107168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1" y="2777636"/>
            <a:ext cx="2905155" cy="13369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4395" y="1897429"/>
            <a:ext cx="6022958" cy="1197464"/>
          </a:xfrm>
          <a:prstGeom prst="rect">
            <a:avLst/>
          </a:prstGeom>
        </p:spPr>
      </p:pic>
      <p:sp>
        <p:nvSpPr>
          <p:cNvPr id="20" name="Seta em curva para a direita 19"/>
          <p:cNvSpPr/>
          <p:nvPr/>
        </p:nvSpPr>
        <p:spPr>
          <a:xfrm rot="13842025" flipH="1">
            <a:off x="3390068" y="709142"/>
            <a:ext cx="707570" cy="35740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 em curva para a direita 20"/>
          <p:cNvSpPr/>
          <p:nvPr/>
        </p:nvSpPr>
        <p:spPr>
          <a:xfrm flipH="1">
            <a:off x="10953126" y="2285951"/>
            <a:ext cx="707570" cy="34818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10384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8379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810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307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4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393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0594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9112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4195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2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12820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dirty="0"/>
          </a:p>
          <a:p>
            <a:pPr eaLnBrk="1" hangingPunct="1">
              <a:defRPr/>
            </a:pPr>
            <a:endParaRPr lang="pt-BR" sz="4000" dirty="0"/>
          </a:p>
          <a:p>
            <a:pPr>
              <a:defRPr/>
            </a:pPr>
            <a:endParaRPr lang="pt-BR" b="1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80077300"/>
              </p:ext>
            </p:extLst>
          </p:nvPr>
        </p:nvGraphicFramePr>
        <p:xfrm>
          <a:off x="2507410" y="1435903"/>
          <a:ext cx="7028476" cy="5347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295091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5026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dirty="0"/>
          </a:p>
          <a:p>
            <a:pPr eaLnBrk="1" hangingPunct="1">
              <a:defRPr/>
            </a:pPr>
            <a:endParaRPr lang="pt-BR" sz="40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b="1" dirty="0"/>
          </a:p>
          <a:p>
            <a:pPr>
              <a:defRPr/>
            </a:pPr>
            <a:endParaRPr lang="pt-BR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1" name="Picture 13" descr="http://www.codeproject.com/KB/architecture/SOLIDPrinciplesInOOD/dggn8fwf_24f6dgv5dq_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562410"/>
            <a:ext cx="5976664" cy="43868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20130" y="2911151"/>
            <a:ext cx="11335265" cy="20993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4000" dirty="0" smtClean="0"/>
              <a:t>“A </a:t>
            </a:r>
            <a:r>
              <a:rPr lang="pt-BR" sz="4000" dirty="0" err="1" smtClean="0"/>
              <a:t>class</a:t>
            </a:r>
            <a:r>
              <a:rPr lang="pt-BR" sz="4000" dirty="0" smtClean="0"/>
              <a:t> </a:t>
            </a:r>
            <a:r>
              <a:rPr lang="pt-BR" sz="4000" dirty="0" err="1" smtClean="0"/>
              <a:t>should</a:t>
            </a:r>
            <a:r>
              <a:rPr lang="pt-BR" sz="4000" dirty="0" smtClean="0"/>
              <a:t> </a:t>
            </a:r>
            <a:r>
              <a:rPr lang="pt-BR" sz="4000" dirty="0" err="1" smtClean="0"/>
              <a:t>have</a:t>
            </a:r>
            <a:r>
              <a:rPr lang="pt-BR" sz="4000" dirty="0" smtClean="0"/>
              <a:t> </a:t>
            </a:r>
            <a:r>
              <a:rPr lang="pt-BR" sz="4000" dirty="0" err="1" smtClean="0"/>
              <a:t>one</a:t>
            </a:r>
            <a:r>
              <a:rPr lang="pt-BR" sz="4000" dirty="0" smtClean="0"/>
              <a:t>, </a:t>
            </a:r>
            <a:r>
              <a:rPr lang="pt-BR" sz="4000" dirty="0" err="1" smtClean="0"/>
              <a:t>and</a:t>
            </a:r>
            <a:r>
              <a:rPr lang="pt-BR" sz="4000" dirty="0" smtClean="0"/>
              <a:t> </a:t>
            </a:r>
            <a:r>
              <a:rPr lang="pt-BR" sz="4000" dirty="0" err="1" smtClean="0"/>
              <a:t>only</a:t>
            </a:r>
            <a:r>
              <a:rPr lang="pt-BR" sz="4000" dirty="0" smtClean="0"/>
              <a:t> </a:t>
            </a:r>
            <a:r>
              <a:rPr lang="pt-BR" sz="4000" dirty="0" err="1" smtClean="0"/>
              <a:t>one</a:t>
            </a:r>
            <a:r>
              <a:rPr lang="pt-BR" sz="4000" dirty="0" smtClean="0"/>
              <a:t> </a:t>
            </a:r>
            <a:r>
              <a:rPr lang="pt-BR" sz="4000" dirty="0" err="1" smtClean="0"/>
              <a:t>reason</a:t>
            </a:r>
            <a:r>
              <a:rPr lang="pt-BR" sz="4000" dirty="0" smtClean="0"/>
              <a:t> </a:t>
            </a:r>
            <a:r>
              <a:rPr lang="pt-BR" sz="4000" dirty="0" err="1" smtClean="0"/>
              <a:t>to</a:t>
            </a:r>
            <a:r>
              <a:rPr lang="pt-BR" sz="4000" dirty="0" smtClean="0"/>
              <a:t> </a:t>
            </a:r>
            <a:r>
              <a:rPr lang="pt-BR" sz="4000" dirty="0" err="1" smtClean="0"/>
              <a:t>change</a:t>
            </a:r>
            <a:r>
              <a:rPr lang="pt-BR" sz="4000" dirty="0" smtClean="0"/>
              <a:t>”</a:t>
            </a:r>
          </a:p>
        </p:txBody>
      </p:sp>
      <p:pic>
        <p:nvPicPr>
          <p:cNvPr id="542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9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69556" y="2984792"/>
            <a:ext cx="11195221" cy="190444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pt-BR" sz="4000" dirty="0" smtClean="0"/>
              <a:t>“</a:t>
            </a:r>
            <a:r>
              <a:rPr lang="pt-BR" sz="4000" dirty="0"/>
              <a:t>Responsabilidade = uma razão para alterar o código = Coesão”</a:t>
            </a:r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4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391169" y="2597194"/>
            <a:ext cx="11285838" cy="28150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4000" dirty="0" smtClean="0"/>
              <a:t>“Não </a:t>
            </a:r>
            <a:r>
              <a:rPr lang="pt-BR" sz="4000" dirty="0"/>
              <a:t>queremos interferir em uma </a:t>
            </a:r>
            <a:r>
              <a:rPr lang="pt-BR" sz="4000" dirty="0" smtClean="0"/>
              <a:t>funcionalidade </a:t>
            </a:r>
            <a:r>
              <a:rPr lang="pt-BR" sz="4000" dirty="0"/>
              <a:t>quando estamos alterando outra. </a:t>
            </a:r>
            <a:r>
              <a:rPr lang="pt-BR" sz="4000" dirty="0" smtClean="0"/>
              <a:t>“</a:t>
            </a:r>
            <a:endParaRPr lang="pt-BR" sz="4000" dirty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6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dirty="0"/>
          </a:p>
          <a:p>
            <a:pPr eaLnBrk="1" hangingPunct="1">
              <a:defRPr/>
            </a:pPr>
            <a:endParaRPr lang="pt-BR" sz="40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b="1" dirty="0"/>
          </a:p>
          <a:p>
            <a:pPr>
              <a:defRPr/>
            </a:pPr>
            <a:endParaRPr lang="pt-BR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http://www.tomdalling.com/blog/wp-content/uploads/OC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462056"/>
            <a:ext cx="5328592" cy="4271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Close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6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36605" y="3091468"/>
            <a:ext cx="11244649" cy="18430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4000" dirty="0" smtClean="0"/>
              <a:t>“A </a:t>
            </a:r>
            <a:r>
              <a:rPr lang="en-US" sz="4000" dirty="0"/>
              <a:t>class should be open to extension, but closed to modification</a:t>
            </a:r>
            <a:r>
              <a:rPr lang="pt-BR" sz="4000" dirty="0"/>
              <a:t>”</a:t>
            </a:r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2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pt-BR" dirty="0"/>
              <a:t>Open Close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2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03654" y="1855788"/>
            <a:ext cx="11302314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pt-BR" sz="4000" dirty="0"/>
              <a:t>“Quando uma simples alteração, acarreta em um cascata de alterações em módulos dependentes...., o programa se tornará frágil, rígido, imprevisível e sem </a:t>
            </a:r>
            <a:r>
              <a:rPr lang="pt-BR" sz="4000" dirty="0" smtClean="0"/>
              <a:t>reuso”</a:t>
            </a:r>
            <a:endParaRPr lang="pt-BR" sz="4000" dirty="0"/>
          </a:p>
          <a:p>
            <a:r>
              <a:rPr lang="pt-BR" sz="4000" dirty="0"/>
              <a:t>			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624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2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pt-BR" dirty="0"/>
              <a:t>Open Close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9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66816" y="2045601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1600" dirty="0" smtClean="0">
                <a:solidFill>
                  <a:srgbClr val="FFFFFF"/>
                </a:solidFill>
              </a:rPr>
              <a:t>S.O.L.I.D (1,5)</a:t>
            </a:r>
          </a:p>
          <a:p>
            <a:pPr>
              <a:buFont typeface="Segoe UI" pitchFamily="34" charset="0"/>
              <a:buNone/>
            </a:pPr>
            <a:r>
              <a:rPr lang="pt-BR" sz="1600" dirty="0" smtClean="0">
                <a:solidFill>
                  <a:srgbClr val="FFFFFF"/>
                </a:solidFill>
              </a:rPr>
              <a:t>REFACTORING ( 1 )</a:t>
            </a:r>
          </a:p>
          <a:p>
            <a:pPr>
              <a:buFont typeface="Segoe UI" pitchFamily="34" charset="0"/>
              <a:buNone/>
            </a:pPr>
            <a:r>
              <a:rPr lang="pt-BR" sz="1600" dirty="0" smtClean="0">
                <a:solidFill>
                  <a:srgbClr val="FFFFFF"/>
                </a:solidFill>
              </a:rPr>
              <a:t>PATTERNS OF ENTERPRISE APPLICATIONS(POEA)</a:t>
            </a:r>
            <a:endParaRPr lang="pt-BR" sz="1600" dirty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1600" dirty="0" smtClean="0">
                <a:solidFill>
                  <a:srgbClr val="FFFFFF"/>
                </a:solidFill>
              </a:rPr>
              <a:t>	Modelando o negócio (1,5)</a:t>
            </a:r>
          </a:p>
          <a:p>
            <a:pPr>
              <a:buFont typeface="Segoe UI" pitchFamily="34" charset="0"/>
              <a:buNone/>
            </a:pPr>
            <a:r>
              <a:rPr lang="pt-BR" sz="1600" dirty="0">
                <a:solidFill>
                  <a:srgbClr val="FFFFFF"/>
                </a:solidFill>
              </a:rPr>
              <a:t>	</a:t>
            </a:r>
            <a:r>
              <a:rPr lang="pt-BR" sz="1600" dirty="0" smtClean="0">
                <a:solidFill>
                  <a:srgbClr val="FFFFFF"/>
                </a:solidFill>
              </a:rPr>
              <a:t>Isolando o Domínio(</a:t>
            </a:r>
            <a:r>
              <a:rPr lang="pt-BR" sz="1600" dirty="0" err="1" smtClean="0">
                <a:solidFill>
                  <a:srgbClr val="FFFFFF"/>
                </a:solidFill>
              </a:rPr>
              <a:t>Repository</a:t>
            </a:r>
            <a:r>
              <a:rPr lang="pt-BR" sz="1600" dirty="0" smtClean="0">
                <a:solidFill>
                  <a:srgbClr val="FFFFFF"/>
                </a:solidFill>
              </a:rPr>
              <a:t> </a:t>
            </a:r>
            <a:r>
              <a:rPr lang="pt-BR" sz="1600" dirty="0" err="1" smtClean="0">
                <a:solidFill>
                  <a:srgbClr val="FFFFFF"/>
                </a:solidFill>
              </a:rPr>
              <a:t>Pattern</a:t>
            </a:r>
            <a:r>
              <a:rPr lang="pt-BR" sz="1600" dirty="0" smtClean="0">
                <a:solidFill>
                  <a:srgbClr val="FFFFFF"/>
                </a:solidFill>
              </a:rPr>
              <a:t>) (0,5)</a:t>
            </a:r>
          </a:p>
          <a:p>
            <a:pPr>
              <a:buFont typeface="Segoe UI" pitchFamily="34" charset="0"/>
              <a:buNone/>
            </a:pPr>
            <a:r>
              <a:rPr lang="pt-BR" sz="1600" dirty="0">
                <a:solidFill>
                  <a:srgbClr val="FFFFFF"/>
                </a:solidFill>
              </a:rPr>
              <a:t> </a:t>
            </a:r>
            <a:r>
              <a:rPr lang="pt-BR" sz="1600" dirty="0" smtClean="0">
                <a:solidFill>
                  <a:srgbClr val="FFFFFF"/>
                </a:solidFill>
              </a:rPr>
              <a:t>                 ORM(</a:t>
            </a:r>
            <a:r>
              <a:rPr lang="pt-BR" sz="1600" dirty="0" err="1" smtClean="0">
                <a:solidFill>
                  <a:srgbClr val="FFFFFF"/>
                </a:solidFill>
              </a:rPr>
              <a:t>Object</a:t>
            </a:r>
            <a:r>
              <a:rPr lang="pt-BR" sz="1600" dirty="0" smtClean="0">
                <a:solidFill>
                  <a:srgbClr val="FFFFFF"/>
                </a:solidFill>
              </a:rPr>
              <a:t> </a:t>
            </a:r>
            <a:r>
              <a:rPr lang="pt-BR" sz="1600" dirty="0" err="1" smtClean="0">
                <a:solidFill>
                  <a:srgbClr val="FFFFFF"/>
                </a:solidFill>
              </a:rPr>
              <a:t>Relational</a:t>
            </a:r>
            <a:r>
              <a:rPr lang="pt-BR" sz="1600" dirty="0" smtClean="0">
                <a:solidFill>
                  <a:srgbClr val="FFFFFF"/>
                </a:solidFill>
              </a:rPr>
              <a:t> </a:t>
            </a:r>
            <a:r>
              <a:rPr lang="pt-BR" sz="1600" dirty="0" err="1" smtClean="0">
                <a:solidFill>
                  <a:srgbClr val="FFFFFF"/>
                </a:solidFill>
              </a:rPr>
              <a:t>Mapping</a:t>
            </a:r>
            <a:r>
              <a:rPr lang="pt-BR" sz="1600" dirty="0" smtClean="0">
                <a:solidFill>
                  <a:srgbClr val="FFFFFF"/>
                </a:solidFill>
              </a:rPr>
              <a:t>) (1,5)</a:t>
            </a:r>
          </a:p>
          <a:p>
            <a:pPr>
              <a:buFont typeface="Segoe UI" pitchFamily="34" charset="0"/>
              <a:buNone/>
            </a:pPr>
            <a:r>
              <a:rPr lang="pt-BR" sz="1600" dirty="0">
                <a:solidFill>
                  <a:srgbClr val="FFFFFF"/>
                </a:solidFill>
              </a:rPr>
              <a:t> </a:t>
            </a:r>
            <a:r>
              <a:rPr lang="pt-BR" sz="1600" dirty="0" smtClean="0">
                <a:solidFill>
                  <a:srgbClr val="FFFFFF"/>
                </a:solidFill>
              </a:rPr>
              <a:t>                 Injeção de </a:t>
            </a:r>
            <a:r>
              <a:rPr lang="pt-BR" sz="1600" dirty="0" err="1" smtClean="0">
                <a:solidFill>
                  <a:srgbClr val="FFFFFF"/>
                </a:solidFill>
              </a:rPr>
              <a:t>Dependencia</a:t>
            </a:r>
            <a:r>
              <a:rPr lang="pt-BR" sz="1600" dirty="0" smtClean="0">
                <a:solidFill>
                  <a:srgbClr val="FFFFFF"/>
                </a:solidFill>
              </a:rPr>
              <a:t>(1)</a:t>
            </a:r>
          </a:p>
          <a:p>
            <a:pPr>
              <a:buFont typeface="Segoe UI" pitchFamily="34" charset="0"/>
              <a:buNone/>
            </a:pPr>
            <a:r>
              <a:rPr lang="pt-BR" sz="1600" dirty="0">
                <a:solidFill>
                  <a:srgbClr val="FFFFFF"/>
                </a:solidFill>
              </a:rPr>
              <a:t>	</a:t>
            </a:r>
            <a:r>
              <a:rPr lang="pt-BR" sz="1600" dirty="0" smtClean="0">
                <a:solidFill>
                  <a:srgbClr val="FFFFFF"/>
                </a:solidFill>
              </a:rPr>
              <a:t>Interagindo com o Usuário (MVP ou MVC) (1)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3081" y="1855788"/>
            <a:ext cx="11236411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pt-BR" sz="4000" dirty="0"/>
              <a:t>“OCP determina que devemos criar módulos que nunca mudam. Quando um requisito muda, você estende o comportamento com código novo, sem alterar o antigo”</a:t>
            </a:r>
          </a:p>
          <a:p>
            <a:r>
              <a:rPr lang="pt-BR" sz="4000" dirty="0"/>
              <a:t>			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Close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2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Close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6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endParaRPr lang="pt-BR" smtClean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6" name="Picture 2" descr="http://www.globalnerdy.com/wordpress/wp-content/uploads/2009/07/liskov_substitution_principle_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1844824"/>
            <a:ext cx="5176905" cy="38884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1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77795" y="1855788"/>
            <a:ext cx="11195221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pt-BR" sz="4000" dirty="0"/>
          </a:p>
          <a:p>
            <a:r>
              <a:rPr lang="pt-BR" sz="4000" dirty="0"/>
              <a:t>“</a:t>
            </a:r>
            <a:r>
              <a:rPr lang="en-US" sz="4000" dirty="0"/>
              <a:t>If for each object o1 of type S there is an object o2 of type T such that for all programs P defined in terms of T, the behavior of P is unchanged when o1 is substituted for o2 then S is a subtype of T.</a:t>
            </a:r>
            <a:r>
              <a:rPr lang="pt-BR" sz="4000" dirty="0"/>
              <a:t>”</a:t>
            </a:r>
          </a:p>
          <a:p>
            <a:r>
              <a:rPr lang="pt-BR" sz="4000" dirty="0"/>
              <a:t>					    Barbara </a:t>
            </a:r>
            <a:r>
              <a:rPr lang="pt-BR" sz="4000" dirty="0" err="1"/>
              <a:t>Liskov</a:t>
            </a:r>
            <a:endParaRPr lang="pt-BR" sz="40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1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69557" y="1855788"/>
            <a:ext cx="11302313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pt-BR" sz="4000" dirty="0"/>
          </a:p>
          <a:p>
            <a:r>
              <a:rPr lang="pt-BR" sz="4000" dirty="0"/>
              <a:t>“</a:t>
            </a:r>
            <a:r>
              <a:rPr lang="en-US" sz="4000" dirty="0"/>
              <a:t>Functions that use pointers or references to base classes must be able to use objects of derived classes without knowing it.</a:t>
            </a:r>
            <a:r>
              <a:rPr lang="pt-BR" sz="4000" dirty="0"/>
              <a:t>”</a:t>
            </a:r>
          </a:p>
          <a:p>
            <a:pPr algn="r"/>
            <a:r>
              <a:rPr lang="pt-BR" sz="4000" dirty="0"/>
              <a:t>					      						 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2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27221" y="1855788"/>
            <a:ext cx="11203459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pt-BR" sz="4000" dirty="0"/>
          </a:p>
          <a:p>
            <a:r>
              <a:rPr lang="pt-BR" sz="4000" dirty="0"/>
              <a:t>“</a:t>
            </a:r>
            <a:r>
              <a:rPr lang="en-US" sz="4000" dirty="0"/>
              <a:t>Functions that use pointers or references to base classes must be able to use objects of derived classes without knowing it.</a:t>
            </a:r>
            <a:r>
              <a:rPr lang="pt-BR" sz="4000" dirty="0"/>
              <a:t>”</a:t>
            </a:r>
          </a:p>
          <a:p>
            <a:pPr algn="r"/>
            <a:r>
              <a:rPr lang="pt-BR" sz="4000" dirty="0"/>
              <a:t>					      						 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686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2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03654" y="1855788"/>
            <a:ext cx="11359978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endParaRPr lang="pt-BR" sz="4000" dirty="0"/>
          </a:p>
          <a:p>
            <a:r>
              <a:rPr lang="en-US" sz="4000" dirty="0"/>
              <a:t>O </a:t>
            </a:r>
            <a:r>
              <a:rPr lang="en-US" sz="4000" dirty="0" err="1"/>
              <a:t>objetivo</a:t>
            </a:r>
            <a:r>
              <a:rPr lang="en-US" sz="4000" dirty="0"/>
              <a:t> é </a:t>
            </a:r>
            <a:r>
              <a:rPr lang="en-US" sz="4000" dirty="0" err="1"/>
              <a:t>ter</a:t>
            </a:r>
            <a:r>
              <a:rPr lang="en-US" sz="4000" dirty="0"/>
              <a:t> </a:t>
            </a:r>
            <a:r>
              <a:rPr lang="en-US" sz="4000" dirty="0" err="1" smtClean="0"/>
              <a:t>certeza</a:t>
            </a:r>
            <a:r>
              <a:rPr lang="en-US" sz="4000" dirty="0" smtClean="0"/>
              <a:t> </a:t>
            </a:r>
            <a:r>
              <a:rPr lang="en-US" sz="4000" dirty="0" err="1"/>
              <a:t>que</a:t>
            </a:r>
            <a:r>
              <a:rPr lang="en-US" sz="4000" dirty="0"/>
              <a:t> o </a:t>
            </a:r>
            <a:r>
              <a:rPr lang="en-US" sz="4000" dirty="0" err="1"/>
              <a:t>consumidor</a:t>
            </a:r>
            <a:r>
              <a:rPr lang="en-US" sz="4000" dirty="0"/>
              <a:t> da </a:t>
            </a:r>
            <a:r>
              <a:rPr lang="en-US" sz="4000" dirty="0" err="1"/>
              <a:t>classe</a:t>
            </a:r>
            <a:r>
              <a:rPr lang="en-US" sz="4000" dirty="0"/>
              <a:t> base </a:t>
            </a:r>
            <a:r>
              <a:rPr lang="en-US" sz="4000" dirty="0" err="1"/>
              <a:t>não</a:t>
            </a:r>
            <a:r>
              <a:rPr lang="en-US" sz="4000" dirty="0"/>
              <a:t> “</a:t>
            </a:r>
            <a:r>
              <a:rPr lang="en-US" sz="4000" dirty="0" err="1"/>
              <a:t>queb</a:t>
            </a:r>
            <a:r>
              <a:rPr lang="pt-BR" sz="4000" dirty="0" err="1"/>
              <a:t>re</a:t>
            </a:r>
            <a:r>
              <a:rPr lang="pt-BR" sz="4000" dirty="0" smtClean="0"/>
              <a:t>” </a:t>
            </a:r>
            <a:r>
              <a:rPr lang="pt-BR" sz="4000" dirty="0"/>
              <a:t>ao utilizar uma classe derivada</a:t>
            </a:r>
          </a:p>
          <a:p>
            <a:r>
              <a:rPr lang="pt-BR" sz="4000" dirty="0"/>
              <a:t>					      			</a:t>
            </a:r>
          </a:p>
        </p:txBody>
      </p:sp>
      <p:pic>
        <p:nvPicPr>
          <p:cNvPr id="696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3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6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9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8" name="Picture 2" descr="http://www.codeproject.com/KB/architecture/SOLIDPrinciplesInOOD/dggn8fwf_33cq6mtncq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38" y="1981548"/>
            <a:ext cx="5238750" cy="3895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39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04434" y="1855788"/>
            <a:ext cx="11068582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pt-BR" sz="4000" dirty="0"/>
          </a:p>
          <a:p>
            <a:r>
              <a:rPr lang="pt-BR" sz="4000" dirty="0"/>
              <a:t>“</a:t>
            </a:r>
            <a:r>
              <a:rPr lang="en-US" sz="4000" dirty="0"/>
              <a:t>Make fine grained interfaces that are client specific.</a:t>
            </a:r>
            <a:r>
              <a:rPr lang="pt-BR" sz="4000" dirty="0"/>
              <a:t>”</a:t>
            </a:r>
          </a:p>
          <a:p>
            <a:pPr algn="r"/>
            <a:r>
              <a:rPr lang="pt-BR" sz="4000" dirty="0"/>
              <a:t>			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9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Instrutor –Fábio Margarito Martins de Barros</a:t>
            </a:r>
            <a:endParaRPr lang="pt-BR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3458"/>
            <a:ext cx="4914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F:\Users\Giovanni\Documents\Dot Net Architects\Logo\logo_.netarchicts_INTERNE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12" y="6103458"/>
            <a:ext cx="31242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388" y="5990543"/>
            <a:ext cx="24669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59" y="2516765"/>
            <a:ext cx="2646362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Conteúdo 2"/>
          <p:cNvSpPr txBox="1">
            <a:spLocks/>
          </p:cNvSpPr>
          <p:nvPr/>
        </p:nvSpPr>
        <p:spPr bwMode="auto">
          <a:xfrm>
            <a:off x="250825" y="1557338"/>
            <a:ext cx="9010406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Tenho de 13 anos de experiência em TI, dos quais, 7 como arquiteto de Instituições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Financeiras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Trabalho com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.Net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desde as versões Beta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Fui autor de artigos para a revista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.Net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Magazine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Sou Sócio do IASA(The Global IT Architect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Associaton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Blip>
                <a:blip r:embed="rId6"/>
              </a:buBlip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5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77795" y="1855788"/>
            <a:ext cx="11269362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pt-BR" sz="4000" dirty="0"/>
          </a:p>
          <a:p>
            <a:r>
              <a:rPr lang="pt-BR" sz="4000" dirty="0"/>
              <a:t>“</a:t>
            </a:r>
            <a:r>
              <a:rPr lang="en-US" sz="4000" dirty="0" err="1"/>
              <a:t>Clientes</a:t>
            </a:r>
            <a:r>
              <a:rPr lang="en-US" sz="4000" dirty="0"/>
              <a:t> </a:t>
            </a:r>
            <a:r>
              <a:rPr lang="en-US" sz="4000" dirty="0" err="1"/>
              <a:t>não</a:t>
            </a:r>
            <a:r>
              <a:rPr lang="en-US" sz="4000" dirty="0"/>
              <a:t> </a:t>
            </a:r>
            <a:r>
              <a:rPr lang="en-US" sz="4000" dirty="0" err="1"/>
              <a:t>devem</a:t>
            </a:r>
            <a:r>
              <a:rPr lang="en-US" sz="4000" dirty="0"/>
              <a:t> </a:t>
            </a:r>
            <a:r>
              <a:rPr lang="en-US" sz="4000" dirty="0" err="1"/>
              <a:t>ser</a:t>
            </a:r>
            <a:r>
              <a:rPr lang="en-US" sz="4000" dirty="0"/>
              <a:t> </a:t>
            </a:r>
            <a:r>
              <a:rPr lang="en-US" sz="4000" dirty="0" err="1"/>
              <a:t>forçados</a:t>
            </a:r>
            <a:r>
              <a:rPr lang="en-US" sz="4000" dirty="0"/>
              <a:t> a </a:t>
            </a:r>
            <a:r>
              <a:rPr lang="en-US" sz="4000" dirty="0" err="1" smtClean="0"/>
              <a:t>utilizar</a:t>
            </a:r>
            <a:r>
              <a:rPr lang="en-US" sz="4000" dirty="0" smtClean="0"/>
              <a:t> interfaces </a:t>
            </a:r>
            <a:r>
              <a:rPr lang="en-US" sz="4000" dirty="0" err="1"/>
              <a:t>que</a:t>
            </a:r>
            <a:r>
              <a:rPr lang="en-US" sz="4000" dirty="0"/>
              <a:t> </a:t>
            </a:r>
            <a:r>
              <a:rPr lang="en-US" sz="4000" dirty="0" err="1"/>
              <a:t>não</a:t>
            </a:r>
            <a:r>
              <a:rPr lang="en-US" sz="4000" dirty="0"/>
              <a:t> </a:t>
            </a:r>
            <a:r>
              <a:rPr lang="en-US" sz="4000" dirty="0" err="1"/>
              <a:t>precisam</a:t>
            </a:r>
            <a:r>
              <a:rPr lang="pt-BR" sz="4000" dirty="0"/>
              <a:t>”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06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6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19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endParaRPr lang="pt-BR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6" name="Picture 2" descr="http://www.codeproject.com/KB/architecture/SOLIDPrinciplesInOOD/dggn8fwf_36gttf6dtd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48" y="1916833"/>
            <a:ext cx="4762500" cy="35242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6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02507" y="1855788"/>
            <a:ext cx="11211697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pt-BR" sz="4000" dirty="0"/>
              <a:t>“</a:t>
            </a:r>
            <a:r>
              <a:rPr lang="en-US" sz="4000" dirty="0"/>
              <a:t>High level modules should not depend upon low level modules, both should depend up abstractions</a:t>
            </a:r>
          </a:p>
          <a:p>
            <a:r>
              <a:rPr lang="pt-BR" sz="4000" dirty="0" err="1" smtClean="0"/>
              <a:t>Abstractions</a:t>
            </a:r>
            <a:r>
              <a:rPr lang="pt-BR" sz="4000" dirty="0" smtClean="0"/>
              <a:t> </a:t>
            </a:r>
            <a:r>
              <a:rPr lang="pt-BR" sz="4000" dirty="0" err="1"/>
              <a:t>should</a:t>
            </a:r>
            <a:r>
              <a:rPr lang="pt-BR" sz="4000" dirty="0"/>
              <a:t> </a:t>
            </a:r>
            <a:r>
              <a:rPr lang="pt-BR" sz="4000" dirty="0" err="1"/>
              <a:t>not</a:t>
            </a:r>
            <a:r>
              <a:rPr lang="pt-BR" sz="4000" dirty="0"/>
              <a:t> </a:t>
            </a:r>
            <a:r>
              <a:rPr lang="pt-BR" sz="4000" dirty="0" err="1"/>
              <a:t>depend</a:t>
            </a:r>
            <a:r>
              <a:rPr lang="pt-BR" sz="4000" dirty="0"/>
              <a:t> </a:t>
            </a:r>
            <a:r>
              <a:rPr lang="pt-BR" sz="4000" dirty="0" err="1"/>
              <a:t>upon</a:t>
            </a:r>
            <a:r>
              <a:rPr lang="pt-BR" sz="4000" dirty="0"/>
              <a:t> </a:t>
            </a:r>
            <a:r>
              <a:rPr lang="pt-BR" sz="4000" dirty="0" err="1"/>
              <a:t>details</a:t>
            </a:r>
            <a:r>
              <a:rPr lang="pt-BR" sz="4000" dirty="0"/>
              <a:t>, </a:t>
            </a:r>
            <a:r>
              <a:rPr lang="pt-BR" sz="4000" dirty="0" err="1"/>
              <a:t>should</a:t>
            </a:r>
            <a:r>
              <a:rPr lang="pt-BR" sz="4000" dirty="0"/>
              <a:t> </a:t>
            </a:r>
            <a:r>
              <a:rPr lang="pt-BR" sz="4000" dirty="0" err="1"/>
              <a:t>depend</a:t>
            </a:r>
            <a:r>
              <a:rPr lang="pt-BR" sz="4000" dirty="0"/>
              <a:t> </a:t>
            </a:r>
            <a:r>
              <a:rPr lang="pt-BR" sz="4000" dirty="0" err="1"/>
              <a:t>upon</a:t>
            </a:r>
            <a:r>
              <a:rPr lang="pt-BR" sz="4000" dirty="0"/>
              <a:t> </a:t>
            </a:r>
            <a:r>
              <a:rPr lang="pt-BR" sz="4000" dirty="0" err="1" smtClean="0"/>
              <a:t>abstractions</a:t>
            </a:r>
            <a:r>
              <a:rPr lang="pt-BR" sz="4000" dirty="0" smtClean="0"/>
              <a:t>”</a:t>
            </a:r>
            <a:r>
              <a:rPr lang="pt-BR" sz="4000" dirty="0"/>
              <a:t>			</a:t>
            </a:r>
          </a:p>
          <a:p>
            <a:pPr algn="r"/>
            <a:r>
              <a:rPr lang="pt-BR" sz="4000" dirty="0"/>
              <a:t>			 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768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3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4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28367" y="1855788"/>
            <a:ext cx="11327027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4000" dirty="0"/>
              <a:t>Um Estudo das Funções do Arquiteto pela IASA Suécia </a:t>
            </a:r>
          </a:p>
          <a:p>
            <a:r>
              <a:rPr lang="pt-BR" sz="4000" dirty="0"/>
              <a:t>http://msdn.microsoft.com/pt-br/library/cc505968.aspx</a:t>
            </a:r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39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err="1" smtClean="0"/>
              <a:t>Refactoring</a:t>
            </a:r>
            <a:endParaRPr lang="pt-BR" b="1" dirty="0" smtClean="0"/>
          </a:p>
        </p:txBody>
      </p:sp>
      <p:pic>
        <p:nvPicPr>
          <p:cNvPr id="5122" name="Picture 2" descr="http://refactoring.com/refactoring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868" y="507023"/>
            <a:ext cx="2933700" cy="3743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671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91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/>
              <a:t>“</a:t>
            </a:r>
            <a:r>
              <a:rPr lang="pt-BR" sz="2800" b="1" dirty="0" err="1"/>
              <a:t>Refactoring</a:t>
            </a:r>
            <a:r>
              <a:rPr lang="pt-BR" sz="2800" dirty="0"/>
              <a:t>: alteração realizada na estrutura interna do software para torná-lo fácil de entender e barato para modificar, sem alterar o comportamento externo.</a:t>
            </a:r>
          </a:p>
          <a:p>
            <a:r>
              <a:rPr lang="pt-BR" sz="2800" dirty="0"/>
              <a:t> </a:t>
            </a:r>
            <a:r>
              <a:rPr lang="pt-BR" sz="2800" b="1" dirty="0" err="1" smtClean="0"/>
              <a:t>Refactor</a:t>
            </a:r>
            <a:r>
              <a:rPr lang="pt-BR" sz="2800" dirty="0"/>
              <a:t>: reestruturar o software aplicando um conjunto de </a:t>
            </a:r>
            <a:r>
              <a:rPr lang="pt-BR" sz="2800" dirty="0" err="1"/>
              <a:t>refatorações</a:t>
            </a:r>
            <a:r>
              <a:rPr lang="pt-BR" sz="2800" dirty="0"/>
              <a:t>, sem alterar o comportamento externo.”</a:t>
            </a:r>
          </a:p>
          <a:p>
            <a:pPr algn="r"/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130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163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“Any fool can write code that a computer can understand. </a:t>
            </a:r>
            <a:r>
              <a:rPr lang="pt-BR" sz="2800" dirty="0" err="1"/>
              <a:t>Good</a:t>
            </a:r>
            <a:r>
              <a:rPr lang="pt-BR" sz="2800" dirty="0"/>
              <a:t> </a:t>
            </a:r>
            <a:r>
              <a:rPr lang="pt-BR" sz="2800" dirty="0" err="1"/>
              <a:t>programmers</a:t>
            </a:r>
            <a:r>
              <a:rPr lang="pt-BR" sz="2800" dirty="0"/>
              <a:t> </a:t>
            </a:r>
            <a:r>
              <a:rPr lang="pt-BR" sz="2800" dirty="0" err="1"/>
              <a:t>write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tha</a:t>
            </a:r>
            <a:r>
              <a:rPr lang="pt-BR" sz="2800" dirty="0"/>
              <a:t> </a:t>
            </a:r>
            <a:r>
              <a:rPr lang="pt-BR" sz="2800" dirty="0" err="1"/>
              <a:t>humans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undertand</a:t>
            </a:r>
            <a:r>
              <a:rPr lang="pt-BR" sz="2800" dirty="0"/>
              <a:t>”, </a:t>
            </a:r>
          </a:p>
          <a:p>
            <a:r>
              <a:rPr lang="pt-BR" sz="2800" dirty="0" smtClean="0"/>
              <a:t>“</a:t>
            </a:r>
            <a:r>
              <a:rPr lang="pt-BR" sz="2800" dirty="0"/>
              <a:t>Qualquer tolo pode escrever código que um computador entenda. Bons programadores escrevem códigos que humanos possam entender”.</a:t>
            </a:r>
          </a:p>
          <a:p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045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54653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800" dirty="0" smtClean="0"/>
              <a:t>“</a:t>
            </a:r>
            <a:r>
              <a:rPr lang="pt-BR" sz="2800" dirty="0" err="1" smtClean="0"/>
              <a:t>Refactoring</a:t>
            </a:r>
            <a:r>
              <a:rPr lang="pt-BR" sz="2800" dirty="0" smtClean="0"/>
              <a:t> </a:t>
            </a:r>
            <a:r>
              <a:rPr lang="pt-BR" sz="2800" dirty="0"/>
              <a:t>é utilizado por pessoas comuns, assim como você e eu, pois gênios não erram e não precisam de tais recursos. Se você for um gênio, por favor, pare por </a:t>
            </a:r>
            <a:r>
              <a:rPr lang="pt-BR" sz="2800" dirty="0" smtClean="0"/>
              <a:t>aqui, </a:t>
            </a:r>
            <a:r>
              <a:rPr lang="pt-BR" sz="2800" dirty="0"/>
              <a:t>caso não, aproveite a técnica</a:t>
            </a:r>
            <a:r>
              <a:rPr lang="pt-BR" sz="2800" dirty="0" smtClean="0"/>
              <a:t>”</a:t>
            </a:r>
          </a:p>
          <a:p>
            <a:pPr algn="r"/>
            <a:r>
              <a:rPr lang="pt-BR" sz="2800" dirty="0" smtClean="0">
                <a:sym typeface="Arial" panose="020B0604020202020204" pitchFamily="34" charset="0"/>
              </a:rPr>
              <a:t>Kent </a:t>
            </a:r>
            <a:r>
              <a:rPr lang="pt-BR" sz="2800" dirty="0" err="1" smtClean="0">
                <a:sym typeface="Arial" panose="020B0604020202020204" pitchFamily="34" charset="0"/>
              </a:rPr>
              <a:t>Benk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878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Material e Contatos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04838" y="2067339"/>
            <a:ext cx="114207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Canal do </a:t>
            </a:r>
            <a:r>
              <a:rPr lang="pt-BR" dirty="0" err="1">
                <a:hlinkClick r:id="rId3"/>
              </a:rPr>
              <a:t>GitHub</a:t>
            </a:r>
            <a:r>
              <a:rPr lang="pt-BR" dirty="0">
                <a:hlinkClick r:id="rId3"/>
              </a:rPr>
              <a:t> com Exemplos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>
                <a:hlinkClick r:id="rId4"/>
              </a:rPr>
              <a:t>Conteúdo da </a:t>
            </a:r>
            <a:r>
              <a:rPr lang="pt-BR" dirty="0" err="1">
                <a:hlinkClick r:id="rId4"/>
              </a:rPr>
              <a:t>MBCorp</a:t>
            </a:r>
            <a:r>
              <a:rPr lang="pt-BR" dirty="0">
                <a:hlinkClick r:id="rId4"/>
              </a:rPr>
              <a:t> com links sobre assuntos relacionados com arquitetura no </a:t>
            </a:r>
            <a:r>
              <a:rPr lang="pt-BR" dirty="0" smtClean="0">
                <a:hlinkClick r:id="rId4"/>
              </a:rPr>
              <a:t>Scoop.it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>
                <a:hlinkClick r:id="rId5"/>
              </a:rPr>
              <a:t>Curta a página</a:t>
            </a:r>
            <a:r>
              <a:rPr lang="pt-BR" i="1" dirty="0">
                <a:hlinkClick r:id="rId5"/>
              </a:rPr>
              <a:t> </a:t>
            </a:r>
            <a:r>
              <a:rPr lang="pt-BR" dirty="0">
                <a:hlinkClick r:id="rId5"/>
              </a:rPr>
              <a:t> da </a:t>
            </a:r>
            <a:r>
              <a:rPr lang="pt-BR" dirty="0" err="1">
                <a:hlinkClick r:id="rId5"/>
              </a:rPr>
              <a:t>MBCorp</a:t>
            </a:r>
            <a:r>
              <a:rPr lang="pt-BR" dirty="0">
                <a:hlinkClick r:id="rId5"/>
              </a:rPr>
              <a:t> no </a:t>
            </a:r>
            <a:r>
              <a:rPr lang="pt-BR" dirty="0" err="1">
                <a:hlinkClick r:id="rId5"/>
              </a:rPr>
              <a:t>Facebook</a:t>
            </a:r>
            <a:r>
              <a:rPr lang="pt-BR" dirty="0">
                <a:hlinkClick r:id="rId5"/>
              </a:rPr>
              <a:t> e fique plugado com as novidades, artigos e promoções e workshops </a:t>
            </a:r>
            <a:r>
              <a:rPr lang="pt-BR" dirty="0" smtClean="0">
                <a:hlinkClick r:id="rId5"/>
              </a:rPr>
              <a:t>gratuitos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>
                <a:hlinkClick r:id="rId6"/>
              </a:rPr>
              <a:t>Forum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Site/Blog:</a:t>
            </a:r>
            <a:r>
              <a:rPr lang="pt-BR" dirty="0"/>
              <a:t> </a:t>
            </a:r>
            <a:r>
              <a:rPr lang="pt-BR" dirty="0" smtClean="0">
                <a:hlinkClick r:id="rId7"/>
              </a:rPr>
              <a:t>www.mbcorp.com.br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b="1" dirty="0" err="1"/>
              <a:t>Twitter</a:t>
            </a:r>
            <a:r>
              <a:rPr lang="pt-BR" b="1" dirty="0"/>
              <a:t>: </a:t>
            </a:r>
            <a:r>
              <a:rPr lang="pt-BR" dirty="0"/>
              <a:t>@</a:t>
            </a:r>
            <a:r>
              <a:rPr lang="pt-BR" dirty="0" err="1"/>
              <a:t>fabiomargarito</a:t>
            </a:r>
            <a:r>
              <a:rPr lang="pt-BR" dirty="0"/>
              <a:t>  e @</a:t>
            </a:r>
            <a:r>
              <a:rPr lang="pt-BR" dirty="0" err="1"/>
              <a:t>thembcorp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Skype:</a:t>
            </a:r>
            <a:r>
              <a:rPr lang="pt-BR" dirty="0"/>
              <a:t> </a:t>
            </a:r>
            <a:r>
              <a:rPr lang="pt-BR" dirty="0" err="1"/>
              <a:t>fmargarito</a:t>
            </a:r>
            <a:r>
              <a:rPr lang="pt-BR" dirty="0"/>
              <a:t> ou pelo e-mail </a:t>
            </a:r>
            <a:r>
              <a:rPr lang="pt-BR" dirty="0">
                <a:hlinkClick r:id="rId8"/>
              </a:rPr>
              <a:t>fabiomargarito@live.com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Google Talk: </a:t>
            </a:r>
            <a:r>
              <a:rPr lang="pt-BR" dirty="0">
                <a:hlinkClick r:id="rId9"/>
              </a:rPr>
              <a:t>fabiomargarito@gmail.com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51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>
                <a:sym typeface="Arial" panose="020B0604020202020204" pitchFamily="34" charset="0"/>
              </a:rPr>
              <a:t>                                        </a:t>
            </a:r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2927648" y="1700807"/>
          <a:ext cx="6521152" cy="465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772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duplicado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Violação do princípio SRP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difícil de entender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Complexidade </a:t>
            </a:r>
            <a:r>
              <a:rPr lang="pt-BR" sz="2800" b="1" dirty="0" err="1">
                <a:sym typeface="Arial" panose="020B0604020202020204" pitchFamily="34" charset="0"/>
              </a:rPr>
              <a:t>ciclomática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Comentários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Indícios de problemas </a:t>
            </a:r>
            <a:endParaRPr lang="pt-BR" dirty="0"/>
          </a:p>
        </p:txBody>
      </p:sp>
      <p:pic>
        <p:nvPicPr>
          <p:cNvPr id="4" name="Imagem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51" y="4587631"/>
            <a:ext cx="546466" cy="5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59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ym typeface="Arial" panose="020B0604020202020204" pitchFamily="34" charset="0"/>
              </a:rPr>
              <a:t>Como vender o </a:t>
            </a:r>
            <a:r>
              <a:rPr lang="en-US" sz="2800" dirty="0" err="1">
                <a:sym typeface="Arial" panose="020B0604020202020204" pitchFamily="34" charset="0"/>
              </a:rPr>
              <a:t>uso</a:t>
            </a:r>
            <a:r>
              <a:rPr lang="en-US" sz="2800" dirty="0">
                <a:sym typeface="Arial" panose="020B0604020202020204" pitchFamily="34" charset="0"/>
              </a:rPr>
              <a:t> do Refactoring?</a:t>
            </a:r>
          </a:p>
          <a:p>
            <a:r>
              <a:rPr lang="en-US" sz="2800" dirty="0">
                <a:sym typeface="Arial" panose="020B0604020202020204" pitchFamily="34" charset="0"/>
              </a:rPr>
              <a:t>Refactoring </a:t>
            </a:r>
            <a:r>
              <a:rPr lang="en-US" sz="2800" dirty="0" err="1">
                <a:sym typeface="Arial" panose="020B0604020202020204" pitchFamily="34" charset="0"/>
              </a:rPr>
              <a:t>degrada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desempenho</a:t>
            </a:r>
            <a:r>
              <a:rPr lang="en-US" sz="2800" dirty="0">
                <a:sym typeface="Arial" panose="020B0604020202020204" pitchFamily="34" charset="0"/>
              </a:rPr>
              <a:t>?</a:t>
            </a:r>
          </a:p>
          <a:p>
            <a:r>
              <a:rPr lang="en-US" sz="2800" dirty="0" err="1">
                <a:sym typeface="Arial" panose="020B0604020202020204" pitchFamily="34" charset="0"/>
              </a:rPr>
              <a:t>Qual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tamanho</a:t>
            </a:r>
            <a:r>
              <a:rPr lang="en-US" sz="2800" dirty="0">
                <a:sym typeface="Arial" panose="020B0604020202020204" pitchFamily="34" charset="0"/>
              </a:rPr>
              <a:t> de </a:t>
            </a:r>
            <a:r>
              <a:rPr lang="en-US" sz="2800" dirty="0" err="1">
                <a:sym typeface="Arial" panose="020B0604020202020204" pitchFamily="34" charset="0"/>
              </a:rPr>
              <a:t>cada</a:t>
            </a:r>
            <a:r>
              <a:rPr lang="en-US" sz="2800" dirty="0">
                <a:sym typeface="Arial" panose="020B0604020202020204" pitchFamily="34" charset="0"/>
              </a:rPr>
              <a:t> </a:t>
            </a:r>
            <a:r>
              <a:rPr lang="en-US" sz="2800" dirty="0" err="1">
                <a:sym typeface="Arial" panose="020B0604020202020204" pitchFamily="34" charset="0"/>
              </a:rPr>
              <a:t>ciclo</a:t>
            </a:r>
            <a:r>
              <a:rPr lang="en-US" sz="2800" dirty="0">
                <a:sym typeface="Arial" panose="020B0604020202020204" pitchFamily="34" charset="0"/>
              </a:rPr>
              <a:t> de Refactoring?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FAQs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997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603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Martin Fowler em conjunto com outros autores de peso,  como Kent Beck(Criador do TDD e </a:t>
            </a:r>
            <a:r>
              <a:rPr lang="pt-BR" sz="2800" dirty="0" err="1"/>
              <a:t>Extremming</a:t>
            </a:r>
            <a:r>
              <a:rPr lang="pt-BR" sz="2800" dirty="0"/>
              <a:t> </a:t>
            </a:r>
            <a:r>
              <a:rPr lang="pt-BR" sz="2800" dirty="0" err="1"/>
              <a:t>Programmer</a:t>
            </a:r>
            <a:r>
              <a:rPr lang="pt-BR" sz="2800" dirty="0"/>
              <a:t>), catalogou um conjunto de soluções para problemas instalados.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/>
              <a:t>Este </a:t>
            </a:r>
            <a:r>
              <a:rPr lang="pt-BR" sz="2800" dirty="0"/>
              <a:t>catálogo compreende aproximadamente 95 soluções de </a:t>
            </a:r>
            <a:r>
              <a:rPr lang="pt-BR" sz="2800" dirty="0" err="1"/>
              <a:t>refactorings</a:t>
            </a:r>
            <a:r>
              <a:rPr lang="pt-BR" sz="2800" dirty="0"/>
              <a:t>.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Catálogo de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007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Catálogo de </a:t>
            </a:r>
            <a:r>
              <a:rPr lang="pt-BR" sz="2800" dirty="0" err="1"/>
              <a:t>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2"/>
              </a:rPr>
              <a:t>http://www.refactoring.com/catalog/index.html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/>
              <a:t>Smells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www.industriallogic.com/wp-content/uploads/2005/09/smellstorefactorings.pdf</a:t>
            </a:r>
            <a:endParaRPr lang="pt-BR" sz="2800" dirty="0" smtClean="0"/>
          </a:p>
          <a:p>
            <a:pPr algn="just" defTabSz="912813">
              <a:spcBef>
                <a:spcPts val="488"/>
              </a:spcBef>
            </a:pP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Links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27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3153228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Class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smtClean="0">
                <a:sym typeface="Arial" panose="020B0604020202020204" pitchFamily="34" charset="0"/>
              </a:rPr>
              <a:t>Move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Rename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0146" y="1825625"/>
            <a:ext cx="50618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>
                <a:sym typeface="Arial" panose="020B0604020202020204" pitchFamily="34" charset="0"/>
              </a:rPr>
              <a:t>Encapsulate</a:t>
            </a:r>
            <a:r>
              <a:rPr lang="pt-BR" sz="2800" dirty="0" smtClean="0">
                <a:sym typeface="Arial" panose="020B0604020202020204" pitchFamily="34" charset="0"/>
              </a:rPr>
              <a:t> Field*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Hide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Introduce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Parameter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Object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Assignment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Initialization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98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491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Constructor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Factory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Type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State</a:t>
            </a:r>
            <a:r>
              <a:rPr lang="pt-BR" sz="2800" dirty="0" smtClean="0">
                <a:sym typeface="Arial" panose="020B0604020202020204" pitchFamily="34" charset="0"/>
              </a:rPr>
              <a:t>/</a:t>
            </a:r>
            <a:r>
              <a:rPr lang="pt-BR" sz="2800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90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426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79314" y="1879600"/>
            <a:ext cx="11805920" cy="434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Construtor da classe Paciente está com mais de uma responsabilidade, a validação dos campos: 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 smtClean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Endereco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está com mais de uma responsabilidade, a consulta CEP: Remove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endParaRPr lang="pt-BR" dirty="0" smtClean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Paciente está com mais de uma responsabilidade, a geração de credenciais de acesso: Move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endParaRPr lang="pt-BR" dirty="0" smtClean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CredencialAcesso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método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GerarCredencialDeAcesso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está com algoritmos aninhados, violando o princípio OCP do S.O.L.I.D: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Replace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Type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Code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With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State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/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Strategy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62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399" y="1855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3900" b="1" dirty="0">
                <a:sym typeface="Arial" panose="020B0604020202020204" pitchFamily="34" charset="0"/>
              </a:rPr>
              <a:t>Design </a:t>
            </a:r>
            <a:r>
              <a:rPr lang="pt-BR" sz="3900" b="1" dirty="0" err="1">
                <a:sym typeface="Arial" panose="020B0604020202020204" pitchFamily="34" charset="0"/>
              </a:rPr>
              <a:t>Patterns</a:t>
            </a:r>
            <a:endParaRPr lang="pt-BR" sz="39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900" dirty="0">
                <a:sym typeface="Arial" panose="020B0604020202020204" pitchFamily="34" charset="0"/>
              </a:rPr>
              <a:t>http://www.dofactory.com/Patterns/Patterns.aspx</a:t>
            </a:r>
            <a:endParaRPr lang="pt-BR" dirty="0" smtClean="0"/>
          </a:p>
        </p:txBody>
      </p:sp>
      <p:pic>
        <p:nvPicPr>
          <p:cNvPr id="78852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3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4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6" name="Picture 7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06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Dinâmica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59" y="2522485"/>
            <a:ext cx="8218120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  <p:pic>
        <p:nvPicPr>
          <p:cNvPr id="1026" name="Picture 2" descr="http://ecx.images-amazon.com/images/I/51IuDvAU1C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1" y="476518"/>
            <a:ext cx="2936874" cy="3772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29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aumenta, a tarefa de desenvolver software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2668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31880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38691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Jogos</a:t>
            </a:r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29622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864820571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42306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0692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/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15818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50836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16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Ferramentas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8" name="Picture 4" descr="https://encrypted-tbn2.google.com/images?q=tbn:ANd9GcSdQt0dqfRUWdB1nA6_Idn7ge0hDHQnc7IFUk5IWYpI4GqIENq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89" y="1629569"/>
            <a:ext cx="25241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s://encrypted-tbn2.google.com/images?q=tbn:ANd9GcSIcs0X1SOU0uWvUWDAn07_ip6vf6q2R-3ptZlSjxU4PAS512MT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0" y="4810124"/>
            <a:ext cx="35052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ttps://encrypted-tbn3.google.com/images?q=tbn:ANd9GcRms0Mwqqv9byliDpvp54qsdKMBT1td5S16aErKzZGpyPxUVV3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32" y="4105274"/>
            <a:ext cx="164623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windowsphonenetwork.com/wp-content/uploads/2012/08/Visual-Studio-20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437" y="1880394"/>
            <a:ext cx="4953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4.bp.blogspot.com/-xrRjXNaG9CM/ULxx0SblOyI/AAAAAAAAAI0/7VNcAkzotxQ/s400/Netframework-version-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387" y="3195204"/>
            <a:ext cx="1903413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4492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0711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1921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939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4565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9284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6676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877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3337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9213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S.O.L.I.D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Arquitetura de Software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21085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4063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Fizz</a:t>
            </a:r>
            <a:r>
              <a:rPr lang="pt-BR" dirty="0" smtClean="0"/>
              <a:t> </a:t>
            </a:r>
            <a:r>
              <a:rPr lang="pt-BR" dirty="0" err="1" smtClean="0"/>
              <a:t>Buzz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9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0713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39348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91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smtClean="0">
                  <a:solidFill>
                    <a:sysClr val="window" lastClr="FFFFFF"/>
                  </a:solidFill>
                  <a:latin typeface="Calibri"/>
                </a:rPr>
                <a:t>Repository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6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0727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749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8155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4821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tângulo de cantos arredondados 52230"/>
          <p:cNvSpPr/>
          <p:nvPr/>
        </p:nvSpPr>
        <p:spPr>
          <a:xfrm>
            <a:off x="1998930" y="1511800"/>
            <a:ext cx="8312520" cy="5259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986610" y="2184036"/>
            <a:ext cx="8229600" cy="4525962"/>
          </a:xfrm>
        </p:spPr>
        <p:txBody>
          <a:bodyPr/>
          <a:lstStyle/>
          <a:p>
            <a:pPr>
              <a:defRPr/>
            </a:pPr>
            <a:endParaRPr lang="pt-BR" dirty="0"/>
          </a:p>
          <a:p>
            <a:pPr eaLnBrk="1" hangingPunct="1">
              <a:defRPr/>
            </a:pPr>
            <a:endParaRPr lang="pt-BR" sz="4000" dirty="0"/>
          </a:p>
          <a:p>
            <a:pPr>
              <a:defRPr/>
            </a:pPr>
            <a:endParaRPr lang="pt-BR" b="1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Agendamento e consulta de resultados de Exames Clínicos</a:t>
            </a:r>
            <a:endParaRPr lang="pt-BR" dirty="0"/>
          </a:p>
        </p:txBody>
      </p:sp>
      <p:pic>
        <p:nvPicPr>
          <p:cNvPr id="2050" name="Picture 2" descr="http://icons.iconarchive.com/icons/iconshock/real-vista-networking/128/guar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4" y="4033868"/>
            <a:ext cx="1294607" cy="12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/>
          <p:cNvSpPr/>
          <p:nvPr/>
        </p:nvSpPr>
        <p:spPr>
          <a:xfrm>
            <a:off x="5018377" y="4230002"/>
            <a:ext cx="2110154" cy="73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Agendar Exame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5081769" y="5305275"/>
            <a:ext cx="2110154" cy="7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Resultado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294" y="4205386"/>
            <a:ext cx="1071683" cy="1071683"/>
          </a:xfrm>
          <a:prstGeom prst="rect">
            <a:avLst/>
          </a:prstGeom>
        </p:spPr>
      </p:pic>
      <p:cxnSp>
        <p:nvCxnSpPr>
          <p:cNvPr id="14" name="Conector reto 13"/>
          <p:cNvCxnSpPr/>
          <p:nvPr/>
        </p:nvCxnSpPr>
        <p:spPr>
          <a:xfrm>
            <a:off x="1679575" y="4570174"/>
            <a:ext cx="3113793" cy="5181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7411208" y="4543024"/>
            <a:ext cx="3028626" cy="54301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8" idx="7"/>
          </p:cNvCxnSpPr>
          <p:nvPr/>
        </p:nvCxnSpPr>
        <p:spPr>
          <a:xfrm flipH="1">
            <a:off x="6819506" y="3632149"/>
            <a:ext cx="654874" cy="70543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241399" y="386467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</a:t>
            </a:r>
            <a:r>
              <a:rPr lang="pt-BR" sz="1200" dirty="0" err="1" smtClean="0"/>
              <a:t>extends</a:t>
            </a:r>
            <a:r>
              <a:rPr lang="pt-BR" sz="1200" dirty="0" smtClean="0"/>
              <a:t>&gt;&gt;</a:t>
            </a:r>
            <a:endParaRPr lang="pt-BR" sz="1200" dirty="0"/>
          </a:p>
        </p:txBody>
      </p:sp>
      <p:sp>
        <p:nvSpPr>
          <p:cNvPr id="32" name="Elipse 31"/>
          <p:cNvSpPr/>
          <p:nvPr/>
        </p:nvSpPr>
        <p:spPr>
          <a:xfrm>
            <a:off x="2080405" y="2620369"/>
            <a:ext cx="3205428" cy="1138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Gerar Usuário e Senha para Consulta de resultado</a:t>
            </a:r>
            <a:endParaRPr lang="pt-BR" dirty="0"/>
          </a:p>
        </p:txBody>
      </p:sp>
      <p:cxnSp>
        <p:nvCxnSpPr>
          <p:cNvPr id="33" name="Conector de seta reta 32"/>
          <p:cNvCxnSpPr/>
          <p:nvPr/>
        </p:nvCxnSpPr>
        <p:spPr>
          <a:xfrm flipH="1" flipV="1">
            <a:off x="4367847" y="3732312"/>
            <a:ext cx="713922" cy="54493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V="1">
            <a:off x="7411208" y="5016823"/>
            <a:ext cx="3028626" cy="568056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049911" y="3740895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&lt;&lt;includes&gt;&gt;</a:t>
            </a:r>
            <a:endParaRPr lang="pt-BR" sz="1200" dirty="0"/>
          </a:p>
        </p:txBody>
      </p:sp>
      <p:sp>
        <p:nvSpPr>
          <p:cNvPr id="52" name="Elipse 51"/>
          <p:cNvSpPr/>
          <p:nvPr/>
        </p:nvSpPr>
        <p:spPr>
          <a:xfrm>
            <a:off x="7474380" y="3056647"/>
            <a:ext cx="2740583" cy="85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 Paciente</a:t>
            </a:r>
            <a:endParaRPr lang="pt-BR" dirty="0"/>
          </a:p>
        </p:txBody>
      </p:sp>
      <p:sp>
        <p:nvSpPr>
          <p:cNvPr id="53" name="Elipse 52"/>
          <p:cNvSpPr/>
          <p:nvPr/>
        </p:nvSpPr>
        <p:spPr>
          <a:xfrm>
            <a:off x="4767878" y="1715135"/>
            <a:ext cx="3205428" cy="1138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 se há cobertura do plano para exame selecionado</a:t>
            </a:r>
            <a:endParaRPr lang="pt-BR" dirty="0"/>
          </a:p>
        </p:txBody>
      </p:sp>
      <p:cxnSp>
        <p:nvCxnSpPr>
          <p:cNvPr id="54" name="Conector de seta reta 53"/>
          <p:cNvCxnSpPr/>
          <p:nvPr/>
        </p:nvCxnSpPr>
        <p:spPr>
          <a:xfrm flipV="1">
            <a:off x="6272033" y="2869332"/>
            <a:ext cx="0" cy="135023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s://encrypted-tbn2.gstatic.com/images?q=tbn:ANd9GcSflrCXUINmOoNw5jPfRaGPP-GGzkomSAm6WJT_mmWYAAu2baRXA9PU7pp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245" y="1602858"/>
            <a:ext cx="1351329" cy="8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ector reto 60"/>
          <p:cNvCxnSpPr/>
          <p:nvPr/>
        </p:nvCxnSpPr>
        <p:spPr>
          <a:xfrm>
            <a:off x="7988509" y="2202783"/>
            <a:ext cx="2573550" cy="271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594977" y="5277069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Atendente</a:t>
            </a:r>
            <a:endParaRPr lang="pt-BR" sz="12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0574379" y="248286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Plano de saúde</a:t>
            </a:r>
            <a:endParaRPr lang="pt-BR" sz="12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0699756" y="527706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Paciente</a:t>
            </a:r>
          </a:p>
        </p:txBody>
      </p:sp>
    </p:spTree>
    <p:extLst>
      <p:ext uri="{BB962C8B-B14F-4D97-AF65-F5344CB8AC3E}">
        <p14:creationId xmlns:p14="http://schemas.microsoft.com/office/powerpoint/2010/main" val="28181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7130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4033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558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355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814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9088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045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932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0320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6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96" y="1500189"/>
            <a:ext cx="5060037" cy="3367440"/>
          </a:xfrm>
          <a:prstGeom prst="rect">
            <a:avLst/>
          </a:prstGeom>
        </p:spPr>
      </p:pic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Agendamento e consulta de resultados de Exames</a:t>
            </a:r>
            <a:endParaRPr lang="pt-BR" dirty="0"/>
          </a:p>
        </p:txBody>
      </p:sp>
      <p:pic>
        <p:nvPicPr>
          <p:cNvPr id="2050" name="Picture 2" descr="http://icons.iconarchive.com/icons/iconshock/real-vista-networking/128/gu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310" y="2653805"/>
            <a:ext cx="1294607" cy="12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414" y="1993314"/>
            <a:ext cx="5002774" cy="13654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414" y="3679850"/>
            <a:ext cx="5002774" cy="230314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50" y="5111383"/>
            <a:ext cx="5192957" cy="1565746"/>
          </a:xfrm>
          <a:prstGeom prst="rect">
            <a:avLst/>
          </a:prstGeom>
        </p:spPr>
      </p:pic>
      <p:sp>
        <p:nvSpPr>
          <p:cNvPr id="11" name="Seta em curva para a direita 10"/>
          <p:cNvSpPr/>
          <p:nvPr/>
        </p:nvSpPr>
        <p:spPr>
          <a:xfrm flipH="1">
            <a:off x="4375882" y="2683656"/>
            <a:ext cx="649410" cy="35740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 em curva para a direita 27"/>
          <p:cNvSpPr/>
          <p:nvPr/>
        </p:nvSpPr>
        <p:spPr>
          <a:xfrm rot="16200000" flipH="1">
            <a:off x="6793446" y="-137145"/>
            <a:ext cx="707570" cy="35740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 em curva para a direita 28"/>
          <p:cNvSpPr/>
          <p:nvPr/>
        </p:nvSpPr>
        <p:spPr>
          <a:xfrm flipH="1">
            <a:off x="11484430" y="2205913"/>
            <a:ext cx="590339" cy="21903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945471" y="3255616"/>
            <a:ext cx="637478" cy="380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o Explicativo 1 12"/>
          <p:cNvSpPr/>
          <p:nvPr/>
        </p:nvSpPr>
        <p:spPr>
          <a:xfrm>
            <a:off x="5791200" y="4824563"/>
            <a:ext cx="1014432" cy="1909910"/>
          </a:xfrm>
          <a:prstGeom prst="borderCallout1">
            <a:avLst>
              <a:gd name="adj1" fmla="val 3609"/>
              <a:gd name="adj2" fmla="val -6618"/>
              <a:gd name="adj3" fmla="val -13534"/>
              <a:gd name="adj4" fmla="val -34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Ao gerar o agendamento, usuário e senha para acesso serão criados. Se já existir, o sistema informará a existente</a:t>
            </a:r>
            <a:endParaRPr lang="pt-BR" sz="1050" dirty="0"/>
          </a:p>
        </p:txBody>
      </p:sp>
      <p:sp>
        <p:nvSpPr>
          <p:cNvPr id="34" name="Texto Explicativo 1 33"/>
          <p:cNvSpPr/>
          <p:nvPr/>
        </p:nvSpPr>
        <p:spPr>
          <a:xfrm>
            <a:off x="5736749" y="2560764"/>
            <a:ext cx="1014432" cy="1909910"/>
          </a:xfrm>
          <a:prstGeom prst="borderCallout1">
            <a:avLst>
              <a:gd name="adj1" fmla="val 3609"/>
              <a:gd name="adj2" fmla="val -6618"/>
              <a:gd name="adj3" fmla="val 8972"/>
              <a:gd name="adj4" fmla="val -16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Ao adicionar o exame, verificar se há cobertura do plano para o tipo de exame selecionado.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9520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</p:spTree>
    <p:extLst>
      <p:ext uri="{BB962C8B-B14F-4D97-AF65-F5344CB8AC3E}">
        <p14:creationId xmlns:p14="http://schemas.microsoft.com/office/powerpoint/2010/main" val="6555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  <p:pic>
        <p:nvPicPr>
          <p:cNvPr id="1026" name="Picture 2" descr="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29" y="1878150"/>
            <a:ext cx="37623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0351" y="1445406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http://msdn.microsoft.com/en-us/data/aa937709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9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504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1705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601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052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768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33250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06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9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3017</Words>
  <Application>Microsoft Office PowerPoint</Application>
  <PresentationFormat>Widescreen</PresentationFormat>
  <Paragraphs>626</Paragraphs>
  <Slides>111</Slides>
  <Notes>95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111</vt:i4>
      </vt:variant>
    </vt:vector>
  </HeadingPairs>
  <TitlesOfParts>
    <vt:vector size="117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PRINCÍPIOS S.O.L.I.D E PADRÕES DE APLICAÇÕES EMPRESARIAIS</vt:lpstr>
      <vt:lpstr>Apresentação do PowerPoint</vt:lpstr>
      <vt:lpstr>Instrutor –Fábio Margarito Martins de Barros</vt:lpstr>
      <vt:lpstr>O Curso  Material e Contatos</vt:lpstr>
      <vt:lpstr>O Curso  Dinâmica</vt:lpstr>
      <vt:lpstr>O Curso  Ferramentas</vt:lpstr>
      <vt:lpstr>S.O.L.I.D</vt:lpstr>
      <vt:lpstr>Agendamento e consulta de resultados de Exames Clínicos</vt:lpstr>
      <vt:lpstr>Agendamento e consulta de resultados de Exames</vt:lpstr>
      <vt:lpstr>Agendamento e consulta de resultados de Exames</vt:lpstr>
      <vt:lpstr>S.O.L.I.D</vt:lpstr>
      <vt:lpstr>Single Responsability Principle</vt:lpstr>
      <vt:lpstr>Single Responsability Principle</vt:lpstr>
      <vt:lpstr>Single Responsability Principle</vt:lpstr>
      <vt:lpstr>Single Responsability Principle</vt:lpstr>
      <vt:lpstr>Single Responsability Principle</vt:lpstr>
      <vt:lpstr>Open Close Principle</vt:lpstr>
      <vt:lpstr>Open Close Principle</vt:lpstr>
      <vt:lpstr>Open Close Principle</vt:lpstr>
      <vt:lpstr>Open Close Principle</vt:lpstr>
      <vt:lpstr>Open Close Principle</vt:lpstr>
      <vt:lpstr>Liskov Principle</vt:lpstr>
      <vt:lpstr>Liskov Principle</vt:lpstr>
      <vt:lpstr>Liskov Principle</vt:lpstr>
      <vt:lpstr>Liskov Principle</vt:lpstr>
      <vt:lpstr>Liskov Principle</vt:lpstr>
      <vt:lpstr>Liskov Principle</vt:lpstr>
      <vt:lpstr>Interface Segregation Principle</vt:lpstr>
      <vt:lpstr>Interface Segregation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  <vt:lpstr>Referências</vt:lpstr>
      <vt:lpstr>Refactoring</vt:lpstr>
      <vt:lpstr>Definição</vt:lpstr>
      <vt:lpstr>Definição</vt:lpstr>
      <vt:lpstr>Definição</vt:lpstr>
      <vt:lpstr>Processo</vt:lpstr>
      <vt:lpstr>Indícios de problemas </vt:lpstr>
      <vt:lpstr>FAQs</vt:lpstr>
      <vt:lpstr>Catálogo de refactorings</vt:lpstr>
      <vt:lpstr>Links importantes</vt:lpstr>
      <vt:lpstr>Refactorings comuns</vt:lpstr>
      <vt:lpstr>Refactorings comuns</vt:lpstr>
      <vt:lpstr>Vamos Refatorar</vt:lpstr>
      <vt:lpstr>Vamos Refatorar</vt:lpstr>
      <vt:lpstr>Referências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Fizz Buzz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Por que não o EF 4.1?</vt:lpstr>
      <vt:lpstr>Por que não o EF 4.1?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2014-09-11T11:41:24Z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