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8"/>
  </p:notesMasterIdLst>
  <p:handoutMasterIdLst>
    <p:handoutMasterId r:id="rId89"/>
  </p:handoutMasterIdLst>
  <p:sldIdLst>
    <p:sldId id="280" r:id="rId3"/>
    <p:sldId id="26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427" r:id="rId17"/>
    <p:sldId id="347" r:id="rId18"/>
    <p:sldId id="348" r:id="rId19"/>
    <p:sldId id="349" r:id="rId20"/>
    <p:sldId id="350" r:id="rId21"/>
    <p:sldId id="414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415" r:id="rId34"/>
    <p:sldId id="364" r:id="rId35"/>
    <p:sldId id="417" r:id="rId36"/>
    <p:sldId id="416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4" r:id="rId45"/>
    <p:sldId id="375" r:id="rId46"/>
    <p:sldId id="376" r:id="rId47"/>
    <p:sldId id="377" r:id="rId48"/>
    <p:sldId id="422" r:id="rId49"/>
    <p:sldId id="378" r:id="rId50"/>
    <p:sldId id="379" r:id="rId51"/>
    <p:sldId id="380" r:id="rId52"/>
    <p:sldId id="418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7" r:id="rId68"/>
    <p:sldId id="398" r:id="rId69"/>
    <p:sldId id="399" r:id="rId70"/>
    <p:sldId id="400" r:id="rId71"/>
    <p:sldId id="401" r:id="rId72"/>
    <p:sldId id="402" r:id="rId73"/>
    <p:sldId id="419" r:id="rId74"/>
    <p:sldId id="404" r:id="rId75"/>
    <p:sldId id="405" r:id="rId76"/>
    <p:sldId id="406" r:id="rId77"/>
    <p:sldId id="407" r:id="rId78"/>
    <p:sldId id="420" r:id="rId79"/>
    <p:sldId id="408" r:id="rId80"/>
    <p:sldId id="409" r:id="rId81"/>
    <p:sldId id="410" r:id="rId82"/>
    <p:sldId id="411" r:id="rId83"/>
    <p:sldId id="421" r:id="rId84"/>
    <p:sldId id="412" r:id="rId85"/>
    <p:sldId id="413" r:id="rId86"/>
    <p:sldId id="334" r:id="rId8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aiba mais" id="{CE8F9448-6902-4504-B828-1A172DA87D85}">
          <p14:sldIdLst>
            <p14:sldId id="280"/>
            <p14:sldId id="26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427"/>
            <p14:sldId id="347"/>
            <p14:sldId id="348"/>
            <p14:sldId id="349"/>
            <p14:sldId id="350"/>
            <p14:sldId id="414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415"/>
            <p14:sldId id="364"/>
            <p14:sldId id="417"/>
            <p14:sldId id="416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  <p14:sldId id="376"/>
            <p14:sldId id="377"/>
            <p14:sldId id="422"/>
            <p14:sldId id="378"/>
            <p14:sldId id="379"/>
            <p14:sldId id="380"/>
            <p14:sldId id="41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7"/>
            <p14:sldId id="398"/>
            <p14:sldId id="399"/>
            <p14:sldId id="400"/>
            <p14:sldId id="401"/>
            <p14:sldId id="402"/>
            <p14:sldId id="419"/>
            <p14:sldId id="404"/>
            <p14:sldId id="405"/>
            <p14:sldId id="406"/>
            <p14:sldId id="407"/>
            <p14:sldId id="420"/>
            <p14:sldId id="408"/>
            <p14:sldId id="409"/>
            <p14:sldId id="410"/>
            <p14:sldId id="411"/>
            <p14:sldId id="421"/>
            <p14:sldId id="412"/>
            <p14:sldId id="41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75757"/>
    <a:srgbClr val="D2B4A6"/>
    <a:srgbClr val="734F29"/>
    <a:srgbClr val="D24726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51" autoAdjust="0"/>
  </p:normalViewPr>
  <p:slideViewPr>
    <p:cSldViewPr snapToGrid="0">
      <p:cViewPr varScale="1">
        <p:scale>
          <a:sx n="75" d="100"/>
          <a:sy n="75" d="100"/>
        </p:scale>
        <p:origin x="77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42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6625A-1364-4B0C-BC45-52E11F66296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68BB200-E558-4916-87F1-9D4F59ECE679}">
      <dgm:prSet phldrT="[Texto]" custT="1"/>
      <dgm:spPr/>
      <dgm:t>
        <a:bodyPr/>
        <a:lstStyle/>
        <a:p>
          <a:pPr algn="just"/>
          <a:r>
            <a:rPr lang="pt-BR" sz="1600" dirty="0" smtClean="0"/>
            <a:t>Antes de 90. Aplicações monolíticas</a:t>
          </a:r>
          <a:endParaRPr lang="pt-BR" sz="1600" dirty="0"/>
        </a:p>
      </dgm:t>
    </dgm:pt>
    <dgm:pt modelId="{971A2877-B93E-4CE2-9D40-9C1D69E9F1D0}" type="parTrans" cxnId="{81E85871-6955-4491-9E80-CA4EE5FFBF5D}">
      <dgm:prSet/>
      <dgm:spPr/>
      <dgm:t>
        <a:bodyPr/>
        <a:lstStyle/>
        <a:p>
          <a:endParaRPr lang="pt-BR"/>
        </a:p>
      </dgm:t>
    </dgm:pt>
    <dgm:pt modelId="{681F7929-79B3-4621-A4CB-BF4C0E048301}" type="sibTrans" cxnId="{81E85871-6955-4491-9E80-CA4EE5FFBF5D}">
      <dgm:prSet/>
      <dgm:spPr/>
      <dgm:t>
        <a:bodyPr/>
        <a:lstStyle/>
        <a:p>
          <a:endParaRPr lang="pt-BR"/>
        </a:p>
      </dgm:t>
    </dgm:pt>
    <dgm:pt modelId="{32621472-9ECF-4EFC-AD7C-3AFA59A6F19D}">
      <dgm:prSet phldrT="[Texto]" custT="1"/>
      <dgm:spPr/>
      <dgm:t>
        <a:bodyPr/>
        <a:lstStyle/>
        <a:p>
          <a:pPr algn="l"/>
          <a:r>
            <a:rPr lang="pt-BR" sz="1600" dirty="0" smtClean="0"/>
            <a:t>Início dos anos 90. Aplicações </a:t>
          </a:r>
          <a:r>
            <a:rPr lang="pt-BR" sz="1600" dirty="0" err="1" smtClean="0"/>
            <a:t>Client</a:t>
          </a:r>
          <a:r>
            <a:rPr lang="pt-BR" sz="1600" dirty="0" smtClean="0"/>
            <a:t>-Server(Duas camadas)</a:t>
          </a:r>
          <a:endParaRPr lang="pt-BR" sz="1600" dirty="0"/>
        </a:p>
      </dgm:t>
    </dgm:pt>
    <dgm:pt modelId="{AFFE3525-4417-45B7-B2E8-816B1ED492F8}" type="parTrans" cxnId="{5FBED22F-D3DB-483C-8E11-170AFE67B3A6}">
      <dgm:prSet/>
      <dgm:spPr/>
      <dgm:t>
        <a:bodyPr/>
        <a:lstStyle/>
        <a:p>
          <a:endParaRPr lang="pt-BR"/>
        </a:p>
      </dgm:t>
    </dgm:pt>
    <dgm:pt modelId="{57306CF8-400A-42D7-A262-B24280E263DC}" type="sibTrans" cxnId="{5FBED22F-D3DB-483C-8E11-170AFE67B3A6}">
      <dgm:prSet/>
      <dgm:spPr/>
      <dgm:t>
        <a:bodyPr/>
        <a:lstStyle/>
        <a:p>
          <a:endParaRPr lang="pt-BR"/>
        </a:p>
      </dgm:t>
    </dgm:pt>
    <dgm:pt modelId="{9DEA2600-17CF-486E-8E3B-167B4C5E7265}">
      <dgm:prSet phldrT="[Texto]" custT="1"/>
      <dgm:spPr/>
      <dgm:t>
        <a:bodyPr/>
        <a:lstStyle/>
        <a:p>
          <a:pPr algn="l"/>
          <a:r>
            <a:rPr lang="pt-BR" sz="1600" dirty="0" smtClean="0"/>
            <a:t>Força da orientação a objetos e o surgimento de aplicações em n camadas, web e </a:t>
          </a:r>
          <a:r>
            <a:rPr lang="pt-BR" sz="1600" dirty="0" err="1" smtClean="0"/>
            <a:t>smart</a:t>
          </a:r>
          <a:r>
            <a:rPr lang="pt-BR" sz="1600" dirty="0" smtClean="0"/>
            <a:t> </a:t>
          </a:r>
          <a:r>
            <a:rPr lang="pt-BR" sz="1600" dirty="0" err="1" smtClean="0"/>
            <a:t>client</a:t>
          </a:r>
          <a:endParaRPr lang="pt-BR" sz="1600" dirty="0"/>
        </a:p>
      </dgm:t>
    </dgm:pt>
    <dgm:pt modelId="{F504AEB9-ECF5-4E52-8440-15C3E21FA32E}" type="parTrans" cxnId="{32ABA86D-8EEE-43CE-BAD9-E942C3AE0018}">
      <dgm:prSet/>
      <dgm:spPr/>
      <dgm:t>
        <a:bodyPr/>
        <a:lstStyle/>
        <a:p>
          <a:endParaRPr lang="pt-BR"/>
        </a:p>
      </dgm:t>
    </dgm:pt>
    <dgm:pt modelId="{31E65592-E404-4B8E-8B95-70B9D6FA5479}" type="sibTrans" cxnId="{32ABA86D-8EEE-43CE-BAD9-E942C3AE0018}">
      <dgm:prSet/>
      <dgm:spPr/>
      <dgm:t>
        <a:bodyPr/>
        <a:lstStyle/>
        <a:p>
          <a:endParaRPr lang="pt-BR"/>
        </a:p>
      </dgm:t>
    </dgm:pt>
    <dgm:pt modelId="{32AAA1F1-26C3-4A87-82DE-42DEE8E52930}" type="pres">
      <dgm:prSet presAssocID="{5F56625A-1364-4B0C-BC45-52E11F662961}" presName="arrowDiagram" presStyleCnt="0">
        <dgm:presLayoutVars>
          <dgm:chMax val="5"/>
          <dgm:dir/>
          <dgm:resizeHandles val="exact"/>
        </dgm:presLayoutVars>
      </dgm:prSet>
      <dgm:spPr/>
    </dgm:pt>
    <dgm:pt modelId="{314B32C0-BF1B-43DD-A5C5-F683029DBE7E}" type="pres">
      <dgm:prSet presAssocID="{5F56625A-1364-4B0C-BC45-52E11F662961}" presName="arrow" presStyleLbl="bgShp" presStyleIdx="0" presStyleCnt="1" custLinFactNeighborX="625" custLinFactNeighborY="-333"/>
      <dgm:spPr/>
    </dgm:pt>
    <dgm:pt modelId="{D7AFCE42-98CB-4CB8-95E5-B71210A4B272}" type="pres">
      <dgm:prSet presAssocID="{5F56625A-1364-4B0C-BC45-52E11F662961}" presName="arrowDiagram3" presStyleCnt="0"/>
      <dgm:spPr/>
    </dgm:pt>
    <dgm:pt modelId="{45295285-F86F-4E33-9453-7359B418B70B}" type="pres">
      <dgm:prSet presAssocID="{668BB200-E558-4916-87F1-9D4F59ECE679}" presName="bullet3a" presStyleLbl="node1" presStyleIdx="0" presStyleCnt="3"/>
      <dgm:spPr/>
    </dgm:pt>
    <dgm:pt modelId="{EA32E27F-2223-4926-AAAD-184A21841333}" type="pres">
      <dgm:prSet presAssocID="{668BB200-E558-4916-87F1-9D4F59ECE679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966BC61-5EC1-470B-AA68-AB96D91026D3}" type="pres">
      <dgm:prSet presAssocID="{32621472-9ECF-4EFC-AD7C-3AFA59A6F19D}" presName="bullet3b" presStyleLbl="node1" presStyleIdx="1" presStyleCnt="3"/>
      <dgm:spPr/>
    </dgm:pt>
    <dgm:pt modelId="{21EF234B-7B40-47BF-98FB-F90506970B14}" type="pres">
      <dgm:prSet presAssocID="{32621472-9ECF-4EFC-AD7C-3AFA59A6F19D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9BCCC8-7870-4A1B-91C4-96DD5EC0CD51}" type="pres">
      <dgm:prSet presAssocID="{9DEA2600-17CF-486E-8E3B-167B4C5E7265}" presName="bullet3c" presStyleLbl="node1" presStyleIdx="2" presStyleCnt="3"/>
      <dgm:spPr/>
    </dgm:pt>
    <dgm:pt modelId="{9A5B3EDB-6AAA-42D9-813A-DA157AA7A4FE}" type="pres">
      <dgm:prSet presAssocID="{9DEA2600-17CF-486E-8E3B-167B4C5E7265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AF814E70-BFCC-42F1-A60D-3CECB41F9103}" type="presOf" srcId="{32621472-9ECF-4EFC-AD7C-3AFA59A6F19D}" destId="{21EF234B-7B40-47BF-98FB-F90506970B14}" srcOrd="0" destOrd="0" presId="urn:microsoft.com/office/officeart/2005/8/layout/arrow2"/>
    <dgm:cxn modelId="{6741A985-A3D1-4AD6-850C-65D06B9CF974}" type="presOf" srcId="{5F56625A-1364-4B0C-BC45-52E11F662961}" destId="{32AAA1F1-26C3-4A87-82DE-42DEE8E52930}" srcOrd="0" destOrd="0" presId="urn:microsoft.com/office/officeart/2005/8/layout/arrow2"/>
    <dgm:cxn modelId="{81E85871-6955-4491-9E80-CA4EE5FFBF5D}" srcId="{5F56625A-1364-4B0C-BC45-52E11F662961}" destId="{668BB200-E558-4916-87F1-9D4F59ECE679}" srcOrd="0" destOrd="0" parTransId="{971A2877-B93E-4CE2-9D40-9C1D69E9F1D0}" sibTransId="{681F7929-79B3-4621-A4CB-BF4C0E048301}"/>
    <dgm:cxn modelId="{32ABA86D-8EEE-43CE-BAD9-E942C3AE0018}" srcId="{5F56625A-1364-4B0C-BC45-52E11F662961}" destId="{9DEA2600-17CF-486E-8E3B-167B4C5E7265}" srcOrd="2" destOrd="0" parTransId="{F504AEB9-ECF5-4E52-8440-15C3E21FA32E}" sibTransId="{31E65592-E404-4B8E-8B95-70B9D6FA5479}"/>
    <dgm:cxn modelId="{B0A3BA19-091D-44F7-815C-52C267479EE1}" type="presOf" srcId="{9DEA2600-17CF-486E-8E3B-167B4C5E7265}" destId="{9A5B3EDB-6AAA-42D9-813A-DA157AA7A4FE}" srcOrd="0" destOrd="0" presId="urn:microsoft.com/office/officeart/2005/8/layout/arrow2"/>
    <dgm:cxn modelId="{5FBED22F-D3DB-483C-8E11-170AFE67B3A6}" srcId="{5F56625A-1364-4B0C-BC45-52E11F662961}" destId="{32621472-9ECF-4EFC-AD7C-3AFA59A6F19D}" srcOrd="1" destOrd="0" parTransId="{AFFE3525-4417-45B7-B2E8-816B1ED492F8}" sibTransId="{57306CF8-400A-42D7-A262-B24280E263DC}"/>
    <dgm:cxn modelId="{633BA214-B55A-43B7-8DD6-2AA8748B68FC}" type="presOf" srcId="{668BB200-E558-4916-87F1-9D4F59ECE679}" destId="{EA32E27F-2223-4926-AAAD-184A21841333}" srcOrd="0" destOrd="0" presId="urn:microsoft.com/office/officeart/2005/8/layout/arrow2"/>
    <dgm:cxn modelId="{E45E6FC3-9FB1-4F53-85A7-36423C75A181}" type="presParOf" srcId="{32AAA1F1-26C3-4A87-82DE-42DEE8E52930}" destId="{314B32C0-BF1B-43DD-A5C5-F683029DBE7E}" srcOrd="0" destOrd="0" presId="urn:microsoft.com/office/officeart/2005/8/layout/arrow2"/>
    <dgm:cxn modelId="{F291EC51-0888-4474-B36F-DF6FA553D8D0}" type="presParOf" srcId="{32AAA1F1-26C3-4A87-82DE-42DEE8E52930}" destId="{D7AFCE42-98CB-4CB8-95E5-B71210A4B272}" srcOrd="1" destOrd="0" presId="urn:microsoft.com/office/officeart/2005/8/layout/arrow2"/>
    <dgm:cxn modelId="{FE816D92-9914-48D3-B8EF-F1A0FBD0A564}" type="presParOf" srcId="{D7AFCE42-98CB-4CB8-95E5-B71210A4B272}" destId="{45295285-F86F-4E33-9453-7359B418B70B}" srcOrd="0" destOrd="0" presId="urn:microsoft.com/office/officeart/2005/8/layout/arrow2"/>
    <dgm:cxn modelId="{0EC47E09-9F4D-42A1-B63B-18DF0897E6B7}" type="presParOf" srcId="{D7AFCE42-98CB-4CB8-95E5-B71210A4B272}" destId="{EA32E27F-2223-4926-AAAD-184A21841333}" srcOrd="1" destOrd="0" presId="urn:microsoft.com/office/officeart/2005/8/layout/arrow2"/>
    <dgm:cxn modelId="{0855EF10-99D1-4978-8904-02FC9FCE09E8}" type="presParOf" srcId="{D7AFCE42-98CB-4CB8-95E5-B71210A4B272}" destId="{D966BC61-5EC1-470B-AA68-AB96D91026D3}" srcOrd="2" destOrd="0" presId="urn:microsoft.com/office/officeart/2005/8/layout/arrow2"/>
    <dgm:cxn modelId="{99E936B5-69E8-417D-B1EF-D4CCB68D8482}" type="presParOf" srcId="{D7AFCE42-98CB-4CB8-95E5-B71210A4B272}" destId="{21EF234B-7B40-47BF-98FB-F90506970B14}" srcOrd="3" destOrd="0" presId="urn:microsoft.com/office/officeart/2005/8/layout/arrow2"/>
    <dgm:cxn modelId="{1314F34C-9CEF-4261-A58E-831B04113839}" type="presParOf" srcId="{D7AFCE42-98CB-4CB8-95E5-B71210A4B272}" destId="{C39BCCC8-7870-4A1B-91C4-96DD5EC0CD51}" srcOrd="4" destOrd="0" presId="urn:microsoft.com/office/officeart/2005/8/layout/arrow2"/>
    <dgm:cxn modelId="{73873D7B-DBF7-4473-86EF-9000B2B4A4E7}" type="presParOf" srcId="{D7AFCE42-98CB-4CB8-95E5-B71210A4B272}" destId="{9A5B3EDB-6AAA-42D9-813A-DA157AA7A4FE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06C847-C91B-49F0-ACF6-92637DEBF01B}" type="doc">
      <dgm:prSet loTypeId="urn:microsoft.com/office/officeart/2005/8/layout/cycle2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34D7DE22-AAA3-4D4E-8690-7CC6D62591C9}">
      <dgm:prSet phldrT="[Texto]"/>
      <dgm:spPr>
        <a:xfrm>
          <a:off x="2494449" y="200"/>
          <a:ext cx="2398855" cy="2398855"/>
        </a:xfr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F7F3D8E-B3BB-4F86-9713-57069C3CCD7C}" type="parTrans" cxnId="{F88487E2-E248-491F-925E-1D56BB7938FA}">
      <dgm:prSet/>
      <dgm:spPr/>
      <dgm:t>
        <a:bodyPr/>
        <a:lstStyle/>
        <a:p>
          <a:endParaRPr lang="en-US"/>
        </a:p>
      </dgm:t>
    </dgm:pt>
    <dgm:pt modelId="{46D7BD3E-C32C-4923-9BD6-931CFD6AAAA4}" type="sibTrans" cxnId="{F88487E2-E248-491F-925E-1D56BB7938FA}">
      <dgm:prSet/>
      <dgm:spPr>
        <a:xfrm rot="3600000">
          <a:off x="4266423" y="2340701"/>
          <a:ext cx="639933" cy="809613"/>
        </a:xfr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17FABC6-5F4B-413D-B347-8FFA21F10C5D}">
      <dgm:prSet phldrT="[Texto]"/>
      <dgm:spPr>
        <a:xfrm>
          <a:off x="4297588" y="3123329"/>
          <a:ext cx="2398855" cy="2398855"/>
        </a:xfr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b="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b="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gm:t>
    </dgm:pt>
    <dgm:pt modelId="{E1F6492C-5980-41B4-934B-D36E3FFBF176}" type="parTrans" cxnId="{359756BD-3116-4FD4-A5F6-F02CA3F814B6}">
      <dgm:prSet/>
      <dgm:spPr/>
      <dgm:t>
        <a:bodyPr/>
        <a:lstStyle/>
        <a:p>
          <a:endParaRPr lang="en-US"/>
        </a:p>
      </dgm:t>
    </dgm:pt>
    <dgm:pt modelId="{AD4FE35E-C673-4932-B416-1343594D26AA}" type="sibTrans" cxnId="{359756BD-3116-4FD4-A5F6-F02CA3F814B6}">
      <dgm:prSet/>
      <dgm:spPr>
        <a:xfrm rot="10800000">
          <a:off x="3392021" y="3917950"/>
          <a:ext cx="639933" cy="809613"/>
        </a:xfr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83B0EB6-2A79-49DC-B093-26307FB29D2F}">
      <dgm:prSet phldrT="[Texto]"/>
      <dgm:spPr>
        <a:xfrm>
          <a:off x="691310" y="3123329"/>
          <a:ext cx="2398855" cy="2398855"/>
        </a:xfr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pt-BR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r>
            <a:rPr lang="pt-BR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7D63B31-E072-4B5C-BA69-FECF1ABFA230}" type="parTrans" cxnId="{AFA2FDD5-DDAF-4816-AF94-EB7467D9E575}">
      <dgm:prSet/>
      <dgm:spPr/>
      <dgm:t>
        <a:bodyPr/>
        <a:lstStyle/>
        <a:p>
          <a:endParaRPr lang="en-US"/>
        </a:p>
      </dgm:t>
    </dgm:pt>
    <dgm:pt modelId="{36179EFD-2CC7-4BED-9385-B47C9270BD09}" type="sibTrans" cxnId="{AFA2FDD5-DDAF-4816-AF94-EB7467D9E575}">
      <dgm:prSet/>
      <dgm:spPr>
        <a:xfrm rot="18000000">
          <a:off x="2463284" y="2372070"/>
          <a:ext cx="639933" cy="809613"/>
        </a:xfr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EA04BF-E521-40EA-A6D0-6FF31F4D7FC4}" type="pres">
      <dgm:prSet presAssocID="{1306C847-C91B-49F0-ACF6-92637DEBF0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13CE376B-FDDC-4C08-9332-EF55C96421D0}" type="pres">
      <dgm:prSet presAssocID="{34D7DE22-AAA3-4D4E-8690-7CC6D62591C9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5F53B3C8-5FAF-4C3E-89C4-0895C4F389EC}" type="pres">
      <dgm:prSet presAssocID="{46D7BD3E-C32C-4923-9BD6-931CFD6AAAA4}" presName="sibTrans" presStyleLbl="sibTrans2D1" presStyleIdx="0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27A443C-0A4F-4B0B-B23C-B7523D55D31D}" type="pres">
      <dgm:prSet presAssocID="{46D7BD3E-C32C-4923-9BD6-931CFD6AAAA4}" presName="connectorText" presStyleLbl="sibTrans2D1" presStyleIdx="0" presStyleCnt="3"/>
      <dgm:spPr/>
      <dgm:t>
        <a:bodyPr/>
        <a:lstStyle/>
        <a:p>
          <a:endParaRPr lang="pt-BR"/>
        </a:p>
      </dgm:t>
    </dgm:pt>
    <dgm:pt modelId="{1ACA9203-18E6-45C2-8D59-4B84DEC551D9}" type="pres">
      <dgm:prSet presAssocID="{417FABC6-5F4B-413D-B347-8FFA21F10C5D}" presName="node" presStyleLbl="node1" presStyleIdx="1" presStyleCnt="3" custRadScaleRad="101778" custRadScaleInc="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DA5CB2E4-52DF-46DF-BECA-1C11D99D94DB}" type="pres">
      <dgm:prSet presAssocID="{AD4FE35E-C673-4932-B416-1343594D26AA}" presName="sibTrans" presStyleLbl="sibTrans2D1" presStyleIdx="1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45BDAE9A-5913-4233-BE67-9219C68BFA85}" type="pres">
      <dgm:prSet presAssocID="{AD4FE35E-C673-4932-B416-1343594D26AA}" presName="connectorText" presStyleLbl="sibTrans2D1" presStyleIdx="1" presStyleCnt="3"/>
      <dgm:spPr/>
      <dgm:t>
        <a:bodyPr/>
        <a:lstStyle/>
        <a:p>
          <a:endParaRPr lang="pt-BR"/>
        </a:p>
      </dgm:t>
    </dgm:pt>
    <dgm:pt modelId="{98D7CBD3-620B-421F-BC6C-8C3DD2D014B7}" type="pres">
      <dgm:prSet presAssocID="{983B0EB6-2A79-49DC-B093-26307FB29D2F}" presName="node" presStyleLbl="node1" presStyleIdx="2" presStyleCnt="3" custRadScaleRad="101778" custRadScaleInc="-2818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2F77265-5F94-4FD4-827E-A086AEAF5CD5}" type="pres">
      <dgm:prSet presAssocID="{36179EFD-2CC7-4BED-9385-B47C9270BD09}" presName="sibTrans" presStyleLbl="sibTrans2D1" presStyleIdx="2" presStyleCnt="3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pt-BR"/>
        </a:p>
      </dgm:t>
    </dgm:pt>
    <dgm:pt modelId="{E6C3D133-9F7B-46DC-B098-FF66F8B21231}" type="pres">
      <dgm:prSet presAssocID="{36179EFD-2CC7-4BED-9385-B47C9270BD09}" presName="connectorText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2A1EE472-9E63-4CF6-A368-CF1B0A387B87}" type="presOf" srcId="{36179EFD-2CC7-4BED-9385-B47C9270BD09}" destId="{12F77265-5F94-4FD4-827E-A086AEAF5CD5}" srcOrd="0" destOrd="0" presId="urn:microsoft.com/office/officeart/2005/8/layout/cycle2"/>
    <dgm:cxn modelId="{69C61991-8D24-43A9-9A92-95936C29ECA2}" type="presOf" srcId="{46D7BD3E-C32C-4923-9BD6-931CFD6AAAA4}" destId="{5F53B3C8-5FAF-4C3E-89C4-0895C4F389EC}" srcOrd="0" destOrd="0" presId="urn:microsoft.com/office/officeart/2005/8/layout/cycle2"/>
    <dgm:cxn modelId="{F88487E2-E248-491F-925E-1D56BB7938FA}" srcId="{1306C847-C91B-49F0-ACF6-92637DEBF01B}" destId="{34D7DE22-AAA3-4D4E-8690-7CC6D62591C9}" srcOrd="0" destOrd="0" parTransId="{FF7F3D8E-B3BB-4F86-9713-57069C3CCD7C}" sibTransId="{46D7BD3E-C32C-4923-9BD6-931CFD6AAAA4}"/>
    <dgm:cxn modelId="{28E61202-E315-4CED-924A-F8FE48102DAC}" type="presOf" srcId="{46D7BD3E-C32C-4923-9BD6-931CFD6AAAA4}" destId="{427A443C-0A4F-4B0B-B23C-B7523D55D31D}" srcOrd="1" destOrd="0" presId="urn:microsoft.com/office/officeart/2005/8/layout/cycle2"/>
    <dgm:cxn modelId="{308EBE4E-65D3-4593-8219-993BE33B996C}" type="presOf" srcId="{34D7DE22-AAA3-4D4E-8690-7CC6D62591C9}" destId="{13CE376B-FDDC-4C08-9332-EF55C96421D0}" srcOrd="0" destOrd="0" presId="urn:microsoft.com/office/officeart/2005/8/layout/cycle2"/>
    <dgm:cxn modelId="{0EC99DC6-44BD-4A78-BE9E-BBCEC27BAA49}" type="presOf" srcId="{AD4FE35E-C673-4932-B416-1343594D26AA}" destId="{DA5CB2E4-52DF-46DF-BECA-1C11D99D94DB}" srcOrd="0" destOrd="0" presId="urn:microsoft.com/office/officeart/2005/8/layout/cycle2"/>
    <dgm:cxn modelId="{4EDA0C37-DEC7-490F-9FEF-F3AE76C127EA}" type="presOf" srcId="{36179EFD-2CC7-4BED-9385-B47C9270BD09}" destId="{E6C3D133-9F7B-46DC-B098-FF66F8B21231}" srcOrd="1" destOrd="0" presId="urn:microsoft.com/office/officeart/2005/8/layout/cycle2"/>
    <dgm:cxn modelId="{ABAF40AC-BA74-4DEB-811F-4A7CE5D372E9}" type="presOf" srcId="{417FABC6-5F4B-413D-B347-8FFA21F10C5D}" destId="{1ACA9203-18E6-45C2-8D59-4B84DEC551D9}" srcOrd="0" destOrd="0" presId="urn:microsoft.com/office/officeart/2005/8/layout/cycle2"/>
    <dgm:cxn modelId="{359756BD-3116-4FD4-A5F6-F02CA3F814B6}" srcId="{1306C847-C91B-49F0-ACF6-92637DEBF01B}" destId="{417FABC6-5F4B-413D-B347-8FFA21F10C5D}" srcOrd="1" destOrd="0" parTransId="{E1F6492C-5980-41B4-934B-D36E3FFBF176}" sibTransId="{AD4FE35E-C673-4932-B416-1343594D26AA}"/>
    <dgm:cxn modelId="{AFA2FDD5-DDAF-4816-AF94-EB7467D9E575}" srcId="{1306C847-C91B-49F0-ACF6-92637DEBF01B}" destId="{983B0EB6-2A79-49DC-B093-26307FB29D2F}" srcOrd="2" destOrd="0" parTransId="{B7D63B31-E072-4B5C-BA69-FECF1ABFA230}" sibTransId="{36179EFD-2CC7-4BED-9385-B47C9270BD09}"/>
    <dgm:cxn modelId="{6527FFFA-00BB-4613-9BE6-B56F4BDA81D9}" type="presOf" srcId="{983B0EB6-2A79-49DC-B093-26307FB29D2F}" destId="{98D7CBD3-620B-421F-BC6C-8C3DD2D014B7}" srcOrd="0" destOrd="0" presId="urn:microsoft.com/office/officeart/2005/8/layout/cycle2"/>
    <dgm:cxn modelId="{2AFC4A21-B216-490A-8486-BFADEC6FB9B0}" type="presOf" srcId="{1306C847-C91B-49F0-ACF6-92637DEBF01B}" destId="{90EA04BF-E521-40EA-A6D0-6FF31F4D7FC4}" srcOrd="0" destOrd="0" presId="urn:microsoft.com/office/officeart/2005/8/layout/cycle2"/>
    <dgm:cxn modelId="{7EE2A960-0E76-4913-841E-8B85B0DFDE3F}" type="presOf" srcId="{AD4FE35E-C673-4932-B416-1343594D26AA}" destId="{45BDAE9A-5913-4233-BE67-9219C68BFA85}" srcOrd="1" destOrd="0" presId="urn:microsoft.com/office/officeart/2005/8/layout/cycle2"/>
    <dgm:cxn modelId="{E448516D-A9B4-4A75-B216-59675268C241}" type="presParOf" srcId="{90EA04BF-E521-40EA-A6D0-6FF31F4D7FC4}" destId="{13CE376B-FDDC-4C08-9332-EF55C96421D0}" srcOrd="0" destOrd="0" presId="urn:microsoft.com/office/officeart/2005/8/layout/cycle2"/>
    <dgm:cxn modelId="{952543A8-68F8-4718-B559-5501D19CBF15}" type="presParOf" srcId="{90EA04BF-E521-40EA-A6D0-6FF31F4D7FC4}" destId="{5F53B3C8-5FAF-4C3E-89C4-0895C4F389EC}" srcOrd="1" destOrd="0" presId="urn:microsoft.com/office/officeart/2005/8/layout/cycle2"/>
    <dgm:cxn modelId="{587BC737-0A1E-478F-9598-2130BD53D5EA}" type="presParOf" srcId="{5F53B3C8-5FAF-4C3E-89C4-0895C4F389EC}" destId="{427A443C-0A4F-4B0B-B23C-B7523D55D31D}" srcOrd="0" destOrd="0" presId="urn:microsoft.com/office/officeart/2005/8/layout/cycle2"/>
    <dgm:cxn modelId="{190F4DB6-5A28-4229-A442-6E903784CC3D}" type="presParOf" srcId="{90EA04BF-E521-40EA-A6D0-6FF31F4D7FC4}" destId="{1ACA9203-18E6-45C2-8D59-4B84DEC551D9}" srcOrd="2" destOrd="0" presId="urn:microsoft.com/office/officeart/2005/8/layout/cycle2"/>
    <dgm:cxn modelId="{A1322A2B-E635-40A8-BC2C-34F71EC51006}" type="presParOf" srcId="{90EA04BF-E521-40EA-A6D0-6FF31F4D7FC4}" destId="{DA5CB2E4-52DF-46DF-BECA-1C11D99D94DB}" srcOrd="3" destOrd="0" presId="urn:microsoft.com/office/officeart/2005/8/layout/cycle2"/>
    <dgm:cxn modelId="{B5DE93FF-9DA8-4F6E-AD54-74455C7BA94B}" type="presParOf" srcId="{DA5CB2E4-52DF-46DF-BECA-1C11D99D94DB}" destId="{45BDAE9A-5913-4233-BE67-9219C68BFA85}" srcOrd="0" destOrd="0" presId="urn:microsoft.com/office/officeart/2005/8/layout/cycle2"/>
    <dgm:cxn modelId="{EA552B2E-26F4-4FF9-97B8-159A3E85F936}" type="presParOf" srcId="{90EA04BF-E521-40EA-A6D0-6FF31F4D7FC4}" destId="{98D7CBD3-620B-421F-BC6C-8C3DD2D014B7}" srcOrd="4" destOrd="0" presId="urn:microsoft.com/office/officeart/2005/8/layout/cycle2"/>
    <dgm:cxn modelId="{74B17EBE-1EA0-4232-BC7F-9DA484D72AC9}" type="presParOf" srcId="{90EA04BF-E521-40EA-A6D0-6FF31F4D7FC4}" destId="{12F77265-5F94-4FD4-827E-A086AEAF5CD5}" srcOrd="5" destOrd="0" presId="urn:microsoft.com/office/officeart/2005/8/layout/cycle2"/>
    <dgm:cxn modelId="{F5AA40DA-58A9-465C-B572-92A23965D0E3}" type="presParOf" srcId="{12F77265-5F94-4FD4-827E-A086AEAF5CD5}" destId="{E6C3D133-9F7B-46DC-B098-FF66F8B212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E376B-FDDC-4C08-9332-EF55C96421D0}">
      <dsp:nvSpPr>
        <dsp:cNvPr id="0" name=""/>
        <dsp:cNvSpPr/>
      </dsp:nvSpPr>
      <dsp:spPr>
        <a:xfrm>
          <a:off x="2460019" y="18"/>
          <a:ext cx="2261885" cy="2261885"/>
        </a:xfrm>
        <a:prstGeom prst="ellipse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Modelando o Negócio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Domain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Model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Value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Objects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, Services, Test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Driven</a:t>
          </a: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Development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791264" y="331263"/>
        <a:ext cx="1599395" cy="1599395"/>
      </dsp:txXfrm>
    </dsp:sp>
    <dsp:sp modelId="{5F53B3C8-5FAF-4C3E-89C4-0895C4F389EC}">
      <dsp:nvSpPr>
        <dsp:cNvPr id="0" name=""/>
        <dsp:cNvSpPr/>
      </dsp:nvSpPr>
      <dsp:spPr>
        <a:xfrm rot="3600011">
          <a:off x="4130974" y="2203858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C0504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175942" y="2278648"/>
        <a:ext cx="419704" cy="458032"/>
      </dsp:txXfrm>
    </dsp:sp>
    <dsp:sp modelId="{1ACA9203-18E6-45C2-8D59-4B84DEC551D9}">
      <dsp:nvSpPr>
        <dsp:cNvPr id="0" name=""/>
        <dsp:cNvSpPr/>
      </dsp:nvSpPr>
      <dsp:spPr>
        <a:xfrm>
          <a:off x="4156591" y="2938590"/>
          <a:ext cx="2261885" cy="2261885"/>
        </a:xfrm>
        <a:prstGeom prst="ellipse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Padrões para isolar o domínio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Repositor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Object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Relational</a:t>
          </a: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</a:t>
          </a:r>
          <a:r>
            <a:rPr lang="pt-BR" sz="1300" b="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Mapping</a:t>
          </a:r>
          <a:endParaRPr lang="pt-BR" sz="1300" b="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Injeção de Dependência</a:t>
          </a:r>
        </a:p>
      </dsp:txBody>
      <dsp:txXfrm>
        <a:off x="4487836" y="3269835"/>
        <a:ext cx="1599395" cy="1599395"/>
      </dsp:txXfrm>
    </dsp:sp>
    <dsp:sp modelId="{DA5CB2E4-52DF-46DF-BECA-1C11D99D94DB}">
      <dsp:nvSpPr>
        <dsp:cNvPr id="0" name=""/>
        <dsp:cNvSpPr/>
      </dsp:nvSpPr>
      <dsp:spPr>
        <a:xfrm rot="10800000">
          <a:off x="3308147" y="3687840"/>
          <a:ext cx="59956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10800000">
        <a:off x="3488017" y="3840517"/>
        <a:ext cx="419697" cy="458032"/>
      </dsp:txXfrm>
    </dsp:sp>
    <dsp:sp modelId="{98D7CBD3-620B-421F-BC6C-8C3DD2D014B7}">
      <dsp:nvSpPr>
        <dsp:cNvPr id="0" name=""/>
        <dsp:cNvSpPr/>
      </dsp:nvSpPr>
      <dsp:spPr>
        <a:xfrm>
          <a:off x="763446" y="2938590"/>
          <a:ext cx="2261885" cy="2261885"/>
        </a:xfrm>
        <a:prstGeom prst="ellipse">
          <a:avLst/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b="1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Interagindo com Usuário através da interface  gráfica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MVP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pt-BR" sz="1300" kern="1200" dirty="0" smtClean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MVC </a:t>
          </a:r>
          <a:r>
            <a:rPr lang="pt-BR" sz="13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Pattern</a:t>
          </a:r>
          <a:endParaRPr lang="en-US" sz="13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094691" y="3269835"/>
        <a:ext cx="1599395" cy="1599395"/>
      </dsp:txXfrm>
    </dsp:sp>
    <dsp:sp modelId="{12F77265-5F94-4FD4-827E-A086AEAF5CD5}">
      <dsp:nvSpPr>
        <dsp:cNvPr id="0" name=""/>
        <dsp:cNvSpPr/>
      </dsp:nvSpPr>
      <dsp:spPr>
        <a:xfrm rot="17999989">
          <a:off x="2434402" y="2233250"/>
          <a:ext cx="599577" cy="763386"/>
        </a:xfrm>
        <a:prstGeom prst="rightArrow">
          <a:avLst>
            <a:gd name="adj1" fmla="val 60000"/>
            <a:gd name="adj2" fmla="val 5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479370" y="2463814"/>
        <a:ext cx="419704" cy="45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03/07/2015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Clique para editar 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B68FB29-07DC-4479-9FF4-22CF16CECCA3}" type="slidenum">
              <a:rPr lang="pt-BR"/>
              <a:pPr eaLnBrk="1" hangingPunct="1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381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4670E0-E2A3-48D4-B870-BCF3A78E3E99}" type="slidenum">
              <a:rPr lang="pt-BR"/>
              <a:pPr eaLnBrk="1" hangingPunct="1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63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3E09D20-1ADC-4ACE-9A9E-85227E4FEA2A}" type="slidenum">
              <a:rPr lang="pt-BR"/>
              <a:pPr eaLnBrk="1" hangingPunct="1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41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7F4E03-325A-4437-B488-4A23AA8D2A4E}" type="slidenum">
              <a:rPr lang="pt-BR"/>
              <a:pPr eaLnBrk="1" hangingPunct="1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65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6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EBF7B-FF12-453B-8D04-15C76D142BF7}" type="slidenum">
              <a:rPr lang="pt-BR"/>
              <a:pPr eaLnBrk="1" hangingPunct="1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49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D8411B-2A32-42B1-AC1A-5D69D686168C}" type="slidenum">
              <a:rPr lang="pt-BR"/>
              <a:pPr eaLnBrk="1" hangingPunct="1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241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76B95-03C7-487E-AD97-5A6B338D1E33}" type="slidenum">
              <a:rPr lang="pt-BR"/>
              <a:pPr eaLnBrk="1" hangingPunct="1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90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5CB201-5270-4CEE-9705-632E1D38B10A}" type="slidenum">
              <a:rPr lang="pt-BR"/>
              <a:pPr eaLnBrk="1" hangingPunct="1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621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BAF388-3F46-4CC4-9C62-EA80B04767A0}" type="slidenum">
              <a:rPr lang="pt-BR"/>
              <a:pPr eaLnBrk="1" hangingPunct="1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74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20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53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508EF0-509F-444A-927E-520439FE8B60}" type="slidenum">
              <a:rPr lang="pt-BR"/>
              <a:pPr eaLnBrk="1" hangingPunct="1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0460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B101F5-9EA0-4F4C-8D2D-375E66290869}" type="slidenum">
              <a:rPr lang="pt-BR"/>
              <a:pPr eaLnBrk="1" hangingPunct="1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4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2D8B90-AB0A-4105-B688-2DCC70BF973B}" type="slidenum">
              <a:rPr lang="pt-BR"/>
              <a:pPr eaLnBrk="1" hangingPunct="1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9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04F32D-7147-4458-9626-07025F2AC142}" type="slidenum">
              <a:rPr lang="pt-BR"/>
              <a:pPr eaLnBrk="1" hangingPunct="1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499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68F4B2-8B17-4101-B8DF-0B3F074940A6}" type="slidenum">
              <a:rPr lang="pt-BR"/>
              <a:pPr eaLnBrk="1" hangingPunct="1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355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3BF480-7509-4B4D-A4F3-5EFAC3DB7B9F}" type="slidenum">
              <a:rPr lang="pt-BR"/>
              <a:pPr eaLnBrk="1" hangingPunct="1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555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0794999-4290-4B1B-ABC1-57FF972569A8}" type="slidenum">
              <a:rPr lang="pt-BR"/>
              <a:pPr eaLnBrk="1" hangingPunct="1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82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3C4641-F84E-4D46-8D12-5E259C486E6A}" type="slidenum">
              <a:rPr lang="pt-BR"/>
              <a:pPr eaLnBrk="1" hangingPunct="1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98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9F0E99-57F9-4A59-BE0B-E5714C3AD11C}" type="slidenum">
              <a:rPr lang="pt-BR"/>
              <a:pPr eaLnBrk="1" hangingPunct="1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7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912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08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C47421-16C6-436B-9873-0EE56F7E6766}" type="slidenum">
              <a:rPr lang="pt-BR"/>
              <a:pPr eaLnBrk="1" hangingPunct="1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2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18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8A421A-A02A-4589-AA64-2D0BC87EBE07}" type="slidenum">
              <a:rPr lang="pt-BR"/>
              <a:pPr eaLnBrk="1" hangingPunct="1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732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77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39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4DA7B2-8AA4-4694-A68E-C847EB85091B}" type="slidenum">
              <a:rPr lang="pt-BR"/>
              <a:pPr eaLnBrk="1" hangingPunct="1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192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34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86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35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3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59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10C301-C2BF-46BE-BC0D-F106A33BFB2A}" type="slidenum">
              <a:rPr lang="pt-BR"/>
              <a:pPr eaLnBrk="1" hangingPunct="1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506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69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71694A-8B56-4DCF-921E-F7A251BB0C31}" type="slidenum">
              <a:rPr lang="pt-BR"/>
              <a:pPr eaLnBrk="1" hangingPunct="1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747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80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98D86A6-64DE-4732-A55D-1FE1AA5CD9FD}" type="slidenum">
              <a:rPr lang="pt-BR"/>
              <a:pPr eaLnBrk="1" hangingPunct="1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211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290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CA19E3-C8ED-49A4-9E07-F227F97D98A6}" type="slidenum">
              <a:rPr lang="pt-BR"/>
              <a:pPr eaLnBrk="1" hangingPunct="1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62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52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F8CF846-8513-47C9-B5DF-B776A80C96DA}" type="slidenum">
              <a:rPr lang="pt-BR"/>
              <a:pPr eaLnBrk="1" hangingPunct="1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934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0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7550F2-0CEF-486A-8811-AEA784916ACD}" type="slidenum">
              <a:rPr lang="pt-BR"/>
              <a:pPr eaLnBrk="1" hangingPunct="1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688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10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05356B3-8B87-4796-AB1F-32C605196C4B}" type="slidenum">
              <a:rPr lang="pt-BR"/>
              <a:pPr eaLnBrk="1" hangingPunct="1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8473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2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F4981-D8D6-40FD-A724-FC207618CB9C}" type="slidenum">
              <a:rPr lang="pt-BR"/>
              <a:pPr eaLnBrk="1" hangingPunct="1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6451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34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54D3C7-E1CA-4FCA-93A9-C1AB3BA16477}" type="slidenum">
              <a:rPr lang="pt-BR"/>
              <a:pPr eaLnBrk="1" hangingPunct="1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8366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51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D16812-4C1A-4D0E-B263-04C2FC300978}" type="slidenum">
              <a:rPr lang="pt-BR"/>
              <a:pPr eaLnBrk="1" hangingPunct="1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210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6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31358D7-AC34-4F92-A28D-4DBA1443F02C}" type="slidenum">
              <a:rPr lang="pt-BR"/>
              <a:pPr eaLnBrk="1" hangingPunct="1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011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72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16E699-C719-4DC7-98DD-56698F069D27}" type="slidenum">
              <a:rPr lang="pt-BR"/>
              <a:pPr eaLnBrk="1" hangingPunct="1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00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1562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8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CB258C-35A0-46BC-8BFA-6CB2BE6B4CB1}" type="slidenum">
              <a:rPr lang="pt-BR"/>
              <a:pPr eaLnBrk="1" hangingPunct="1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880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392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1945F5-BD2A-40B6-BCFE-4D743EFF99E7}" type="slidenum">
              <a:rPr lang="pt-BR"/>
              <a:pPr eaLnBrk="1" hangingPunct="1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67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62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A70D5-2935-41F8-B6C4-F58FECE4A7BA}" type="slidenum">
              <a:rPr lang="pt-BR"/>
              <a:pPr eaLnBrk="1" hangingPunct="1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37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0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9E7B27-A20F-4F0F-AE73-10258DCD4626}" type="slidenum">
              <a:rPr lang="pt-BR"/>
              <a:pPr eaLnBrk="1" hangingPunct="1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7277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51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6445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2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13E4B-6217-4408-9020-DF6835896B7E}" type="slidenum">
              <a:rPr lang="pt-BR"/>
              <a:pPr eaLnBrk="1" hangingPunct="1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747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33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6BA8CC-F483-4B32-A8F5-E68DCF9FE90A}" type="slidenum">
              <a:rPr lang="pt-BR"/>
              <a:pPr eaLnBrk="1" hangingPunct="1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4398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4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B2B320-98CB-458B-8F34-3ADDD43AE271}" type="slidenum">
              <a:rPr lang="pt-BR"/>
              <a:pPr eaLnBrk="1" hangingPunct="1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696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454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608C14-9EF9-4A31-B88B-4C2EF85D8DD0}" type="slidenum">
              <a:rPr lang="pt-BR"/>
              <a:pPr eaLnBrk="1" hangingPunct="1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494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6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617979-466C-4848-825E-0E62BB8E4B73}" type="slidenum">
              <a:rPr lang="pt-BR"/>
              <a:pPr eaLnBrk="1" hangingPunct="1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6375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7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810DE7-8A09-4F19-91B2-E71707F13BF9}" type="slidenum">
              <a:rPr lang="pt-BR"/>
              <a:pPr eaLnBrk="1" hangingPunct="1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8287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8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2FC6F5-3132-404E-B175-59317804B003}" type="slidenum">
              <a:rPr lang="pt-BR"/>
              <a:pPr eaLnBrk="1" hangingPunct="1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169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495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5A432C-0C59-481D-AA5A-DE80B6725ED7}" type="slidenum">
              <a:rPr lang="pt-BR"/>
              <a:pPr eaLnBrk="1" hangingPunct="1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21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BE9438-C2B2-44CE-AEDA-1CD9670CF44E}" type="slidenum">
              <a:rPr lang="pt-BR"/>
              <a:pPr eaLnBrk="1" hangingPunct="1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2528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0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EDB62-6566-4FBA-A7D6-695FE25152B7}" type="slidenum">
              <a:rPr lang="pt-BR"/>
              <a:pPr eaLnBrk="1" hangingPunct="1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01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1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721D39-80F2-4CBC-83ED-14BE31F140B0}" type="slidenum">
              <a:rPr lang="pt-BR"/>
              <a:pPr eaLnBrk="1" hangingPunct="1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2453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2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192205-A316-41F2-9218-12DD091FDA48}" type="slidenum">
              <a:rPr lang="pt-BR"/>
              <a:pPr eaLnBrk="1" hangingPunct="1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2289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3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5CD61-78BF-4200-B8B7-AB8EA5B29733}" type="slidenum">
              <a:rPr lang="pt-BR"/>
              <a:pPr eaLnBrk="1" hangingPunct="1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259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4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8FAB10C-F2C4-4F5D-9018-7B66D7B1A7F7}" type="slidenum">
              <a:rPr lang="pt-BR"/>
              <a:pPr eaLnBrk="1" hangingPunct="1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8622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5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0EE159-028A-489F-8530-D7413333E851}" type="slidenum">
              <a:rPr lang="pt-BR"/>
              <a:pPr eaLnBrk="1" hangingPunct="1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8167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7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DEE7A3-4315-47C7-9E76-37079F336F48}" type="slidenum">
              <a:rPr lang="pt-BR"/>
              <a:pPr eaLnBrk="1" hangingPunct="1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712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8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BC6201F-6E6B-4C2E-86FB-1F6B188C73BE}" type="slidenum">
              <a:rPr lang="pt-BR"/>
              <a:pPr eaLnBrk="1" hangingPunct="1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0663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9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6CE2B8-42B8-432E-A499-20D18AAB6336}" type="slidenum">
              <a:rPr lang="pt-BR"/>
              <a:pPr eaLnBrk="1" hangingPunct="1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4948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0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D89C20-868E-4444-8A35-B916619B9495}" type="slidenum">
              <a:rPr lang="pt-BR"/>
              <a:pPr eaLnBrk="1" hangingPunct="1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4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A4CB74-2AA7-495D-8FD7-B2E8633C6DE6}" type="slidenum">
              <a:rPr lang="pt-BR"/>
              <a:pPr eaLnBrk="1" hangingPunct="1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4267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1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90896B-AC55-483E-886B-793F9CBE689E}" type="slidenum">
              <a:rPr lang="pt-BR"/>
              <a:pPr eaLnBrk="1" hangingPunct="1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124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28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259DC7-1747-48F4-BB60-BB71265E7532}" type="slidenum">
              <a:rPr lang="pt-BR"/>
              <a:pPr eaLnBrk="1" hangingPunct="1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386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72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5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4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1BAB4-A9BB-4A16-938A-B5C69CA67666}" type="slidenum">
              <a:rPr lang="pt-BR"/>
              <a:pPr eaLnBrk="1" hangingPunct="1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307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5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3B047D-93AC-45A1-9CB2-4AA18EE84978}" type="slidenum">
              <a:rPr lang="pt-BR"/>
              <a:pPr eaLnBrk="1" hangingPunct="1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2101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6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E25424-5B13-4DAE-87F8-FCA7B9F4A97B}" type="slidenum">
              <a:rPr lang="pt-BR"/>
              <a:pPr eaLnBrk="1" hangingPunct="1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480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79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1D869B-62E1-4333-8B6D-0680ACF9DFB9}" type="slidenum">
              <a:rPr lang="pt-BR"/>
              <a:pPr eaLnBrk="1" hangingPunct="1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5913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36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1689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5AB6A3-5217-4EAE-845E-7090A0C0E6D5}" type="slidenum">
              <a:rPr lang="pt-BR"/>
              <a:pPr eaLnBrk="1" hangingPunct="1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846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69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544AD8-2B48-4ACA-A648-044D501F40E2}" type="slidenum">
              <a:rPr lang="pt-BR"/>
              <a:pPr eaLnBrk="1" hangingPunct="1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25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dirty="0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88CB8D-6BA6-482C-A069-BEAEA037F707}" type="slidenum">
              <a:rPr lang="pt-BR"/>
              <a:pPr eaLnBrk="1" hangingPunct="1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2798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1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6E65DA0-0E86-4E80-8F96-A63CE6E6E7C4}" type="slidenum">
              <a:rPr lang="pt-BR"/>
              <a:pPr eaLnBrk="1" hangingPunct="1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75394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2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36D225-9198-41D3-B178-B8D93BE9522D}" type="slidenum">
              <a:rPr lang="pt-BR"/>
              <a:pPr eaLnBrk="1" hangingPunct="1"/>
              <a:t>81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8093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56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129B2FC-5BFF-494B-B171-E25969C7D767}" type="slidenum">
              <a:rPr lang="pt-BR"/>
              <a:pPr eaLnBrk="1" hangingPunct="1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569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3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0CEAC3-63B4-4CEC-9D7F-C751EAF516F2}" type="slidenum">
              <a:rPr lang="pt-BR"/>
              <a:pPr eaLnBrk="1" hangingPunct="1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6173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74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39FDEE-3D86-44D1-BE37-01B13A9C3501}" type="slidenum">
              <a:rPr lang="pt-BR"/>
              <a:pPr eaLnBrk="1" hangingPunct="1"/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241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>
                <a:solidFill>
                  <a:srgbClr val="000000"/>
                </a:solidFill>
              </a:rPr>
              <a:t>No modo Apresentação de Slides, clique na seta para entrar no PowerPoint Getting Started Center.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71148226-639E-4790-AF07-14892D7F7E51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85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57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D37A2-27E2-464A-B41D-3D95A79C9DD0}" type="slidenum">
              <a:rPr lang="pt-BR"/>
              <a:pPr eaLnBrk="1" hangingPunct="1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-24493"/>
            <a:ext cx="12192000" cy="4865688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00006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A44AA-C85A-41B3-A077-F5B5655FD9A6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694686" y="5937251"/>
            <a:ext cx="3276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43680-2E35-4D36-87BE-8FB40741C88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78" y="5439747"/>
            <a:ext cx="1595430" cy="14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60129-0B1F-41FE-B76E-0CC64AD2046D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FF573-ADDF-4EC8-9123-1A432C4F0504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1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10094913" y="0"/>
            <a:ext cx="2097087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B94D-9BEE-4D08-9D39-FA3E64F2DAB9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B0827-F6AE-40F2-922F-77E16265A5C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CC4B4-CB2D-4460-B99F-B70EE4A7772D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06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tângulo 4"/>
          <p:cNvSpPr/>
          <p:nvPr userDrawn="1"/>
        </p:nvSpPr>
        <p:spPr>
          <a:xfrm>
            <a:off x="5656263" y="1709738"/>
            <a:ext cx="6535737" cy="35750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000066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3B6F2-A64F-455C-8ED9-61C4B7B32E51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D4605-7C7E-441D-99C9-A5CEEE00E4D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13" name="Retângulo 12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7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88EDE-E559-4D35-9477-5C9CFD2C83AA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9F23A-8EED-4E17-8456-14363399B456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7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tângulo 7"/>
          <p:cNvSpPr/>
          <p:nvPr userDrawn="1"/>
        </p:nvSpPr>
        <p:spPr>
          <a:xfrm>
            <a:off x="0" y="-24493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9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93F7-99E7-48CD-B06E-55E4DBF89BE2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10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11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76C1-6396-43AB-A8BD-8780FA76A40C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1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36E5-034B-462D-88AB-67C5C2420F35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1303-BE0B-4F44-B252-9BE05C7BC983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085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8E2B0-0D65-4B5E-B0A4-3512A1ACA322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00241-ACD9-41BD-B4F9-3EEC1BF50ED5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69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29427-57E5-4B25-B67D-EDAA344F7C9A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35024-B821-4DFC-A9A9-CF6BD2F260C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5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7C8CE-336E-47F6-9186-B47A3222C225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6E36D-FD7C-4E54-A34A-57F2EC7845CB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8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402A6B-2FF0-4705-B3DC-604D09392A3A}" type="datetimeFigureOut">
              <a:rPr lang="pt-BR" smtClean="0"/>
              <a:pPr>
                <a:defRPr/>
              </a:pPr>
              <a:t>03/07/2015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98FDB4-6A7A-4EFA-A46A-0C6C40BEB010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0" r:id="rId7"/>
    <p:sldLayoutId id="2147483681" r:id="rId8"/>
    <p:sldLayoutId id="2147483682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650706.asp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articles/brown-are-you-a-software-architec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channel9.msdn.com/Blogs/luconde/ArqPod-Brasil-Diviso-de-camada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data.org/essays/concurrencyControl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321146530/ambysoftinc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amazon.com/exec/obidos/ASIN/0131016490/ambysoftinc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dahan.com/2007/04/21/domain-model-pattern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thinkddd.com/assets/2/Domain_Driven_Design_-_Step_by_Step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dd419654.aspx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stochastyk.blogspot.com.br/2008/05/domain-services-in-domain-driven-desig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ic.dhe.ibm.com/infocenter/idm/v2r2/index.jsp?topic=/com.ibm.datatools.logical.ui.doc/topics/cdommod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nhforge.org/Default.aspx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subsonicproject.com/" TargetMode="External"/><Relationship Id="rId4" Type="http://schemas.openxmlformats.org/officeDocument/2006/relationships/hyperlink" Target="http://blogs.msdn.com/b/adonet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container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ructuremap.net/structuremap" TargetMode="External"/><Relationship Id="rId5" Type="http://schemas.openxmlformats.org/officeDocument/2006/relationships/hyperlink" Target="http://unity.codeplex.com/http:/unity.codeplex.com" TargetMode="External"/><Relationship Id="rId4" Type="http://schemas.openxmlformats.org/officeDocument/2006/relationships/hyperlink" Target="http://ninject.org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magazine/cc163739.aspx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hyperlink" Target="http://www.theserverside.com/news/1321158/A-beginners-guide-to-Dependency-Injection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/viewform?formkey=dHJYNXBPWUdKU2ZOVjBfQVQxTGVaa1E6MQ#gid=0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>
          <a:xfrm>
            <a:off x="838200" y="2071397"/>
            <a:ext cx="10515600" cy="2387600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186900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13" y="1803400"/>
            <a:ext cx="8229600" cy="2214562"/>
          </a:xfrm>
        </p:spPr>
        <p:txBody>
          <a:bodyPr>
            <a:noAutofit/>
          </a:bodyPr>
          <a:lstStyle/>
          <a:p>
            <a:r>
              <a:rPr lang="pt-BR" sz="2800" dirty="0"/>
              <a:t>                		            </a:t>
            </a:r>
            <a:r>
              <a:rPr lang="pt-BR" sz="2800" b="1" dirty="0" smtClean="0"/>
              <a:t> </a:t>
            </a:r>
            <a:endParaRPr lang="pt-BR" sz="2800" b="1" dirty="0"/>
          </a:p>
          <a:p>
            <a:r>
              <a:rPr lang="pt-BR" sz="2800" b="1" dirty="0" smtClean="0"/>
              <a:t>	</a:t>
            </a:r>
            <a:r>
              <a:rPr lang="pt-BR" sz="2800" b="1" dirty="0"/>
              <a:t>			 Camada de apresentação</a:t>
            </a:r>
          </a:p>
          <a:p>
            <a:pPr algn="just"/>
            <a:r>
              <a:rPr lang="pt-BR" sz="2800" b="1" dirty="0"/>
              <a:t>				 Camada de negócio </a:t>
            </a:r>
          </a:p>
          <a:p>
            <a:pPr algn="just"/>
            <a:r>
              <a:rPr lang="pt-BR" sz="2800" b="1" dirty="0"/>
              <a:t>				 Camada de persistência</a:t>
            </a:r>
          </a:p>
        </p:txBody>
      </p:sp>
      <p:pic>
        <p:nvPicPr>
          <p:cNvPr id="143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3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36" y="1555750"/>
            <a:ext cx="5089836" cy="4826000"/>
          </a:xfrm>
          <a:prstGeom prst="rect">
            <a:avLst/>
          </a:prstGeom>
          <a:ln>
            <a:noFill/>
          </a:ln>
          <a:effectLst>
            <a:glow>
              <a:schemeClr val="bg1">
                <a:alpha val="0"/>
              </a:schemeClr>
            </a:glow>
            <a:outerShdw dist="35921" dir="2700000" algn="ctr" rotWithShape="0">
              <a:schemeClr val="bg2"/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25955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42282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apresentação:</a:t>
            </a:r>
            <a:r>
              <a:rPr lang="pt-BR" sz="2800" dirty="0" smtClean="0"/>
              <a:t> Responsável pela interação entre o usuário e o sistema. 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Linha de comando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Página WEB(HTML, </a:t>
            </a:r>
            <a:r>
              <a:rPr lang="pt-BR" sz="2800" dirty="0" err="1" smtClean="0"/>
              <a:t>WAP,etc</a:t>
            </a:r>
            <a:r>
              <a:rPr lang="pt-BR" sz="2800" dirty="0" smtClean="0"/>
              <a:t>..)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Telas de uma aplicação </a:t>
            </a:r>
            <a:r>
              <a:rPr lang="pt-BR" sz="2800" dirty="0" err="1" smtClean="0"/>
              <a:t>windows</a:t>
            </a: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53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4" descr="http://img2.mlstatic.com/s_MLB_v_O_f_170209823_518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8862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403769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Camada de negócios:</a:t>
            </a:r>
            <a:r>
              <a:rPr lang="pt-BR" sz="2800" dirty="0" smtClean="0"/>
              <a:t> Contém a lógica de negócio do sistema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Cálculos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Processos de negócio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Validações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Lógica de chamada de serviços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63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2" descr="https://encrypted-tbn0.google.com/images?q=tbn:ANd9GcQ3h66tmkUl2UWSd_J_PkgIg7I0HrvtuC7F0Oicu3tfjns97Cc7Q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09" y="4148918"/>
            <a:ext cx="2707091" cy="270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84787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74936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Camada de persistência:</a:t>
            </a:r>
            <a:r>
              <a:rPr lang="pt-BR" sz="2800" dirty="0" smtClean="0"/>
              <a:t> Articulação das atividades para persistência de dados</a:t>
            </a:r>
          </a:p>
          <a:p>
            <a:pPr algn="just">
              <a:defRPr/>
            </a:pPr>
            <a:r>
              <a:rPr lang="pt-BR" sz="2800" dirty="0" smtClean="0"/>
              <a:t>Exemplos: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Transações de banco de dados</a:t>
            </a:r>
          </a:p>
          <a:p>
            <a:pPr lvl="1" algn="just" eaLnBrk="1" hangingPunct="1">
              <a:defRPr/>
            </a:pPr>
            <a:r>
              <a:rPr lang="pt-BR" sz="2800" dirty="0" smtClean="0"/>
              <a:t>Comunicação com outros Banco de dados</a:t>
            </a:r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74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2" descr="https://encrypted-tbn0.google.com/images?q=tbn:ANd9GcRui38NpKNvSyxkcWh-5-4slofw7F4v9lDHYwabAvs86Nw4fk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030" y="4697412"/>
            <a:ext cx="215832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três principais camadas</a:t>
            </a:r>
          </a:p>
        </p:txBody>
      </p:sp>
    </p:spTree>
    <p:extLst>
      <p:ext uri="{BB962C8B-B14F-4D97-AF65-F5344CB8AC3E}">
        <p14:creationId xmlns:p14="http://schemas.microsoft.com/office/powerpoint/2010/main" val="13377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490664"/>
            <a:ext cx="6005512" cy="514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9" name="Picture 5" descr="Ff650706.bookaag2(en-us,PandP.10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884630"/>
            <a:ext cx="2391391" cy="290793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WEB</a:t>
            </a:r>
          </a:p>
        </p:txBody>
      </p:sp>
    </p:spTree>
    <p:extLst>
      <p:ext uri="{BB962C8B-B14F-4D97-AF65-F5344CB8AC3E}">
        <p14:creationId xmlns:p14="http://schemas.microsoft.com/office/powerpoint/2010/main" val="201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uso em </a:t>
            </a:r>
            <a:r>
              <a:rPr lang="pt-BR" dirty="0" smtClean="0"/>
              <a:t>múltiplas </a:t>
            </a:r>
            <a:r>
              <a:rPr lang="pt-BR" dirty="0" err="1" smtClean="0"/>
              <a:t>views</a:t>
            </a:r>
            <a:endParaRPr lang="pt-BR" dirty="0"/>
          </a:p>
        </p:txBody>
      </p:sp>
      <p:pic>
        <p:nvPicPr>
          <p:cNvPr id="1026" name="Picture 2" descr="http://ayende.com/blog/Images/Windows-Live-Writer/Review-Microsoft-N-Layer-App-Sample-Part_8086/image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50" y="1445406"/>
            <a:ext cx="4001140" cy="51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7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39888"/>
            <a:ext cx="10749367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/>
              <a:t>Camada Lógica(</a:t>
            </a:r>
            <a:r>
              <a:rPr lang="pt-BR" sz="2800" b="1" dirty="0" err="1" smtClean="0"/>
              <a:t>Layer</a:t>
            </a:r>
            <a:r>
              <a:rPr lang="pt-BR" sz="2800" b="1" dirty="0" smtClean="0"/>
              <a:t>): </a:t>
            </a:r>
            <a:r>
              <a:rPr lang="pt-BR" sz="2800" dirty="0"/>
              <a:t>Trata-se da distribuição lógica dos componentes do sistema ou aplicação.</a:t>
            </a:r>
          </a:p>
          <a:p>
            <a:pPr>
              <a:defRPr/>
            </a:pPr>
            <a:r>
              <a:rPr lang="pt-BR" sz="2800" b="1" dirty="0" smtClean="0"/>
              <a:t>Camada Física(</a:t>
            </a:r>
            <a:r>
              <a:rPr lang="pt-BR" sz="2800" b="1" dirty="0" err="1" smtClean="0"/>
              <a:t>Tier</a:t>
            </a:r>
            <a:r>
              <a:rPr lang="pt-BR" sz="2800" b="1" dirty="0" smtClean="0"/>
              <a:t>): </a:t>
            </a:r>
            <a:r>
              <a:rPr lang="pt-BR" sz="2800" dirty="0"/>
              <a:t>Distribuição física dos componentes e suas responsabilidades, no que tange os recursos físicos(Servidores, PCs, Rede, etc..)</a:t>
            </a:r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194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Camadas lógicas e físicas</a:t>
            </a:r>
          </a:p>
        </p:txBody>
      </p:sp>
    </p:spTree>
    <p:extLst>
      <p:ext uri="{BB962C8B-B14F-4D97-AF65-F5344CB8AC3E}">
        <p14:creationId xmlns:p14="http://schemas.microsoft.com/office/powerpoint/2010/main" val="3612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04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34" name="Picture 2" descr="http://i.technet.microsoft.com/dynimg/IC38498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9430" y="1544639"/>
            <a:ext cx="7473140" cy="4957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Camada Física</a:t>
            </a:r>
          </a:p>
        </p:txBody>
      </p:sp>
    </p:spTree>
    <p:extLst>
      <p:ext uri="{BB962C8B-B14F-4D97-AF65-F5344CB8AC3E}">
        <p14:creationId xmlns:p14="http://schemas.microsoft.com/office/powerpoint/2010/main" val="10827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4488"/>
            <a:ext cx="108509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Microsoft </a:t>
            </a:r>
            <a:r>
              <a:rPr lang="pt-BR" sz="2800" dirty="0" err="1" smtClean="0"/>
              <a:t>Application</a:t>
            </a:r>
            <a:r>
              <a:rPr lang="pt-BR" sz="2800" dirty="0" smtClean="0"/>
              <a:t> </a:t>
            </a:r>
            <a:r>
              <a:rPr lang="pt-BR" sz="2800" dirty="0" err="1" smtClean="0"/>
              <a:t>Architecture</a:t>
            </a:r>
            <a:r>
              <a:rPr lang="pt-BR" sz="2800" dirty="0" smtClean="0"/>
              <a:t> </a:t>
            </a:r>
            <a:r>
              <a:rPr lang="pt-BR" sz="2800" dirty="0" err="1" smtClean="0"/>
              <a:t>Guide</a:t>
            </a: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/>
              <a:t>Desenvolvimento em camadas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msdn.microsoft.com/en-us/library/ff650706.aspx</a:t>
            </a: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1508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3573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1788"/>
            <a:ext cx="10749367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Divisão em camadas </a:t>
            </a:r>
            <a:endParaRPr lang="pt-BR" sz="2800" dirty="0" smtClean="0">
              <a:hlinkClick r:id="rId3"/>
            </a:endParaRPr>
          </a:p>
          <a:p>
            <a:pPr>
              <a:defRPr/>
            </a:pPr>
            <a:r>
              <a:rPr lang="pt-BR" sz="2800" dirty="0">
                <a:hlinkClick r:id="rId4"/>
              </a:rPr>
              <a:t>http://</a:t>
            </a:r>
            <a:r>
              <a:rPr lang="pt-BR" sz="2800" dirty="0" smtClean="0">
                <a:hlinkClick r:id="rId4"/>
              </a:rPr>
              <a:t>channel9.msdn.com/Blogs/luconde/ArqPod-Brasil-Diviso-de-camadas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225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Podcast</a:t>
            </a:r>
            <a:endParaRPr lang="pt-BR" dirty="0"/>
          </a:p>
        </p:txBody>
      </p:sp>
      <p:pic>
        <p:nvPicPr>
          <p:cNvPr id="12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034" y="3482975"/>
            <a:ext cx="3559175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838200" y="2401888"/>
            <a:ext cx="4508500" cy="2187575"/>
          </a:xfrm>
        </p:spPr>
        <p:txBody>
          <a:bodyPr/>
          <a:lstStyle/>
          <a:p>
            <a:pPr>
              <a:buSzPct val="100000"/>
            </a:pPr>
            <a:r>
              <a:rPr lang="pt-BR" b="1" dirty="0" smtClean="0"/>
              <a:t>MÓDULO 3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27738" y="2217540"/>
            <a:ext cx="5859462" cy="2827734"/>
          </a:xfrm>
        </p:spPr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rgbClr val="FFFFFF"/>
                </a:solidFill>
              </a:rPr>
              <a:t>Patterns</a:t>
            </a:r>
            <a:r>
              <a:rPr lang="pt-BR" sz="2400" dirty="0" smtClean="0">
                <a:solidFill>
                  <a:srgbClr val="FFFFFF"/>
                </a:solidFill>
              </a:rPr>
              <a:t> </a:t>
            </a:r>
            <a:r>
              <a:rPr lang="pt-BR" sz="2400" dirty="0" err="1" smtClean="0">
                <a:solidFill>
                  <a:srgbClr val="FFFFFF"/>
                </a:solidFill>
              </a:rPr>
              <a:t>Of</a:t>
            </a:r>
            <a:r>
              <a:rPr lang="pt-BR" sz="2400" dirty="0" smtClean="0">
                <a:solidFill>
                  <a:srgbClr val="FFFFFF"/>
                </a:solidFill>
              </a:rPr>
              <a:t> Enterprise </a:t>
            </a:r>
            <a:r>
              <a:rPr lang="pt-BR" sz="2400" dirty="0" err="1" smtClean="0">
                <a:solidFill>
                  <a:srgbClr val="FFFFFF"/>
                </a:solidFill>
              </a:rPr>
              <a:t>Applications</a:t>
            </a:r>
            <a:r>
              <a:rPr lang="pt-BR" sz="2400" dirty="0" smtClean="0">
                <a:solidFill>
                  <a:srgbClr val="FFFFFF"/>
                </a:solidFill>
              </a:rPr>
              <a:t>(POEA)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Desenvolvendo Aplicações com POEA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604838" y="0"/>
            <a:ext cx="1074896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eaLnBrk="1" hangingPunct="1">
              <a:buSzPct val="100000"/>
              <a:defRPr sz="36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sz="4400">
                <a:latin typeface="Segoe UI Light" pitchFamily="34" charset="0"/>
              </a:defRPr>
            </a:lvl2pPr>
            <a:lvl3pPr eaLnBrk="1" hangingPunct="1">
              <a:defRPr sz="4400">
                <a:latin typeface="Segoe UI Light" pitchFamily="34" charset="0"/>
              </a:defRPr>
            </a:lvl3pPr>
            <a:lvl4pPr eaLnBrk="1" hangingPunct="1">
              <a:defRPr sz="4400">
                <a:latin typeface="Segoe UI Light" pitchFamily="34" charset="0"/>
              </a:defRPr>
            </a:lvl4pPr>
            <a:lvl5pPr eaLnBrk="1" hangingPunct="1">
              <a:defRPr sz="4400">
                <a:latin typeface="Segoe UI Light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latin typeface="Segoe UI Light" pitchFamily="34" charset="0"/>
              </a:defRPr>
            </a:lvl9pPr>
          </a:lstStyle>
          <a:p>
            <a:r>
              <a:rPr lang="pt-BR" dirty="0"/>
              <a:t>O Curso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smtClean="0">
                <a:sym typeface="Wingdings" panose="05000000000000000000" pitchFamily="2" charset="2"/>
              </a:rPr>
              <a:t>Agenda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CONCORRÊNCIA</a:t>
            </a:r>
          </a:p>
        </p:txBody>
      </p:sp>
    </p:spTree>
    <p:extLst>
      <p:ext uri="{BB962C8B-B14F-4D97-AF65-F5344CB8AC3E}">
        <p14:creationId xmlns:p14="http://schemas.microsoft.com/office/powerpoint/2010/main" val="11862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1176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Concorrência</a:t>
            </a:r>
            <a:r>
              <a:rPr lang="pt-BR" sz="2800" dirty="0"/>
              <a:t> é a utilização de um mesmo recurso por duas entidades distintas.</a:t>
            </a:r>
          </a:p>
          <a:p>
            <a:pPr>
              <a:defRPr/>
            </a:pPr>
            <a:r>
              <a:rPr lang="pt-BR" sz="2800" dirty="0" smtClean="0"/>
              <a:t>Exemplo</a:t>
            </a:r>
            <a:r>
              <a:rPr lang="pt-BR" sz="2800" dirty="0"/>
              <a:t>: “Diversos usuários tentando alterar uma </a:t>
            </a:r>
          </a:p>
          <a:p>
            <a:pPr>
              <a:defRPr/>
            </a:pPr>
            <a:r>
              <a:rPr lang="pt-BR" sz="2800" dirty="0"/>
              <a:t>mesma informação.”</a:t>
            </a:r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45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 descr="https://encrypted-tbn2.google.com/images?q=tbn:ANd9GcTKFxgZ0R0ftx231rL5yk029nhWeKVzY94u3_UwovWmpFHh-w9-s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6" y="2533381"/>
            <a:ext cx="2695574" cy="43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1333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560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2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264953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cima 1"/>
          <p:cNvSpPr/>
          <p:nvPr/>
        </p:nvSpPr>
        <p:spPr>
          <a:xfrm rot="2785160">
            <a:off x="4370388" y="2513013"/>
            <a:ext cx="503238" cy="248761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164" y="3859213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2" name="CaixaDeTexto 21"/>
          <p:cNvSpPr txBox="1">
            <a:spLocks noChangeArrowheads="1"/>
          </p:cNvSpPr>
          <p:nvPr/>
        </p:nvSpPr>
        <p:spPr bwMode="auto">
          <a:xfrm>
            <a:off x="4760914" y="4581526"/>
            <a:ext cx="198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Novo Endereço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0764" y="2174876"/>
            <a:ext cx="1343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5622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3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5624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11986" name="Picture 18" descr="https://encrypted-tbn3.google.com/images?q=tbn:ANd9GcQKeK_OcrzdDiM92RrSynPZCWGp9njJ2dzLcBgoKXn7ruKUc0PQJ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938" y="3013076"/>
            <a:ext cx="53975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Leitura Suja</a:t>
            </a:r>
          </a:p>
        </p:txBody>
      </p:sp>
    </p:spTree>
    <p:extLst>
      <p:ext uri="{BB962C8B-B14F-4D97-AF65-F5344CB8AC3E}">
        <p14:creationId xmlns:p14="http://schemas.microsoft.com/office/powerpoint/2010/main" val="117250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4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266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2" descr="https://encrypted-tbn2.google.com/images?q=tbn:ANd9GcS7nXpvo7HADy9MvyUVKvLuaf7BZzQBYMyJPhkE4k3fdeW35Xhk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4211639"/>
            <a:ext cx="1519237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5" name="Picture 4" descr="https://encrypted-tbn1.google.com/images?q=tbn:ANd9GcQvei0B-Ip03IxKXbDHpJytKzYTs_MQUl1vtSSbV3eFuzWbYia-T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4149725"/>
            <a:ext cx="158432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6" name="Picture 6" descr="https://encrypted-tbn2.google.com/images?q=tbn:ANd9GcT9yHlq_30feFvpEwL-AdD2jkEKjLLLa24M3_01HLuPs6DWtJItM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1" y="1501776"/>
            <a:ext cx="14954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1976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4" y="2444750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4" y="2566988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ta para baixo 2"/>
          <p:cNvSpPr/>
          <p:nvPr/>
        </p:nvSpPr>
        <p:spPr>
          <a:xfrm rot="2834468">
            <a:off x="3939383" y="2048670"/>
            <a:ext cx="484187" cy="2574925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18917091">
            <a:off x="8027989" y="2133601"/>
            <a:ext cx="484187" cy="248126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287713" y="1958976"/>
            <a:ext cx="1344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8643939" y="2090738"/>
            <a:ext cx="1343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/>
              <a:t>Cliente: Fabio</a:t>
            </a:r>
          </a:p>
          <a:p>
            <a:pPr eaLnBrk="1" hangingPunct="1"/>
            <a:r>
              <a:rPr lang="pt-BR" sz="1200"/>
              <a:t>Endereço: XPTO</a:t>
            </a:r>
          </a:p>
        </p:txBody>
      </p:sp>
      <p:sp>
        <p:nvSpPr>
          <p:cNvPr id="26643" name="AutoShape 10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679575" y="-8461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4" name="AutoShape 12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831975" y="-6937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645" name="AutoShape 14" descr="data:image/jpeg;base64,/9j/4AAQSkZJRgABAQAAAQABAAD/2wCEAAkGBhQGEBUQBxQWFRQVFRcZGRYUFxoaHhkYGBQYGBcVGBgaGyYeHiUjHBgXHy8gJScrLC0sGB4xPjA2NSYrLCkBCQoKDgwOGg8PGiolHyQ0LDU0NTIwLDMvNSwsLC0sLDU0NC0sLCopNCwsNCwsLDAvLC4vLCwsLCksNCosLC0xLf/AABEIALkBEAMBIgACEQEDEQH/xAAcAAEAAgMBAQEAAAAAAAAAAAAABgcEBQgDAgH/xABDEAACAQEGAwUFBQUFCQEAAAAAAQIDBAUGESExB0FhEiJRcYETQlKRoTJicrHBFCMkgrIVU7PC0TM0NUNzg6Lh8Bb/xAAbAQEAAgMBAQAAAAAAAAAAAAAABQYDBAcBAv/EADQRAAIBAwEFBgYBAwUAAAAAAAABAgMEEQUhMUFRcQYSEyKR0WGBobHB8OEUIzJCQ1Jykv/aAAwDAQACEQMRAD8AvEAAAAAAAAAH5OappubySWbb5LxKrv8A4wT7bhccIqCeXtKibcuqjmkl55+mxiq1o0lmRv2OnV76TjRW7e+CLVBTN38XbXZpZ2xU6sea7PZfpKP6pll4YxdRxVBysbanH7VOX2o9eq6o+KdxCo8J7TYvdGurKPfqRzHmtq90bsAGwRAAAAAAAAAAAAAAAAAAAANdfN/0Lgh27yqKC5LeUukYrVnjaSyz7hTlUkowTbfI2JpMQ4ws2Gl/HTznlpThrN+nLzeSK5xLxZrXhnTuZOjD43k5v9I+mb6kDqVHWblVbbbzbbzbfi2R9W9S2QLfp/Zec8Tunhclv+b3L6/ImOIeKNpvfOFh/cU/uPvtdZ8v5ciO3ZiO0XPP2lhrTi283rmpfii9H6muBHSqzk+83tLnRsLajT8KEF3em/rnf8y3MNcW6dsyp35H2Uv7yObg/Nbx+q8iwadRVUpU2mms008009mmcxF0YNx5YZ0admp/w7islCo9PF5VNnm3zybb2JG1uXLyzZTdd0OFFKrawfxS2pflfVdOM3BqquK7JRko1LTRzbyy9pF6vxyenqbUkFJPcVCdKcMOUWs80AAemMGqxBiahhqn27wnk39mC1lL8K/V6dT1v+1VLDZatW74qVSEHKKlnk8tXtvpm8uexzzeN41L1qOrbpuc5bt/kvBdFoalzceFsS2ssOi6Or9uc5YjHfje/bqSbEfEy03zLKxydCmnpGm2pPLZymtfRZI2WHOLdWyNQvxe1h8cUlNdWtIy+j6lfAi1cVFLvZL7PSLKVLwXTWPr67y0MYcUaNus06FzqblUi4ucl2VGL0llrm21mvXMq8A+atWVV5kZbGwo2NNworfz3gyrtvOpdFWNawycJxejX1TXNPwMUGJPG1G7KKknGSymXxgzHFPFUOzLKFeK71Px+/DxXTdfJuTnMtktc7BONSyycZxeaktGmXRgfiDDEaVG3ZQtCW2yqZc49fGPqukvbXXf8s95zrWtBlbZrW6zDiuK/j7cSZAA3yqAAAAAAAAAAAAA8rVa4WGDqWqUYRjvKTSS9WRDFPE6hcmdOwZV6q07r7kX96S38l80VRfuJa+I59q8ZuSW0VpGP4Y7eu/U0613CGxbWWPTuz1xdYnU8kfjvfRfl/Un2J+LihnTw8s3t7aa0/kg9/OXyK0ttvqXlN1LbOU5veUnm/L/ANHgCKqVp1H5mX+y023so4pR28+L+f6gADESAAAAAAAJ9gLiJO63Cy3n2qlJtRg1nKUM3kklvKPTdcvAgUY9p5R1bLi4c4Ihd1KFqvCnL9oeeSqLL2azeTjHxa5vXouezaxm5+Qgtdq21O1auFnO5cc/Dl1+5PAATpyoFD8QcM//AJy1v2Kyo1c50/BfFD+Vv5OJfBpsV4cjiezSo1MlL7UJfDNbPyez6M1rmj4sNm9E1ouo/wBDcZl/jLY/f5fbJzyD2tljnYKkqVqi4zg2pJ8mjxII6umpLKAAB6AAAD6p1HSalTbTTzTWjTWzTPkA8LcwHxJV49mzX3JRq7QqPRT8FLwl12fnvYZzAWNgbiY7H2bNfzbhtGq9XHwU/Fdd15bSdvd/6anqUbWez2+vaLrH29vTkWyD5hNVUpU2mms01qmns0z6JMo4AAAB42u1wsMHUtcowhHVyk8kvVlZYq4tOedLDqyWzrSWr/BF7ecvkYqtaFNZkyQstOuL2XdpR2cXwX76k7xBiuz4ajneE+81pTjrOXkv1eSKkxTxGtGIs4UX7Gi/cg9ZL78t35LJEXtFpla5Odpk5Sk83KTbbfi2zzImtdTqbFsR0HTtAt7PE5+afN7l0X539AADULCAAAAAAADMuq56t91FSu6DnLpsl4yeyXVnqTexHzOcYRcpPCRhkgw1gi0Ymadmj2KfOrPSPXs85Py+aJ/hfhRSu/KpfbVWe/YX2F585+uS6Mn0IKmkoJJJZJLkvBEhRsm9tQp2o9p4QzC0WXze75Lj9upHcM4Ds+GUpUo+0q86s1r/ACraPpr1JIAScYqKxFFGr3FSvNzqybfxAAPowgAAFfcUcG/2lD9ssEf3kF+8S9+C97zj9V5IqE6fKY4k4K/sOp+02CP7io9Uv+XN8vwvl4beGcXeUP8Acj8y9dm9WylaVX/1f49vTkQcAEaXgAAAAAAAAAl+CuINTDTVK151LPn9nnDxcM/6dvIue7ryp3tTjVsM1OEtmvyfg+jOaTc4ZxXWwtU7djecX9um/syX6Pwa/LQ3be6dPyy3FX1fQIXeatDZP6P2fx9eZ0MRPFXEWhh3OnR/e1l7kXpF/fly8lm/IgWKOKFe+k6d3Z0KbWuT78vFOS2XRfMhJmrXvCn6kZpvZhvFS7/8r8v29TbX/iiviWfavCeaT7sFpGPlH9Xm+pqQCNcnJ5Zd6VKFKKhTSSXIAA8MgAAAAAACXa0RucO4StGJ5ZWGPdT71SWkY+vN9Fmy38LcP7PhrKeXta395NbP7kfd89X1NmjbTq7dyIXUdat7Fd1vvT5L88vv8CB4V4V1b0yq3xnRp79n35Lyf2fXXpzLWuq56VyU1Su6ChHpu34ye7fVmaCWpUIUlsOd3+q3F9L+4/LyW7+fmAAZyLAAAAAAAAAB42yxwvCnKlaoqUJpqSfNM9gN56m4vK3lAYywlPClfsvOVKWbpz8V8L6rn6PmR86Pv246eIaEqFtWaezW8ZLaUeq/1XMoPEWH6mG67o2xdYyW048pL/TkyEubfw3lbjp2h6wr2Hh1H/cX1XP3NYADULGAAAAAAAAAAAAAAAAAAADeYZwfXxRPKyRygn3qkvsrp1fRfQ9jFyeEYq1anRg51GklzNLSpOvJRpJyk3kklm23ySW5ZOEuE7q5VcRaLdUYvV/jktvJa9VsTTC+CbPheOdnXbq5a1ZLvdVH4V0Xq2SAlaNmo7ZlD1PtLOrmna7Fz4vpy+/Q8rNZYWKCp2aKhGKyUYrJJdEj1AJAp7bbywAAeAAAAAAAAAAAAAAAA02KcMU8U0HStOklm4TS1hLx6p81z80mtyDyUVJYZkpVZ0ZqpTeGjm2+bnqXFWlQt8cpR+TXKUXzTMI6BxdhKniuj2avdqRz7FTLWL8H4p80UTet11LmrSoW2PZnB5NfVNPmmtSDuLd0n8DqWkatC/p4eya3r8r4fYxAAaxOAAAAAAAAAAAAA/Yxc2lFZt6JL8j8Lg4Y3NYlSVexyVWul33NJSpt8ow5L72ueuvIzUaTqy7uSN1K/jY0fFcW+n5fA02EOFUrVlWxDnCO6o7Sf437q6b+Radms0bHBU7NFRhFZKMVkkuiR6gmqVGNJYicwv8AUq99PvVXs4Lgv3mAAZiOAAAAAAAAAAAAAAAAAAAAAB5168bLFztElGMVm5SeSS8W2aTE+NaGF4/xL7VVrSlF95+Dfwrq/TMpzE2Mq+KJfxcuzTT7tKOkV4N/E+r+hq1rmNPZvZO6Zode9xJ+WHN8enP7EyxbxYzzo4d8nWkv8OL/AKn8uZWdatK0ScqzcpN5tyebbe7be58AiKlWVR5kdGstPoWUO7RXV8X1/cAAGI3wAAAAAAAAAAAAZN3XnUuioqtgm4Tjs1+TWzXR6GMAnjaj5lFSTjJZTLrwZxIp4gyo3hlTr7L4Zv7rez+6/TMmhzBsWHgzijKwZUL+bnT2VXeUfxc5Lrv5kpQvM+Wp6lF1bs245q2i2cY+3t6ci3AeVmtMbZBVLNJSjJZqUXmmvFNHqSRSmmnhgAA8AAAAAAAAAAAAABHsUY3oYXjlXfbq5aUovXo5P3V1fomfMpKKzIzUaFSvNU6UW2ze2i0RskXO0SUYxWblJ5JLxbZWOLeLDnnRw7otnWktf+3F7eb+XMhuJcYV8USztksoJ92nHSK65c31ZpCKrXjlshsRfdM7N06OKl15pcuC9/t1PutWlaJOVZuUm825PNt+Lb3PgA0C3JY2IAAHoAAAAAAAAAAAAAAAAAAAABvsLYzr4Wn/AAz7VNvvUpPuvqvhfVeuZdGG8V0MUU+1YZd5LvU5faj5rmuq0OeT3sNundtRVbHJwnF5qUXk/wD7obVC5lS2PaiA1TQ6N8nOPlnz59ffedMAgOD+KNO9MqN9ZU6uyntCfn8L+n5E+JinUjUWYs5vd2da0qeHWjh/R9AADIagAAAAAAPmpUVFOVVpJLNtvJJLdts19+4go4dp+1vGfZXKK1lJ+EVz/JFMYux5WxQ3D/Z0E9Kae/g5v3n02X1NetcRpdSZ0zR69/LK2Q4v25koxjxVzzo4dfSVZr/DT/qfp4lZ1arrtyqtyk3m23m23u23ufIIapVlUeZHSrLT6FlDuUl1fF9QADEb4AAAAAAAAAM+5bjrYgqqld0HKT3fKK+KT5I3WEMA1sUNTnnToJ61GvteKgufnsvoXNctxUcP0lSu6Ciub5yfxSfNm5QtZVNstiK3q2vUrPNOl5p/Rdfb7FJ4qwLXwtlKtlUpPL95BPJP4ZLlrtyf0UcOnK1GNoi4VkpRksmpLNNPdNMqXHPDN3d2rRcacqW8qe7h1jzcfquq2+7i0cfNDcaukdoo12qNzslwfB+z+j+BXoANAtwAAAAAAAAAAAAJhhHiPWw9lStmdWgtOy33oL7jfL7r08iHg+4TlB5izWubWldQ8OrHK/fQ6Qua/KN/0/aXdNTXNc4vwlHdMzzmq7b0q3PUVW75yhNc4/k1s10ehfuEbwrXrY6Va9FGM5rPuprOOfdk0/Fa+pMW9z4uxrac41jRXYYqRlmLeFz/AJ6m4ABtldAAAKBx5QtFmttSN7TlOWecJPZ02+72VslyyXNMjxdvFOwUbRYZVbY1GpTa9lLm5NrOHVNfLLPkUkQNzT8Oo1k6xol4ru0jLu4cdnw2cv3YAAa5NAAAAAAAAz7luOtf9VUrug5S5vlFfFJ8kepNvCPic404uU3hIwYQdVqNNNtvJJatt7JIs7BnCvaviJdY0fydR/5fnzRJ8IYBo4YSnUyqV8tajWkfFQXLz3f0JSSlCzS81T0KFq3aOVTNK12L/lxfTl9+h804KklGmkklkktEktkkfQBIlNAAAK8xxwzV4dq0XGlGpvKlsp9Y8lLps+j3qWrSdCTjWTjJPJprJprdNPY6dItjHAVLFK7cMqddLSolpLLaM1zXXdfQj7i0UvNDeW/R+0MqOKNy8x4PiuvNfVFEgzr5uStcNV0rxg4yW3hJfFF7NGCRTTTwzoEJxnFSi8pgAHh9gAAAAAA+qdN1Wo0023oklm2/BIleBsCrFvanWqqEISSlGOs3ms+eiT1112ehblyYWs2Hlld1NKWWs3rJ+cnr6LTobdG1lUWdyK9qOv0LOTppOU1w3JdX7ZK6wZwvnaZRr3/HsU1qqT+1L8a91dN30LaS7OiP0EtSoxpLETn1/qNa+qd+q925cEAAZSPAAAKd4s2K1RtCq2xuVn2pOP2YaLOMlyk2s83uvLJQI6Ztdjhb4Sp2uKlCSycZbNFQYx4Y1Lobq3OpVaO7itZw817y6rXx8SJuraSbnHadB0LWqMqcbariLWxcE/Z/cgoPunRlWfZpJtvklm/kjarB9scXP9mrdlLPWDWnk9TQUW9yLZOtTp/5yS6s04APDKACwsE8MZXj2a9+pwpbxp7Sn1lzivq+m7yU6cqjxE07y9o2dPxKzwvq+hocI4HrYql2o9yin3qjX/jBe8/ovo7ruS4aOHqSpXdHsrm93J/FJ82ZlCzxssVCzxUYxWSjFZJLwSR6EzQt40l8TmWqaxWv5YeyHBe/NgAGyQwAAAAAAAABgXzcdG/6bpXjBSjyfOL8YvdMp7FvDith7OpZM6tDftJd6K+/Ff1LTyLwBr1reNXfvJfTtXr2D8jzHk938fucnMALxvzhjZL5m6kVKjJ7+yySb8XFpr5ZGXcvD+x3G1KjT7c179XvPzSy7K80iP8A6GpnGVguD7U2qp95Rl3uX8/vQrDCvDiviBqdpTo0d+3JayX3I/q9PPYmF58HaFaK/sypOnNL38pp+ezXpp0LCBuwtKcY4ayVi47Q3tWr34S7qW5Ld887yhL04d227Jdn2Mqie0qOc0/ks16pG3uHhLaLe1K9WqEPDSU35JaL1foXID5VlTTztNip2ovJU+6lFPnj32GtuPD1DDtP2d2wUds5byllzlLd7vos9DZAG4kksIrVSpKpJzm8t8WAAenwAAAAAAAAAeVOzQotypRinJ5tpJNvxbW5jX1Yp3hZ6lKyT9nOcHFTyzyz0e2u2az5Z5mcDxpNYPuNSUZKa3r8HOd/Ybr4cn2Lxg1ntJaxl+GX6b9DBstknbpxp2WLlOTyUYrNtl3cUP8AhtT8UP6iDcH/APfp/wDRl/VEhqluo1VBPYzpdprE6unzupRXejno8Y9N5KcE8NIXN2a98JTrbqO8ab/zS67Ll4k8AJanTjTWInPLu8rXdTxKzy/ougABkNQAAAAAAAAAAAAAAAAAAAAAAAAAAAAAAAAAAAA//9k="/>
          <p:cNvSpPr>
            <a:spLocks noChangeAspect="1" noChangeArrowheads="1"/>
          </p:cNvSpPr>
          <p:nvPr/>
        </p:nvSpPr>
        <p:spPr bwMode="auto">
          <a:xfrm>
            <a:off x="1984375" y="-541338"/>
            <a:ext cx="2590800" cy="176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6" name="Seta para cima 25"/>
          <p:cNvSpPr/>
          <p:nvPr/>
        </p:nvSpPr>
        <p:spPr>
          <a:xfrm rot="18953889">
            <a:off x="7532689" y="2533650"/>
            <a:ext cx="504825" cy="24892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" name="Picture 8" descr="https://encrypted-tbn2.google.com/images?q=tbn:ANd9GcRgKyz-fY1AEkMHZRttBVlyA2F_VERr7MTDw9dG3hBuXngU0bZYa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9" y="4092575"/>
            <a:ext cx="7334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/>
          <p:cNvSpPr txBox="1">
            <a:spLocks noChangeArrowheads="1"/>
          </p:cNvSpPr>
          <p:nvPr/>
        </p:nvSpPr>
        <p:spPr bwMode="auto">
          <a:xfrm>
            <a:off x="6672264" y="3617914"/>
            <a:ext cx="858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sz="1200" b="1"/>
              <a:t>Exclusão</a:t>
            </a:r>
          </a:p>
          <a:p>
            <a:pPr eaLnBrk="1" hangingPunct="1"/>
            <a:r>
              <a:rPr lang="pt-BR" sz="1200" b="1"/>
              <a:t>Registro</a:t>
            </a:r>
          </a:p>
        </p:txBody>
      </p:sp>
      <p:sp>
        <p:nvSpPr>
          <p:cNvPr id="9" name="Texto explicativo em seta para a direita 8"/>
          <p:cNvSpPr/>
          <p:nvPr/>
        </p:nvSpPr>
        <p:spPr>
          <a:xfrm flipH="1">
            <a:off x="3719513" y="4581525"/>
            <a:ext cx="2089150" cy="7191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Usuário ficou com um registro que não existe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– Exclusão</a:t>
            </a:r>
          </a:p>
        </p:txBody>
      </p:sp>
    </p:spTree>
    <p:extLst>
      <p:ext uri="{BB962C8B-B14F-4D97-AF65-F5344CB8AC3E}">
        <p14:creationId xmlns:p14="http://schemas.microsoft.com/office/powerpoint/2010/main" val="34900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23" grpId="0"/>
      <p:bldP spid="26" grpId="0" animBg="1"/>
      <p:bldP spid="2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2574"/>
            <a:ext cx="109779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Para resolver os problemas de concorrência, podemos utilizar estratégias de </a:t>
            </a:r>
            <a:r>
              <a:rPr lang="pt-BR" sz="2800" dirty="0" smtClean="0"/>
              <a:t>bloqueio </a:t>
            </a:r>
            <a:r>
              <a:rPr lang="pt-BR" sz="2800" dirty="0"/>
              <a:t>mais conhecidas como </a:t>
            </a:r>
            <a:r>
              <a:rPr lang="pt-BR" sz="2800" i="1" dirty="0" err="1" smtClean="0"/>
              <a:t>locking</a:t>
            </a:r>
            <a:r>
              <a:rPr lang="pt-BR" sz="2800" i="1" dirty="0" smtClean="0"/>
              <a:t>:</a:t>
            </a:r>
            <a:endParaRPr lang="pt-BR" sz="2800" i="1" dirty="0"/>
          </a:p>
          <a:p>
            <a:pPr>
              <a:defRPr/>
            </a:pPr>
            <a:r>
              <a:rPr lang="pt-BR" sz="2800" dirty="0" smtClean="0"/>
              <a:t>Bloqueio </a:t>
            </a:r>
            <a:r>
              <a:rPr lang="pt-BR" sz="2800" dirty="0"/>
              <a:t>pessimista(</a:t>
            </a:r>
            <a:r>
              <a:rPr lang="pt-BR" sz="2800" dirty="0" err="1"/>
              <a:t>Pessimistic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Bloqueio otimista(</a:t>
            </a:r>
            <a:r>
              <a:rPr lang="pt-BR" sz="2800" dirty="0" err="1"/>
              <a:t>Optimistic</a:t>
            </a:r>
            <a:r>
              <a:rPr lang="pt-BR" sz="2800" dirty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r>
              <a:rPr lang="pt-BR" sz="2800" dirty="0"/>
              <a:t>Bloquei excessivamente otimista(</a:t>
            </a:r>
            <a:r>
              <a:rPr lang="pt-BR" sz="2800" dirty="0" err="1"/>
              <a:t>Overly</a:t>
            </a:r>
            <a:r>
              <a:rPr lang="pt-BR" sz="2800" dirty="0"/>
              <a:t> </a:t>
            </a:r>
            <a:r>
              <a:rPr lang="pt-BR" sz="2800" dirty="0" err="1" smtClean="0"/>
              <a:t>Optimistic</a:t>
            </a:r>
            <a:r>
              <a:rPr lang="pt-BR" sz="2800" dirty="0" smtClean="0"/>
              <a:t> </a:t>
            </a:r>
            <a:r>
              <a:rPr lang="pt-BR" sz="2800" dirty="0" err="1"/>
              <a:t>Locking</a:t>
            </a:r>
            <a:r>
              <a:rPr lang="pt-BR" sz="2800" dirty="0"/>
              <a:t>)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76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5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766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27662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0356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465263"/>
            <a:ext cx="10584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Bloqueia a informação até que a tarefa seja executada pelo cliente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Fácil de implementar</a:t>
            </a:r>
          </a:p>
          <a:p>
            <a:pPr algn="just">
              <a:defRPr/>
            </a:pPr>
            <a:r>
              <a:rPr lang="pt-BR" sz="2800" i="1" dirty="0"/>
              <a:t>	Garante as mudanças na entidade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Solução não escalável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86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8685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Pessimista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49400"/>
            <a:ext cx="11219266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que colisões aconteçam. Em vez de bloquear, verifica se houve a colisão, se houver, a mesma precisará ser resolvida.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Maior esforço para </a:t>
            </a:r>
            <a:r>
              <a:rPr lang="pt-BR" sz="2800" i="1" dirty="0" err="1"/>
              <a:t>implemenar</a:t>
            </a:r>
            <a:endParaRPr lang="pt-BR" sz="2800" i="1" dirty="0"/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297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7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8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9709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  <p:pic>
        <p:nvPicPr>
          <p:cNvPr id="16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2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b="1" dirty="0" smtClean="0"/>
          </a:p>
          <a:p>
            <a:pPr algn="just">
              <a:defRPr/>
            </a:pPr>
            <a:endParaRPr lang="pt-BR" dirty="0" smtClean="0"/>
          </a:p>
          <a:p>
            <a:pPr algn="just">
              <a:defRPr/>
            </a:pPr>
            <a:endParaRPr lang="pt-BR" dirty="0"/>
          </a:p>
          <a:p>
            <a:pPr algn="just" eaLnBrk="1" hangingPunct="1">
              <a:defRPr/>
            </a:pPr>
            <a:endParaRPr lang="pt-BR" dirty="0" smtClean="0"/>
          </a:p>
        </p:txBody>
      </p:sp>
      <p:pic>
        <p:nvPicPr>
          <p:cNvPr id="307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1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2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0733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0734" name="Picture 2" descr="http://www.agiledata.org/images/concurrencyControlOptimisticLock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1481138"/>
            <a:ext cx="4459286" cy="50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Otimista</a:t>
            </a:r>
          </a:p>
        </p:txBody>
      </p:sp>
    </p:spTree>
    <p:extLst>
      <p:ext uri="{BB962C8B-B14F-4D97-AF65-F5344CB8AC3E}">
        <p14:creationId xmlns:p14="http://schemas.microsoft.com/office/powerpoint/2010/main" val="20766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12093"/>
            <a:ext cx="10901766" cy="45259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2800" dirty="0"/>
              <a:t>Desistir</a:t>
            </a:r>
          </a:p>
          <a:p>
            <a:pPr eaLnBrk="1" hangingPunct="1">
              <a:defRPr/>
            </a:pPr>
            <a:r>
              <a:rPr lang="pt-BR" sz="2800" dirty="0"/>
              <a:t>Exibir o problema e deixar o usuário decidir o que fazer</a:t>
            </a:r>
          </a:p>
          <a:p>
            <a:pPr eaLnBrk="1" hangingPunct="1">
              <a:defRPr/>
            </a:pPr>
            <a:r>
              <a:rPr lang="pt-BR" sz="2800" dirty="0"/>
              <a:t>Realizar o </a:t>
            </a:r>
            <a:r>
              <a:rPr lang="pt-BR" sz="2800" i="1" dirty="0"/>
              <a:t>merge</a:t>
            </a:r>
          </a:p>
          <a:p>
            <a:pPr eaLnBrk="1" hangingPunct="1">
              <a:defRPr/>
            </a:pPr>
            <a:r>
              <a:rPr lang="pt-BR" sz="2800" dirty="0"/>
              <a:t>Gravar o problema e resolver depois</a:t>
            </a:r>
          </a:p>
          <a:p>
            <a:pPr eaLnBrk="1" hangingPunct="1">
              <a:defRPr/>
            </a:pPr>
            <a:r>
              <a:rPr lang="pt-BR" sz="2800" dirty="0"/>
              <a:t>Ignorar o conflito e sobrescrever</a:t>
            </a:r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17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5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6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1757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de colisões</a:t>
            </a:r>
          </a:p>
        </p:txBody>
      </p:sp>
    </p:spTree>
    <p:extLst>
      <p:ext uri="{BB962C8B-B14F-4D97-AF65-F5344CB8AC3E}">
        <p14:creationId xmlns:p14="http://schemas.microsoft.com/office/powerpoint/2010/main" val="104808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16063"/>
            <a:ext cx="10642600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dirty="0"/>
              <a:t>Aceita todas as colisões, e não tenta resolvê-las</a:t>
            </a:r>
          </a:p>
          <a:p>
            <a:pPr algn="just">
              <a:defRPr/>
            </a:pPr>
            <a:r>
              <a:rPr lang="pt-BR" sz="2800" b="1" dirty="0"/>
              <a:t>Prós:</a:t>
            </a:r>
          </a:p>
          <a:p>
            <a:pPr algn="just">
              <a:defRPr/>
            </a:pPr>
            <a:r>
              <a:rPr lang="pt-BR" sz="2800" i="1" dirty="0"/>
              <a:t>	Escalável</a:t>
            </a:r>
          </a:p>
          <a:p>
            <a:pPr algn="just">
              <a:defRPr/>
            </a:pPr>
            <a:r>
              <a:rPr lang="pt-BR" sz="2800" b="1" dirty="0"/>
              <a:t>Contras:</a:t>
            </a:r>
          </a:p>
          <a:p>
            <a:pPr algn="just">
              <a:defRPr/>
            </a:pPr>
            <a:r>
              <a:rPr lang="pt-BR" sz="2800" i="1" dirty="0"/>
              <a:t>	Funciona somente com </a:t>
            </a:r>
            <a:r>
              <a:rPr lang="pt-BR" sz="2800" i="1" dirty="0" smtClean="0"/>
              <a:t>sistemas de </a:t>
            </a:r>
            <a:r>
              <a:rPr lang="pt-BR" sz="2800" i="1" dirty="0"/>
              <a:t>apenas um usuário</a:t>
            </a:r>
          </a:p>
          <a:p>
            <a:pPr>
              <a:defRPr/>
            </a:pPr>
            <a:endParaRPr lang="pt-BR" sz="2800" i="1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dirty="0"/>
          </a:p>
          <a:p>
            <a:pPr>
              <a:defRPr/>
            </a:pPr>
            <a:endParaRPr lang="pt-BR" sz="2800" b="1" dirty="0" smtClean="0"/>
          </a:p>
          <a:p>
            <a:pPr algn="just">
              <a:defRPr/>
            </a:pPr>
            <a:endParaRPr lang="pt-BR" sz="2800" dirty="0" smtClean="0"/>
          </a:p>
          <a:p>
            <a:pPr algn="just">
              <a:defRPr/>
            </a:pPr>
            <a:endParaRPr lang="pt-BR" sz="2800" dirty="0"/>
          </a:p>
          <a:p>
            <a:pPr algn="just" eaLnBrk="1" hangingPunct="1">
              <a:defRPr/>
            </a:pPr>
            <a:endParaRPr lang="pt-BR" sz="2800" dirty="0" smtClean="0"/>
          </a:p>
        </p:txBody>
      </p:sp>
      <p:pic>
        <p:nvPicPr>
          <p:cNvPr id="327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79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0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2781" name="AutoShape 8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2136775" y="-4032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15" name="Picture 10" descr="https://encrypted-tbn3.google.com/images?q=tbn:ANd9GcS69CNPRMBupNQNzEklhwLR_uLND97MicpmVId3EHZ510vUGQy5Y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24" y="4825999"/>
            <a:ext cx="1870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Bloqueio Extremamente Otimista</a:t>
            </a:r>
          </a:p>
        </p:txBody>
      </p:sp>
    </p:spTree>
    <p:extLst>
      <p:ext uri="{BB962C8B-B14F-4D97-AF65-F5344CB8AC3E}">
        <p14:creationId xmlns:p14="http://schemas.microsoft.com/office/powerpoint/2010/main" val="158136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PATTERNS OF ENTERPRISE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8828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/>
              <a:t>						        Scott W. </a:t>
            </a:r>
            <a:r>
              <a:rPr lang="pt-BR" b="1" dirty="0" err="1"/>
              <a:t>Ambler</a:t>
            </a:r>
            <a:endParaRPr lang="pt-BR" b="1" dirty="0"/>
          </a:p>
        </p:txBody>
      </p:sp>
      <p:pic>
        <p:nvPicPr>
          <p:cNvPr id="337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2" name="AutoShape 2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679575" y="-8604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3" name="AutoShape 4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831975" y="-7080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sp>
        <p:nvSpPr>
          <p:cNvPr id="33804" name="AutoShape 6" descr="data:image/jpeg;base64,/9j/4AAQSkZJRgABAQAAAQABAAD/2wCEAAkGBg8QEBAUEBQQEBQWEhcOFxAPEBgUFBISFRAYFBQQFxIYGygfFxkjGRUWIC8gIycpLS0sFR4xNTAsNSYrOCkBCQoKDgwOGg8PGjIkHyQyLCwvNC0tKSwwLCwsKjUtLCksLSwsLCwsNCkpKiwtLC0uLCksNSwsLCwpLCwsLCwsLP/AABEIAL0A8gMBIgACEQEDEQH/xAAcAAEAAgMBAQEAAAAAAAAAAAAABQcBAwYCBAj/xABCEAABAwICBQgIBAQFBQAAAAABAAIDBBESIQUGMVGTBxMWIkFScXIyNGGRobGy4RSBwdEVF0JTIyQzYpJjc4LS8P/EABsBAQACAwEBAAAAAAAAAAAAAAACBQEDBAcG/8QALxEAAgECBQQBAwMEAwAAAAAAAAECAxEEEhNBURQhMTIFUmGRInGhBoGx0SMzYv/aAAwDAQACEQMRAD8A73VrVunnp2vkDi4ucCQ8jY6wyClehNH3X8Ryak+qN87/AKlPLfUqTzvuaoxTirkD0Jo+6/iOToVR91/Ecp9YWvUnySyR4IHoTR91/EcnQmj7r+I5T1ksmpPkZI8ED0Ko+6/iOToTR91/Ecp6yWTUnyMkeCB6E0fdfxHJ0Jo+6/iOU9ZLJqT5GSPBA9CqPuv4jk6E0fdfxHKessXTUnyMkeCC6E0fdfxHJ0Jo+6/iOU7deXzNbtIHiU1Z8mVTi9iE6E0fdfxHJ0Ko+6/iOX2y6x0bTZ08DTuMzAfddbINM08noSxP8kjXfIrGtL6ifTv6f4I7oVR91/EcnQmj7r+I5TgeCs3WdSf1GvJHgguhNH3X8RydCaPuv4jlPImpPkZI8ED0Ko+6/iOToTR91/Ecp6yympPkZI8EB0Jo+6/iOToVR91/Ecp9YsmpPkZI8ED0Ko+6/iOToTR91/Ecp5ZTUnyMkeCA6E0fdfxHJ0Jo+6/iOU9ZLJqT5GSPBA9CaPuv4jl4m1MpA1xDX5NJ/wBR3YF0K1VXoP8AKfksqrPkZI8FRtOQ8N5RG7B4LCu05cnD3LE1J9Ub53/Up5QOpPqjfO/6lPqjqe7O6HqgiIoEwiIgCIiAIiwUBlfDpPSsNMxz5nNY0dpPwG8rVpzTcVJC6WU2A7O1x7GgdpKozWXWWaulL5CQ3+iMHqsF/ifauavXVJfcufi/iqmOlfxFeWdXrDyryvJbSNEbdnOPzcfaG9n53XEV2l6ickzSySeZ5t7ti+RFUzrzn5Z6Hhfi8Nho2hFfvuYWQiLTdlhpx4/gmdFa31tMRzczyO5Icbfjn8VYurHKjFMWsqQIXnIOHoOPj2eBVQoumniZw3KfG/C4bExf6bPlH6ZjlDhkb9q9hU1qJr2+nc2GdxdGeq1ztrCdgJ3K4IJw9oLTcEXurelVjUV0edY/AVMFUyT8bM3IvIXpbTgCIiAIiIAiIgC1VP8Apv8AKfktq1VPoP8AKfkiBULdgRG7Ai+gRwFiak+qN87/AKlPqA1J9Ub53/Up9UVT3Z2Q9UERFAmEREAREQBeXuXpQeuWljS0U8g9LDhb5nHCPmsSeVXJ06bqTUFv2Kq5RNZTVVJY0/4URwgd549J/wCg8FySyTc7/b+qL5+pPPJs9gweGjhaMacdgiwi12Ou5lFhEsLmUWESxhsyrP5NdayQIZTcjIE7uwqsF9uhqwxTRuG/D+R+4XRhqmSaKf5jBrFYaXbuu6P0a1e1G6CrxNCx3sHyUiFenlVrGUREAREQBERAFpqfQf5T8luWmp9B/lPyQFRt2DwWEbsCK/TOEsTUn1Rvnf8AUp9QGpPqjfO/6lPqjqe7OuHqgiIoEwiIgCIiAFcDyw1GGjib35gP+LS5d6VX3LIwmmpzumPxjcFpr/8AWyz+JSeNpp8lSLr9EcnctRGHgnPcuQCvvUf1Rnh+i4cFFO9z6f8AqerUpunkbXnwcD/KibvH4rP8qJt5+Kt26XCsdOPB8f1df63+WVF/Kibefin8qJt5+Kt24S4TTjwOrr/W/wAsqL+VE28/FY/lRN3j8Vb1wl1jTjwOrr/W/wAsovWXUd9FCJHuuC8Mt43/AGXMAq4uV0/5Fv8A32fS5U4qvFpKorH3v9P1JVcHJzd/Pkurk2rC+Cx7Lrswq55KnEsd4/pb9FY6to+EeeVfeX7sIiKRrCIiAIiIAtNT6D/Kfkty1VPoP8p+SIFRM2DwRGbB4IvoEjgLD1K9Ub53/Up9QGpXqjfO/wCpT6oqnuzsh6oIiKBMIiIAiIgC5XlJ0cZqCWwuWWlA8pz+F11S0VUIexzTsII94UZrNFo3UKrpVYzWzPzSFvbXzDISSgbmyvHyK+zWTQ7qWpkjIyuS072k5f8A3sUYvn5Xg2j16m6WJpxm0mmfR/Ep/wC7Nxn/ALp/Ep/7s3Gf+6+dFjPLkl0tH6F+D6P4lP8A3ZuM/wDdP4lP/dm4z/3XzomeXI6Wj9C/B9H8Sn/uzcZ/7p/Ep/7s3Gf+6+dEzy5HS0foX4NslXI8We+Rw3Okc4eNibLUi+nRlGZpWsAvmFtoxdSaOH5GtTweFk49r+C3OTCjLKe57V24UXq9QCGBjfYpQK+PKG7syiIhgIiIAiIgC01PoP8AKfkty01PoP8AKfkm5hlRs2DwRGbB4Ir9FeWHqT6o3zv+pT6gNSfVG+d/1KfVHU92d0PVBERQJhERAEREAXkhelgoDiuUPVQVUWNmUjMwd+8KmpoXMcWuBBGRB7F+mHMBFlX+u+oImvJCLO9g/RceIwyn3Xk+l+G+ZeE/4qveH+CpUX0VlBJC4iRpBGWzJfOqiUJRdmehUMRTrRzU5XCIigdAREYxzzZgLj7FthSlPsjixWOoYaLlUkeTtsMyexWbycapkHnZBY7c18WpXJ+97hJMMtuatilpWxtDWgAAWVxQoKkvuea/KfJyx0//ADsja0WXpLIukpwiIgCIiAIiIAtNT6D/ACn5LctNT6D/ACn5JuYZUbNg8ERmweCK+RXlh6k+qN87/qU+oDUn1Rvnf9Sn1SVPdndD1QREUCYREQBERAEWMSAoDK8kL0sICB0zqlBUg4mgHwXBaW5LJG5xm/sVtXS6i4Rl5RupV6lJ3hJooWfUWsb/AE3WqHUqsd/Sr+MY3BYELR2Ba9Cnwdb+VxjVnUZTejeS+d5HOZLutBcn8EFiQCfBdaAhK2KKXg4Z1J1HebueI4g0WAt4LYsArKkQCIiAIiIAiIgCIiALTU+g/wAp+S3LTU+g/wAp+SbmGVGzYPBEZsHgivkV5YepPqjfO/6lPqA1J9Ub53/Up9UlT3Z3Q9UERFAmEREAREQFZVGv8+jpdLQ1zuefEz8dSHCxnOwyEMZDYAXwvsCesbY9uHPzonlVioqelj0pM+arkYJ5nQwtIp45Hgx88I7BpDHDJoJsMxmLyGueqEukdI6PbLBEaSG9TJUHAXvfiNqTCTi5s2aT1SDi7LLm9aNQ9KuqdKRUkMEkGkXRSPqpZQwwc2S50eC+PNwGYa4bN5wgd7JyhUDY66TnHObR4OdLI3H/AFGgxlnY8OvYEZXFzYWJ6CkqWyxsew3a9okabEXa4XabHMZEbVTGntQ9LwDSdPSU7KyGtZT/AOPz8cTouYFg0xvcLuy8LEZ3uBb2gaZ0VLTMeLOZBHG4XBs5sTWuFxltBQHGancpMEja0aQqaSB8ddPBG2SRsTjAwtwHC52eZcL/AO0LRq7yqQtoqyqr5YwxmkJ6SHmmEmWNrGyRsaBfEbOOeQta5G1bdUOTOCNtadIUtJPJJXTzxvexspEDi3AMRGWYcbf7vaVyzOTjStGYpqaGmndDpKqqG0ZkaGPp544o2HrENbZsbrC9xiabG1kB3mhuVPR9VzQjMrHPnFIWTRc2YpXte6NryTbr82QMJOZAyJXrTHKho+ldUtkc8ugljpy2NgcZZZG4ubiAd1nNHpA2t+YvwrdRdLVDdMmenZBJUmLSELmVLX4KqFxc2AYXDOznNxO6oOedrrNXyZ6RbSUM7A99ayaernijqRDI+WpLQSyfNjHNDGA2sLNNs0BZGqmulLpJrzBzrXR4ecinidHJHjxYLg5HEGkixOW2y5Tlb1wqqKagihqmUEcomfJUvpxPh5sNwDBhcbEutkL3I7Lqb5OtF1UEUv4ingosTwWQRyunlybhc+apc93OE2GEX6rWgeEXyi6Hr5K7RlTRUrK0U7ajHFJLHG0mVjWNB5xw9p2f0oD49TuVAihrJ9ITQyw08wp46uJhY+rcY8WEU5IIf6PY0dY7A1xUtByx6MMM8jzPAYm4jDUQFkrwTZnNtuQ7E64GeViTYC64fSPJFpOaSSud+GiqTMydtFRSc0yzGXJExBDZiRYG2HESSbFbKvk70pUwiT8NHSSwzNqGxGudNVVD2hxc81z3PEfZhbsDnOcbdoHbQ8r2j3U9RNhqmcw1sj4ZKcslMb5WxNkaCcLml7relfqnLfI6pcolFpOSaOmMuKNrXnnYiwOY7Y9tzmPGxzXDu1M0nUaM0lEaWClkmbGGskq3VNRPJHMyVz31TnuDWkAhrMhiLj1Qc+k1Q1PqaXSdXPIIxE+jpadhY+/XihZG8YbCwBjP5Ob7QAO7REQBERAEREAWmp9B/lPyW5aan0H+U/JNzDKjZsHgiM2DwRXyK8sPUr1Rvnf9Sn1Aak+qN87/AKlPqkqe7O6HqgiIoEwiLF0BEaa1qpKNzW1EgjLhiALXHK9r5Ar4IuUPRjiAKhg8Q4D3kWUBrTTsn05RRvDXNEOJwcLgjFJkRb2BSOuuh9Hso5nPjgY4RuwENDXY8PUAt7bLnc5fqtbsWywuHSpqea81ftbt3OuZO1wBaQQRe4OVl8WiNYaaqdI2B4eYzhcACMJuR2je0+5QfJ7FIzRkfO32Pc0O2iMklv5WUZyQRXiq5O9Pb8g0OH1qSqN5fuaHhIxjVd75Gkiw18mkNIxQNL5XtjaNrnGwC3ySWBPsuq00ZTnTdbLLNc0sLsMcdzheb5E/ln+YClOVrLk1YfDqpmnJ2jHz/o6NnKVowuw8922uY3ht/NhsF0dPVMkaHMcHNIuHNNwQdhuout1QopYsDoYgLWGFgBb7QRsK5Hk9mfS1tTQvdiY272X9hBNh2Ag3tvCjmlGSUtze8PRrU5To3Tj3afHJYskrWglxAAzucgueqeUTRsbsJnaTs6jXvHva0hc1pWWXS9e+lY4spof9Vzf6yDYg788vyK6um1I0fGwNFPCRaxLmBzj4uOaKUpeoeHo0Etdu772Wx9UmstK2mFQ54EJAIfY53Nhla/wX2UNfHNGySM4mOGJrrEXG+xzXGcp0TIdGNjjaGt52NjWtysBc2+C+eo1jfFS0tFQjnKl0LWm2yEYRdztxR1LSszMcEqlJTp37trvsludfHrNSuqDTtfilG1jWuNsr5kCwy9q06W1vo6V4jnkDHFofbC49UkgHIbwV82qGqDKJhJPOTPzklNySdpaDuvfx2rmdJU0c+n2se1r2tgza4XF7E7CP94Rzkop7ijh6FSrKN3lim+29jov5j6M/vj/g/wD9VK6Q1gp4ImzSvDI3WAdhJuXC4yAvsC+d+qWj3HOmpz4xN/Zc3ysACkgYAADO0ADIWDSLW/NZlKUU2yNOlh61WFOCkr+b2JpnKJowm3PtHi1wHvLVOUldFM0Oie2RpzDmG494USdTKF8Ya6CH0bXDADe224zXGaLifonSzKcOLoJ9gJ2E5NPiHANv2hwWHOUWs3gmsPQrqWi2pJN2e9i1EWAsrcVgREQBaan0H+U/JblpqfQf5T8k3DKjZsHgiM2DwRXyRXlh6k+qN87/AKlPqA1J9Ub53/Up9UlT3Z2w9UERFAmF5JXpeHBAysNK6L/H6bkiL3xhkA60brOHVBt73rOnuTAxxvlhnke5gMuCazgS3PbvyWj8XWUulKydtJPOHExts0gYQW9YGx7qka7SemK9jooqX8KxwLHSTEg4SM7Aj4gFcWWLUrrufTueIpypuE0opLdf3+5IaA1jfPomWZ9g9kcrThyBLGGx9lxZe+SeDDo8HvSyH3Owj4BYrdXn0mh5qeAPmeWWOFty9z3jGQ3dYnLcFC6v6xaQpKaKFuj6h+EZvIIuSSdmFTu4yWbg5ZRjVpVVRtZz5S7JPk7vWMuFJUlnpCGQi2/mzb42XL8kgb+Bda1+edf3C3wt7lKau6cqqsytqaV9M0NyMl+uSbFtiB2Lko6Wu0JPIYo31FI92KzMy3cDa9iBYX2GylJ2kp7GqjTzUamGbSk2mu/m21y0nEWVaasf5nTVbMzNrGujDhsJOFoz39Ulb6rXGurmmGippoi/qmeW7QwdufYfiun1R1ZZQwBg6zz1nyWzc4/puRvUkreEQjB4OlPU9pdrXv25ZynJO8c7Xg+nzlzfbbE+/wAVZCrXT2rdbRVjqvR7eca/N8Tc8yesMPa0nPLML6o+UerIt/D6gv2WGK1/HAsU55FlkbcZh5YqevRaaaV1dK1l9xyvyXhpYx/XPs8GkfqozSOipNBzsqIMUlO+zJWOzIz329x3ixUjrtQVVTUaNtDI5oLXyYWktjJey4J9gDl2mldGMqIHxSC4c0tPu2j2qOnmm5b7E4YpUKFKm3eLzZl+7Nuj61k0bZGG7XDEDvBG1Vo7Qgr9M1w5ySMMaOtGbHINZa+7JTHJ7DWUr56WeOXm2uc6OYtOA9brAO9u0e26hdF1NfSVlbMKKpl56R1rNIFsZIN8JyKlKWbLcYanoTrKlJXt+nut2uTrNAaiilnbLz881mlobI7q52ztvUTymkPn0bF3pwbewua39V9FNrnpJ72NOj5mBzg0vdis0FwBcer2BfBygNqPx9HKyCWZsIEn+GwkE84DbFYgHqJNrJ2I4eFXqouq1ez3XH2LFGz8lXOsFqrTlHGzPmcMjyOzCecIP/Fo/wDJfRLrhpSobgpqGSFxy5yY9VvtzACmNT9UvwmOWZ3O1Ehu+Q57c8I9ilJ6llE00Y9IpVKjWZppK9/O51TVlYWVvKoIiIAtVT6D/Kfktq01PoP8p+SAqNmweCIzYPBFfplfcsPUr1Rvnf8AUp9QGpPqjfO/6lPqjqe7O2HqgiIoEzBWF6RAeMCYF7RAecK84FsRAeQ1YwL2iA8BizZekQHnCsYF7RAeMKzZekQHjCs4V6RAeMKFq9ogPAas4V6RAEREAREQBaan0H+U/JblpqfQf5T8k3MMqNmweCIzYPBFfIrywtSvVG+d/wBSn7qtNHay1EEYZHgwgl3Wbc5nPO6+npvWb4uH91WTw03NnVGokkWFdLqvem9Zvi4f3TpvWb4uH91HpahLViWFdLqvem9Zvi4f3TpvWb4uH906WoNWJYV0uq96b1m+Lh/dOm9Zvi4f3Tpag1YlhXS6r3pvWb4uH906b1m+Lh/dOlqDViWFdLqvem9Zvi4f3TpvWb4uH906WoNWJYV0uq96b1m+Lh/dOm9Zvi4f3Tpag1YlhXS6r3pvWb4uH906b1m+Lh/dOlqDViWFdLqvem9Zvi4f3TpvWb4uH906WoNWJYV0uq96b1m+Lh/dOm9Zvi4f3Tpag1YlhXS6r3pvWb4uH906b1m+Lh/dOlqDViWFdLqvem9Zvi4f3TpvWb4uH906WoNWJYV0uq96b1m+Lh/dOm9Zvi4f3Tpag1YlhXS6r3pvWb4uH906b1m+Lh/dOlqDViWDda6k9R/lPyXBdN6z/pcP7ry/XSrIIJizFvQ7PenSzGqn4IFmweCL2EVzlZxZj//Z"/>
          <p:cNvSpPr>
            <a:spLocks noChangeAspect="1" noChangeArrowheads="1"/>
          </p:cNvSpPr>
          <p:nvPr/>
        </p:nvSpPr>
        <p:spPr bwMode="auto">
          <a:xfrm>
            <a:off x="1984375" y="-555625"/>
            <a:ext cx="2305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pt-BR"/>
          </a:p>
        </p:txBody>
      </p:sp>
      <p:pic>
        <p:nvPicPr>
          <p:cNvPr id="3380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69293"/>
            <a:ext cx="8082324" cy="320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da estratégia</a:t>
            </a:r>
          </a:p>
        </p:txBody>
      </p:sp>
    </p:spTree>
    <p:extLst>
      <p:ext uri="{BB962C8B-B14F-4D97-AF65-F5344CB8AC3E}">
        <p14:creationId xmlns:p14="http://schemas.microsoft.com/office/powerpoint/2010/main" val="2074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08" y="1754188"/>
            <a:ext cx="103143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err="1" smtClean="0"/>
              <a:t>Introduction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to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Concurrency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</a:t>
            </a:r>
            <a:endParaRPr lang="pt-BR" sz="2800" b="1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http://www.agiledata.org/essays/concurrencyControl.html</a:t>
            </a:r>
            <a:endParaRPr lang="pt-BR" sz="2800" dirty="0" smtClean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348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3635374"/>
            <a:ext cx="3432175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6618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31135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Diagrama 13"/>
          <p:cNvGraphicFramePr/>
          <p:nvPr>
            <p:extLst>
              <p:ext uri="{D42A27DB-BD31-4B8C-83A1-F6EECF244321}">
                <p14:modId xmlns:p14="http://schemas.microsoft.com/office/powerpoint/2010/main" val="151712009"/>
              </p:ext>
            </p:extLst>
          </p:nvPr>
        </p:nvGraphicFramePr>
        <p:xfrm>
          <a:off x="2279576" y="1435100"/>
          <a:ext cx="7181924" cy="52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usar os padrões?</a:t>
            </a:r>
          </a:p>
        </p:txBody>
      </p:sp>
    </p:spTree>
    <p:extLst>
      <p:ext uri="{BB962C8B-B14F-4D97-AF65-F5344CB8AC3E}">
        <p14:creationId xmlns:p14="http://schemas.microsoft.com/office/powerpoint/2010/main" val="429415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DESENVOLVENDO COM PADRÕES EMPRESARIAIS</a:t>
            </a:r>
          </a:p>
        </p:txBody>
      </p:sp>
    </p:spTree>
    <p:extLst>
      <p:ext uri="{BB962C8B-B14F-4D97-AF65-F5344CB8AC3E}">
        <p14:creationId xmlns:p14="http://schemas.microsoft.com/office/powerpoint/2010/main" val="41045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MODELANDO O NEGÓCIO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9028113" y="841376"/>
            <a:ext cx="2398712" cy="2398713"/>
          </a:xfrm>
          <a:prstGeom prst="ellipse">
            <a:avLst/>
          </a:prstGeom>
          <a:solidFill>
            <a:srgbClr val="C0504D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43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O </a:t>
            </a:r>
            <a:r>
              <a:rPr lang="pt-BR" sz="2800" dirty="0"/>
              <a:t>Domain </a:t>
            </a:r>
            <a:r>
              <a:rPr lang="pt-BR" sz="2800" dirty="0" err="1"/>
              <a:t>Model</a:t>
            </a:r>
            <a:r>
              <a:rPr lang="pt-BR" sz="2800" dirty="0"/>
              <a:t> encapsula a complexidade de negócio(regras de negócio) em cenário complexos levando as seguintes vantagens:</a:t>
            </a:r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err="1" smtClean="0"/>
              <a:t>Manutenabilidade</a:t>
            </a:r>
            <a:endParaRPr lang="pt-BR" sz="2600" b="1" dirty="0"/>
          </a:p>
          <a:p>
            <a:pPr marL="1143000" lvl="1" indent="-457200" algn="just">
              <a:buFont typeface="Arial" panose="020B0604020202020204" pitchFamily="34" charset="0"/>
              <a:buChar char="•"/>
            </a:pPr>
            <a:r>
              <a:rPr lang="pt-BR" sz="2600" b="1" dirty="0" smtClean="0"/>
              <a:t>Extensão</a:t>
            </a:r>
            <a:endParaRPr lang="pt-BR" sz="2600" b="1" dirty="0"/>
          </a:p>
        </p:txBody>
      </p:sp>
      <p:pic>
        <p:nvPicPr>
          <p:cNvPr id="389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2470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Um </a:t>
            </a:r>
            <a:r>
              <a:rPr lang="pt-BR" sz="2800" dirty="0"/>
              <a:t>conjunto de objetos, com responsabilidades definidas, </a:t>
            </a:r>
            <a:r>
              <a:rPr lang="pt-BR" sz="2800" dirty="0" smtClean="0"/>
              <a:t>que </a:t>
            </a:r>
            <a:r>
              <a:rPr lang="pt-BR" sz="2800" dirty="0"/>
              <a:t>se interconectam, para resolver um problema no domínio do negócio</a:t>
            </a:r>
            <a:endParaRPr lang="pt-BR" sz="2800" b="1" dirty="0" smtClean="0"/>
          </a:p>
        </p:txBody>
      </p:sp>
      <p:pic>
        <p:nvPicPr>
          <p:cNvPr id="399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4" descr="http://martinfowler.com/eaaCatalog/domainModelSketc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37" y="4413251"/>
            <a:ext cx="2787663" cy="226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6858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938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Domain </a:t>
            </a:r>
            <a:r>
              <a:rPr lang="pt-BR" sz="2800" b="1" dirty="0" err="1" smtClean="0"/>
              <a:t>Model</a:t>
            </a:r>
            <a:endParaRPr lang="pt-BR" sz="2800" b="1" dirty="0" smtClean="0"/>
          </a:p>
          <a:p>
            <a:pPr algn="just"/>
            <a:r>
              <a:rPr lang="pt-BR" sz="2800" dirty="0" smtClean="0"/>
              <a:t>Não </a:t>
            </a:r>
            <a:r>
              <a:rPr lang="pt-BR" sz="2800" dirty="0"/>
              <a:t>faz parte do domínio, qualquer tipo de preocupação com infraestrutura de apoio, como logs, camadas de persistência de dados entre outras, que possibilita, termos um domínio consolidado, agnóstico e reutilizável</a:t>
            </a:r>
            <a:endParaRPr lang="pt-BR" sz="2800" b="1" dirty="0" smtClean="0"/>
          </a:p>
        </p:txBody>
      </p:sp>
      <p:pic>
        <p:nvPicPr>
          <p:cNvPr id="409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15424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err="1" smtClean="0"/>
              <a:t>Value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Objects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Objetos </a:t>
            </a:r>
            <a:r>
              <a:rPr lang="pt-BR" sz="2800" dirty="0"/>
              <a:t>que possuem estado e </a:t>
            </a:r>
            <a:r>
              <a:rPr lang="pt-BR" sz="2800" dirty="0" smtClean="0"/>
              <a:t>comportamento, mas </a:t>
            </a:r>
            <a:r>
              <a:rPr lang="pt-BR" sz="2800" dirty="0"/>
              <a:t>não possuem uma identidade, </a:t>
            </a:r>
            <a:r>
              <a:rPr lang="pt-BR" sz="2800" dirty="0" smtClean="0"/>
              <a:t>geralmente Valores imutáveis</a:t>
            </a:r>
            <a:r>
              <a:rPr lang="pt-BR" sz="2800" dirty="0"/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pt-BR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Exemplos</a:t>
            </a:r>
            <a:r>
              <a:rPr lang="pt-BR" sz="2800" dirty="0"/>
              <a:t>: Moeda, Cores, Domínios, Item </a:t>
            </a:r>
            <a:r>
              <a:rPr lang="pt-BR" sz="2800" dirty="0" smtClean="0"/>
              <a:t>de Pedido</a:t>
            </a:r>
            <a:r>
              <a:rPr lang="pt-BR" sz="2800" dirty="0"/>
              <a:t>, etc..</a:t>
            </a:r>
          </a:p>
        </p:txBody>
      </p:sp>
      <p:pic>
        <p:nvPicPr>
          <p:cNvPr id="4198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0008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1768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“Conforme a complexidade dos sistemas aumentam, a tarefa de desenvolver software, cresce exponencialmente” </a:t>
            </a:r>
          </a:p>
          <a:p>
            <a:pPr algn="r"/>
            <a:r>
              <a:rPr lang="pt-BR" sz="2800" dirty="0" smtClean="0"/>
              <a:t>Martin Fowler</a:t>
            </a:r>
          </a:p>
        </p:txBody>
      </p:sp>
      <p:pic>
        <p:nvPicPr>
          <p:cNvPr id="81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 descr="http://donmaclennan.files.wordpress.com/2012/02/istock_000003668350mediu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151" y="4394201"/>
            <a:ext cx="3701849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</p:spTree>
    <p:extLst>
      <p:ext uri="{BB962C8B-B14F-4D97-AF65-F5344CB8AC3E}">
        <p14:creationId xmlns:p14="http://schemas.microsoft.com/office/powerpoint/2010/main" val="56477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5382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Um </a:t>
            </a:r>
            <a:r>
              <a:rPr lang="pt-BR" sz="2800" dirty="0"/>
              <a:t>serviço é uma operação fornecida </a:t>
            </a:r>
            <a:r>
              <a:rPr lang="pt-BR" sz="2800" dirty="0" smtClean="0"/>
              <a:t>como interface</a:t>
            </a:r>
            <a:r>
              <a:rPr lang="pt-BR" sz="2800" dirty="0"/>
              <a:t>, que não se “encaixa” corretamente </a:t>
            </a:r>
            <a:r>
              <a:rPr lang="pt-BR" sz="2800" dirty="0" smtClean="0"/>
              <a:t>em nenhum </a:t>
            </a:r>
            <a:r>
              <a:rPr lang="pt-BR" sz="2800" dirty="0"/>
              <a:t>objeto do modelo, sem </a:t>
            </a:r>
            <a:r>
              <a:rPr lang="pt-BR" sz="2800" dirty="0" smtClean="0"/>
              <a:t>encapsular estado</a:t>
            </a:r>
            <a:r>
              <a:rPr lang="pt-BR" sz="2800" dirty="0"/>
              <a:t>. [Evans 2003</a:t>
            </a:r>
            <a:r>
              <a:rPr lang="pt-BR" sz="2800" dirty="0" smtClean="0"/>
              <a:t>]</a:t>
            </a:r>
            <a:endParaRPr lang="pt-BR" sz="2800" dirty="0"/>
          </a:p>
        </p:txBody>
      </p:sp>
      <p:pic>
        <p:nvPicPr>
          <p:cNvPr id="4301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6517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Services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Regras </a:t>
            </a:r>
            <a:r>
              <a:rPr lang="pt-BR" sz="2800" dirty="0"/>
              <a:t>para construir um serviço: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</a:t>
            </a:r>
            <a:r>
              <a:rPr lang="pt-BR" sz="2800" dirty="0" err="1"/>
              <a:t>Stateless</a:t>
            </a:r>
            <a:endParaRPr lang="pt-BR" sz="2800" dirty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	Deve ter algum significado no domínio</a:t>
            </a:r>
          </a:p>
          <a:p>
            <a:pPr algn="just"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403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5249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855788"/>
            <a:ext cx="9372601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Entenda o </a:t>
            </a:r>
            <a:r>
              <a:rPr lang="pt-BR" sz="2800" dirty="0"/>
              <a:t>nível de abstração </a:t>
            </a:r>
            <a:r>
              <a:rPr lang="pt-BR" sz="2800" dirty="0" smtClean="0"/>
              <a:t>adequado. Compreenda o domínio </a:t>
            </a:r>
            <a:r>
              <a:rPr lang="pt-BR" sz="2800" dirty="0"/>
              <a:t>do problema a ser </a:t>
            </a:r>
            <a:r>
              <a:rPr lang="pt-BR" sz="2800" dirty="0" smtClean="0"/>
              <a:t>modelado </a:t>
            </a:r>
            <a:r>
              <a:rPr lang="pt-BR" sz="2800" dirty="0"/>
              <a:t>com  </a:t>
            </a:r>
            <a:r>
              <a:rPr lang="pt-BR" sz="2800" dirty="0" smtClean="0"/>
              <a:t>a ajuda </a:t>
            </a:r>
            <a:r>
              <a:rPr lang="pt-BR" sz="2800" dirty="0"/>
              <a:t>de um especialista no tema.</a:t>
            </a:r>
          </a:p>
        </p:txBody>
      </p:sp>
      <p:pic>
        <p:nvPicPr>
          <p:cNvPr id="450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-18954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9909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5975" y="1855788"/>
            <a:ext cx="8229600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BR" sz="2800" b="1" dirty="0" smtClean="0"/>
              <a:t>Como construir um modelo?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Verifique </a:t>
            </a:r>
            <a:r>
              <a:rPr lang="pt-BR" sz="2800" dirty="0"/>
              <a:t>a possibilidade de utilizar Test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</a:t>
            </a:r>
            <a:r>
              <a:rPr lang="pt-BR" sz="2800" dirty="0" err="1" smtClean="0"/>
              <a:t>Development</a:t>
            </a:r>
            <a:r>
              <a:rPr lang="pt-BR" sz="2800" dirty="0" smtClean="0"/>
              <a:t>(TDD)</a:t>
            </a:r>
            <a:endParaRPr lang="pt-BR" sz="2800" dirty="0"/>
          </a:p>
        </p:txBody>
      </p:sp>
      <p:pic>
        <p:nvPicPr>
          <p:cNvPr id="471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361" y="1600340"/>
            <a:ext cx="2324675" cy="47089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sz="30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22737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55788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 smtClean="0"/>
              <a:t>É </a:t>
            </a:r>
            <a:r>
              <a:rPr lang="pt-BR" sz="2800" dirty="0"/>
              <a:t>uma abordagem evolucionária </a:t>
            </a:r>
            <a:r>
              <a:rPr lang="pt-BR" sz="2800" dirty="0" smtClean="0"/>
              <a:t>de desenvolvimento </a:t>
            </a:r>
            <a:r>
              <a:rPr lang="pt-BR" sz="2800" dirty="0"/>
              <a:t>que combina </a:t>
            </a:r>
            <a:r>
              <a:rPr lang="pt-BR" sz="2800" i="1" dirty="0" err="1"/>
              <a:t>test-first</a:t>
            </a:r>
            <a:r>
              <a:rPr lang="pt-BR" sz="2800" dirty="0"/>
              <a:t>, ou </a:t>
            </a:r>
            <a:r>
              <a:rPr lang="pt-BR" sz="2800" dirty="0" smtClean="0"/>
              <a:t>seja, testar </a:t>
            </a:r>
            <a:r>
              <a:rPr lang="pt-BR" sz="2800" dirty="0"/>
              <a:t>um requisito sem ter a implementação final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pt-BR" sz="2800" dirty="0"/>
              <a:t>e </a:t>
            </a:r>
            <a:r>
              <a:rPr lang="pt-BR" sz="2800" i="1" dirty="0" err="1"/>
              <a:t>refactoring</a:t>
            </a:r>
            <a:r>
              <a:rPr lang="pt-BR" sz="2800" i="1" dirty="0"/>
              <a:t>. </a:t>
            </a:r>
            <a:r>
              <a:rPr lang="en-US" sz="2800" dirty="0"/>
              <a:t>(</a:t>
            </a:r>
            <a:r>
              <a:rPr lang="en-US" sz="2800" dirty="0">
                <a:hlinkClick r:id="rId3"/>
              </a:rPr>
              <a:t>Beck 2003</a:t>
            </a:r>
            <a:r>
              <a:rPr lang="en-US" sz="2800" dirty="0"/>
              <a:t>; </a:t>
            </a:r>
            <a:r>
              <a:rPr lang="en-US" sz="2800" dirty="0" err="1">
                <a:hlinkClick r:id="rId4"/>
              </a:rPr>
              <a:t>Astels</a:t>
            </a:r>
            <a:r>
              <a:rPr lang="en-US" sz="2800" dirty="0">
                <a:hlinkClick r:id="rId4"/>
              </a:rPr>
              <a:t> </a:t>
            </a:r>
            <a:r>
              <a:rPr lang="en-US" sz="2800" dirty="0" smtClean="0">
                <a:hlinkClick r:id="rId4"/>
              </a:rPr>
              <a:t>2003</a:t>
            </a:r>
            <a:r>
              <a:rPr lang="en-US" sz="2800" dirty="0" smtClean="0"/>
              <a:t>). </a:t>
            </a:r>
            <a:endParaRPr lang="pt-BR" sz="2800" dirty="0"/>
          </a:p>
        </p:txBody>
      </p:sp>
      <p:pic>
        <p:nvPicPr>
          <p:cNvPr id="48132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3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4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40184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0063"/>
            <a:ext cx="10749367" cy="452596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 smtClean="0"/>
              <a:t>O </a:t>
            </a:r>
            <a:r>
              <a:rPr lang="pt-BR" sz="2800" dirty="0"/>
              <a:t>principal objetivo do TDD não é a validação </a:t>
            </a:r>
            <a:r>
              <a:rPr lang="pt-BR" sz="2800" dirty="0" smtClean="0"/>
              <a:t>e sim a especificação</a:t>
            </a:r>
            <a:r>
              <a:rPr lang="pt-BR" sz="2800" dirty="0"/>
              <a:t>.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pt-BR" sz="2800" b="1" dirty="0" smtClean="0"/>
              <a:t>TDD </a:t>
            </a:r>
            <a:r>
              <a:rPr lang="pt-BR" sz="2800" b="1" dirty="0"/>
              <a:t>= </a:t>
            </a:r>
            <a:r>
              <a:rPr lang="pt-BR" sz="2800" b="1" dirty="0" err="1"/>
              <a:t>Refactoring</a:t>
            </a:r>
            <a:r>
              <a:rPr lang="pt-BR" sz="2800" b="1" dirty="0"/>
              <a:t> + Test </a:t>
            </a:r>
            <a:r>
              <a:rPr lang="pt-BR" sz="2800" b="1" dirty="0" err="1"/>
              <a:t>First</a:t>
            </a:r>
            <a:r>
              <a:rPr lang="pt-BR" sz="2800" b="1" dirty="0"/>
              <a:t> </a:t>
            </a:r>
            <a:r>
              <a:rPr lang="pt-BR" sz="2800" b="1" dirty="0" err="1"/>
              <a:t>Development</a:t>
            </a:r>
            <a:endParaRPr lang="pt-BR" sz="2800" b="1" dirty="0"/>
          </a:p>
          <a:p>
            <a:pPr fontAlgn="auto">
              <a:spcAft>
                <a:spcPts val="0"/>
              </a:spcAft>
              <a:defRPr/>
            </a:pPr>
            <a:endParaRPr lang="pt-BR" sz="2800" dirty="0"/>
          </a:p>
        </p:txBody>
      </p:sp>
      <p:pic>
        <p:nvPicPr>
          <p:cNvPr id="4915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35843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74813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Test </a:t>
            </a:r>
            <a:r>
              <a:rPr lang="pt-BR" sz="2800" b="1" dirty="0" err="1" smtClean="0"/>
              <a:t>Driven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Development</a:t>
            </a:r>
            <a:endParaRPr lang="pt-BR" sz="2800" b="1" dirty="0" smtClean="0"/>
          </a:p>
        </p:txBody>
      </p:sp>
      <p:pic>
        <p:nvPicPr>
          <p:cNvPr id="5018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2" descr="http://www.agiledata.org/images/tddSte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421593"/>
            <a:ext cx="2774951" cy="534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Modelando o negócio</a:t>
            </a:r>
          </a:p>
        </p:txBody>
      </p:sp>
    </p:spTree>
    <p:extLst>
      <p:ext uri="{BB962C8B-B14F-4D97-AF65-F5344CB8AC3E}">
        <p14:creationId xmlns:p14="http://schemas.microsoft.com/office/powerpoint/2010/main" val="27410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Fizz</a:t>
            </a:r>
            <a:r>
              <a:rPr lang="pt-BR" dirty="0" smtClean="0"/>
              <a:t> </a:t>
            </a:r>
            <a:r>
              <a:rPr lang="pt-BR" dirty="0" err="1" smtClean="0"/>
              <a:t>Buzz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4338"/>
            <a:ext cx="114161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</a:t>
            </a:r>
            <a:r>
              <a:rPr lang="pt-BR" sz="2800" dirty="0" smtClean="0"/>
              <a:t> </a:t>
            </a:r>
            <a:r>
              <a:rPr lang="pt-BR" sz="2800" dirty="0" err="1" smtClean="0"/>
              <a:t>Pattern</a:t>
            </a:r>
            <a:endParaRPr lang="pt-BR" sz="2800" dirty="0"/>
          </a:p>
          <a:p>
            <a:pPr>
              <a:defRPr/>
            </a:pP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://www.udidahan.com/2007/04/21/domain-model-pattern/</a:t>
            </a:r>
            <a:endParaRPr lang="pt-BR" sz="2800" dirty="0"/>
          </a:p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Driven</a:t>
            </a:r>
            <a:r>
              <a:rPr lang="pt-BR" sz="2800" dirty="0" smtClean="0"/>
              <a:t> Design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4"/>
              </a:rPr>
              <a:t>http://thinkddd.com/assets/2/Domain_Driven_Design_-_Step_by_Step.pdf</a:t>
            </a:r>
            <a:endParaRPr lang="pt-BR" sz="2800" dirty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1204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402590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8711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722438"/>
            <a:ext cx="996315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dirty="0" smtClean="0"/>
              <a:t>Services</a:t>
            </a:r>
            <a:endParaRPr lang="pt-BR" sz="2800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http://msdn.microsoft.com/en-us/magazine/dd419654.aspx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r>
              <a:rPr lang="pt-BR" sz="2800" dirty="0">
                <a:hlinkClick r:id="rId4"/>
              </a:rPr>
              <a:t>http://stochastyk.blogspot.com.br/2008/05/domain-services-in-domain-driven-design.html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2228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650" y="4075920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9994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Persistência de dados</a:t>
            </a:r>
          </a:p>
          <a:p>
            <a:pPr algn="just"/>
            <a:r>
              <a:rPr lang="pt-BR" sz="2800" dirty="0" smtClean="0"/>
              <a:t>Grande conjunto de dados</a:t>
            </a:r>
          </a:p>
          <a:p>
            <a:pPr algn="just"/>
            <a:r>
              <a:rPr lang="pt-BR" sz="2800" dirty="0" smtClean="0"/>
              <a:t>Grande volume de usuários</a:t>
            </a:r>
          </a:p>
          <a:p>
            <a:pPr algn="just"/>
            <a:r>
              <a:rPr lang="pt-BR" sz="2800" dirty="0" smtClean="0"/>
              <a:t>Acesso concorrente a dados</a:t>
            </a:r>
          </a:p>
          <a:p>
            <a:pPr algn="just"/>
            <a:r>
              <a:rPr lang="pt-BR" sz="2800" dirty="0" smtClean="0"/>
              <a:t>Interfaces de usuário (GUI)</a:t>
            </a:r>
          </a:p>
          <a:p>
            <a:pPr algn="just"/>
            <a:r>
              <a:rPr lang="pt-BR" sz="2800" dirty="0" smtClean="0"/>
              <a:t>Integração com outras aplicações AE</a:t>
            </a:r>
          </a:p>
          <a:p>
            <a:pPr algn="just"/>
            <a:r>
              <a:rPr lang="pt-BR" sz="2800" dirty="0" smtClean="0"/>
              <a:t>Complexidade dos processo de negócio</a:t>
            </a:r>
          </a:p>
          <a:p>
            <a:pPr algn="just"/>
            <a:endParaRPr lang="pt-BR" sz="2800" dirty="0" smtClean="0"/>
          </a:p>
          <a:p>
            <a:pPr algn="just"/>
            <a:endParaRPr lang="pt-BR" sz="2800" dirty="0" smtClean="0"/>
          </a:p>
        </p:txBody>
      </p:sp>
      <p:pic>
        <p:nvPicPr>
          <p:cNvPr id="92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das AE</a:t>
            </a:r>
          </a:p>
        </p:txBody>
      </p:sp>
    </p:spTree>
    <p:extLst>
      <p:ext uri="{BB962C8B-B14F-4D97-AF65-F5344CB8AC3E}">
        <p14:creationId xmlns:p14="http://schemas.microsoft.com/office/powerpoint/2010/main" val="75941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79588"/>
            <a:ext cx="10492191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dirty="0" smtClean="0"/>
              <a:t>Domain </a:t>
            </a:r>
            <a:r>
              <a:rPr lang="pt-BR" sz="2800" dirty="0" err="1" smtClean="0"/>
              <a:t>Models</a:t>
            </a:r>
            <a:endParaRPr lang="pt-BR" sz="2800" dirty="0"/>
          </a:p>
          <a:p>
            <a:pPr fontAlgn="auto">
              <a:spcAft>
                <a:spcPts val="0"/>
              </a:spcAft>
              <a:defRPr/>
            </a:pPr>
            <a:r>
              <a:rPr lang="pt-BR" sz="2800" dirty="0">
                <a:hlinkClick r:id="rId3"/>
              </a:rPr>
              <a:t>http://pic.dhe.ibm.com/infocenter/idm/v2r2/index.jsp?topic=%2Fcom.ibm.datatools.logical.ui.doc%2Ftopics%2Fcdommod.html</a:t>
            </a:r>
            <a:endParaRPr lang="pt-BR" sz="2800" dirty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53252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850" y="4042569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22412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ISOLANDO O DOMÍNIO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9007476" y="825501"/>
            <a:ext cx="2398713" cy="2398713"/>
            <a:chOff x="4297588" y="3123329"/>
            <a:chExt cx="2398855" cy="2398855"/>
          </a:xfrm>
        </p:grpSpPr>
        <p:sp>
          <p:nvSpPr>
            <p:cNvPr id="6" name="Elipse 5"/>
            <p:cNvSpPr/>
            <p:nvPr/>
          </p:nvSpPr>
          <p:spPr>
            <a:xfrm>
              <a:off x="4297588" y="3123329"/>
              <a:ext cx="2398855" cy="2398855"/>
            </a:xfrm>
            <a:prstGeom prst="ellipse">
              <a:avLst/>
            </a:pr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7" name="Elipse 4"/>
            <p:cNvSpPr/>
            <p:nvPr/>
          </p:nvSpPr>
          <p:spPr>
            <a:xfrm>
              <a:off x="4648447" y="3474188"/>
              <a:ext cx="1697137" cy="1697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Padrões para isolar o domínio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smtClean="0">
                  <a:solidFill>
                    <a:sysClr val="window" lastClr="FFFFFF"/>
                  </a:solidFill>
                  <a:latin typeface="Calibri"/>
                </a:rPr>
                <a:t>Repository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Object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Relational</a:t>
              </a: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Mapping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Injeção de Dependência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72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0338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Realiza </a:t>
            </a:r>
            <a:r>
              <a:rPr lang="pt-BR" sz="2800" dirty="0"/>
              <a:t>a mediação entre o domínio e o camada  de mapeamento de dados, agindo como uma coleção de objetos em memória. Clientes interagem com o repositório, solicitando, incluindo, alterando e excluindo objetos. 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53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3247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r>
              <a:rPr lang="pt-BR" sz="2800" dirty="0" smtClean="0"/>
              <a:t>Repositórios </a:t>
            </a:r>
            <a:r>
              <a:rPr lang="pt-BR" sz="2800" dirty="0"/>
              <a:t>atingem o objetivo de existir uma separação clara entre o domínio e a camada de acesso a dados.</a:t>
            </a:r>
          </a:p>
          <a:p>
            <a:pPr algn="r"/>
            <a:r>
              <a:rPr lang="pt-BR" sz="2800" b="1" dirty="0"/>
              <a:t>						Martin Fowler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63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2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509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Repository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Pattern</a:t>
            </a:r>
            <a:endParaRPr lang="pt-BR" sz="2800" b="1" dirty="0" smtClean="0"/>
          </a:p>
          <a:p>
            <a:pPr algn="just"/>
            <a:endParaRPr lang="pt-BR" sz="2800" b="1" dirty="0" smtClean="0"/>
          </a:p>
        </p:txBody>
      </p:sp>
      <p:pic>
        <p:nvPicPr>
          <p:cNvPr id="573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09" y="2638426"/>
            <a:ext cx="6202754" cy="33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5427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Enriquecendo o aplicativo</a:t>
            </a:r>
          </a:p>
        </p:txBody>
      </p:sp>
    </p:spTree>
    <p:extLst>
      <p:ext uri="{BB962C8B-B14F-4D97-AF65-F5344CB8AC3E}">
        <p14:creationId xmlns:p14="http://schemas.microsoft.com/office/powerpoint/2010/main" val="83956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Mapeamento </a:t>
            </a:r>
            <a:r>
              <a:rPr lang="pt-BR" sz="2800" dirty="0"/>
              <a:t>objeto-relacional (ou ORM) é uma técnica de </a:t>
            </a:r>
            <a:r>
              <a:rPr lang="pt-BR" sz="2800" dirty="0" smtClean="0"/>
              <a:t>desenvolvimento, </a:t>
            </a:r>
            <a:r>
              <a:rPr lang="pt-BR" sz="2800" dirty="0"/>
              <a:t>utilizada para reduzir a impedância da programação orientada aos objetos utilizando bancos de dados relacionais. </a:t>
            </a:r>
            <a:endParaRPr lang="pt-BR" sz="2800" b="1" dirty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593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7889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Object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Relational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Mapping</a:t>
            </a:r>
            <a:r>
              <a:rPr lang="pt-BR" sz="2800" b="1" dirty="0" smtClean="0"/>
              <a:t>(ORM)</a:t>
            </a:r>
          </a:p>
          <a:p>
            <a:pPr algn="just"/>
            <a:r>
              <a:rPr lang="pt-BR" sz="2800" dirty="0" smtClean="0"/>
              <a:t>As </a:t>
            </a:r>
            <a:r>
              <a:rPr lang="pt-BR" sz="2800" dirty="0"/>
              <a:t>tabelas do banco de dados são representadas através de classes e os registros de cada tabela são representados como instâncias das classes correspondentes</a:t>
            </a:r>
            <a:r>
              <a:rPr lang="pt-BR" sz="2800" b="1" dirty="0"/>
              <a:t>.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6042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2210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 smtClean="0"/>
              <a:t>Relacionamentos </a:t>
            </a:r>
            <a:r>
              <a:rPr lang="pt-BR" sz="2800" b="1" dirty="0"/>
              <a:t>entre objetos:</a:t>
            </a:r>
            <a:r>
              <a:rPr lang="pt-BR" sz="2800" dirty="0"/>
              <a:t> O relacionamento entre objetos, ao contrário do modelo relacional, onde as entidades se relacionam através de chaves estrangeiras(</a:t>
            </a:r>
            <a:r>
              <a:rPr lang="pt-BR" sz="2800" dirty="0" err="1"/>
              <a:t>FKs</a:t>
            </a:r>
            <a:r>
              <a:rPr lang="pt-BR" sz="2800" dirty="0"/>
              <a:t>), é feito apenas referenciando objetos uns aos outros.</a:t>
            </a:r>
            <a:endParaRPr lang="pt-BR" b="1" dirty="0" smtClean="0"/>
          </a:p>
        </p:txBody>
      </p:sp>
      <p:pic>
        <p:nvPicPr>
          <p:cNvPr id="614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5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Espaço Reservado para Conteúdo 1"/>
          <p:cNvSpPr>
            <a:spLocks noGrp="1"/>
          </p:cNvSpPr>
          <p:nvPr>
            <p:ph idx="1"/>
          </p:nvPr>
        </p:nvSpPr>
        <p:spPr>
          <a:xfrm>
            <a:off x="548198" y="1577975"/>
            <a:ext cx="4167753" cy="4351338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Exemplo de referência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17" y="2429446"/>
            <a:ext cx="6254060" cy="3331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592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445406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Sistemas de pagamento</a:t>
            </a:r>
          </a:p>
          <a:p>
            <a:pPr algn="just"/>
            <a:r>
              <a:rPr lang="pt-BR" sz="2800" dirty="0" smtClean="0"/>
              <a:t>Análise de custos</a:t>
            </a:r>
          </a:p>
          <a:p>
            <a:pPr algn="just"/>
            <a:r>
              <a:rPr lang="pt-BR" sz="2800" dirty="0" err="1" smtClean="0"/>
              <a:t>ERPs</a:t>
            </a:r>
            <a:endParaRPr lang="pt-BR" sz="2800" dirty="0" smtClean="0"/>
          </a:p>
          <a:p>
            <a:pPr algn="just"/>
            <a:r>
              <a:rPr lang="pt-BR" sz="2800" dirty="0" smtClean="0"/>
              <a:t>Cotações de valores</a:t>
            </a:r>
          </a:p>
          <a:p>
            <a:pPr algn="just"/>
            <a:r>
              <a:rPr lang="pt-BR" sz="2800" dirty="0" smtClean="0"/>
              <a:t>Operações do mercado financeiro</a:t>
            </a:r>
          </a:p>
          <a:p>
            <a:pPr algn="just"/>
            <a:r>
              <a:rPr lang="pt-BR" sz="2800" dirty="0" smtClean="0"/>
              <a:t>Cadeia de suprimentos</a:t>
            </a:r>
          </a:p>
        </p:txBody>
      </p:sp>
      <p:pic>
        <p:nvPicPr>
          <p:cNvPr id="102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AE</a:t>
            </a:r>
          </a:p>
        </p:txBody>
      </p:sp>
    </p:spTree>
    <p:extLst>
      <p:ext uri="{BB962C8B-B14F-4D97-AF65-F5344CB8AC3E}">
        <p14:creationId xmlns:p14="http://schemas.microsoft.com/office/powerpoint/2010/main" val="9965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325" y="1682347"/>
            <a:ext cx="10658476" cy="4525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pPr algn="just"/>
            <a:r>
              <a:rPr lang="pt-BR" sz="2800" b="1" dirty="0"/>
              <a:t>Tipos de dados: </a:t>
            </a:r>
            <a:r>
              <a:rPr lang="pt-BR" sz="2800" dirty="0"/>
              <a:t>O tipo de dados estão diretamente relacionados com os tipos oferecidos pela linguagem de programação escolhida.</a:t>
            </a:r>
          </a:p>
        </p:txBody>
      </p:sp>
      <p:pic>
        <p:nvPicPr>
          <p:cNvPr id="634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990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2446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rgbClr val="000066"/>
                </a:solidFill>
              </a:rPr>
              <a:t>Impedâncias entre OO e Modelo Relacional</a:t>
            </a:r>
          </a:p>
          <a:p>
            <a:r>
              <a:rPr lang="pt-BR" sz="2800" b="1" dirty="0" smtClean="0"/>
              <a:t>Herança</a:t>
            </a:r>
            <a:r>
              <a:rPr lang="pt-BR" sz="2800" b="1" dirty="0"/>
              <a:t>: </a:t>
            </a:r>
            <a:r>
              <a:rPr lang="pt-BR" sz="2800" dirty="0"/>
              <a:t>Assim como no mundo real, onde o filho herda características do pai além de incluir novas, o modelo OO reflete da mesma maneira, é um comportamento que não existe no modelo relacional.  </a:t>
            </a:r>
          </a:p>
          <a:p>
            <a:pPr algn="just"/>
            <a:endParaRPr lang="pt-BR" sz="2800" dirty="0"/>
          </a:p>
        </p:txBody>
      </p:sp>
      <p:pic>
        <p:nvPicPr>
          <p:cNvPr id="645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3765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554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4" name="Picture 2" descr="http://www.agiledata.org/images/mappingOrderExample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5226" y="2492376"/>
            <a:ext cx="4911725" cy="354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9902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57003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Exemplo de mapeamento</a:t>
            </a:r>
          </a:p>
          <a:p>
            <a:endParaRPr lang="pt-BR" sz="2800" b="1" dirty="0"/>
          </a:p>
          <a:p>
            <a:pPr algn="just"/>
            <a:endParaRPr lang="pt-BR" sz="2800" dirty="0"/>
          </a:p>
        </p:txBody>
      </p:sp>
      <p:pic>
        <p:nvPicPr>
          <p:cNvPr id="6656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3684588" y="2463801"/>
          <a:ext cx="4572000" cy="3629021"/>
        </p:xfrm>
        <a:graphic>
          <a:graphicData uri="http://schemas.openxmlformats.org/drawingml/2006/table">
            <a:tbl>
              <a:tblPr/>
              <a:tblGrid>
                <a:gridCol w="2212258"/>
                <a:gridCol w="2359742"/>
              </a:tblGrid>
              <a:tr h="213472"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Property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effectLst/>
                        </a:rPr>
                        <a:t>Column </a:t>
                      </a:r>
                      <a:endParaRPr lang="pt-BR" sz="1300">
                        <a:effectLst/>
                      </a:endParaRP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Order.DateFulfilled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Order.getTotalTax()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Order.SubtotalBeforeTax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Order.ShipToContactID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Order.billTo.personID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Order.BillToContactID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OrderItem.OrderID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Order.orderItems.position(orderItem)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OrderItem.ItemSequence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OrderItem.item.number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OrderItem.ItemNo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943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OrderItem.NumberOrdered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472">
                <a:tc>
                  <a:txBody>
                    <a:bodyPr/>
                    <a:lstStyle/>
                    <a:p>
                      <a:r>
                        <a:rPr lang="pt-BR" sz="1300">
                          <a:effectLst/>
                        </a:rPr>
                        <a:t>OrderItem.lastUpdate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dirty="0" err="1">
                          <a:effectLst/>
                        </a:rPr>
                        <a:t>OrderItem.LastUpdate</a:t>
                      </a:r>
                      <a:r>
                        <a:rPr lang="pt-BR" sz="1300" dirty="0">
                          <a:effectLst/>
                        </a:rPr>
                        <a:t> </a:t>
                      </a:r>
                    </a:p>
                  </a:txBody>
                  <a:tcPr marL="66566" marR="66566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617" name="Rectangle 1"/>
          <p:cNvSpPr>
            <a:spLocks noChangeArrowheads="1"/>
          </p:cNvSpPr>
          <p:nvPr/>
        </p:nvSpPr>
        <p:spPr bwMode="auto">
          <a:xfrm>
            <a:off x="3516313" y="16441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/>
              <a:t> 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6412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Frameworks ORM</a:t>
            </a:r>
          </a:p>
          <a:p>
            <a:pPr algn="just"/>
            <a:r>
              <a:rPr lang="pt-BR" sz="2800" dirty="0" err="1" smtClean="0"/>
              <a:t>NHibernate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http://nhforge.org/Default.aspx</a:t>
            </a:r>
            <a:endParaRPr lang="pt-BR" sz="2800" dirty="0"/>
          </a:p>
          <a:p>
            <a:pPr algn="just"/>
            <a:r>
              <a:rPr lang="pt-BR" sz="2800" dirty="0" err="1"/>
              <a:t>Entity</a:t>
            </a:r>
            <a:r>
              <a:rPr lang="pt-BR" sz="2800" dirty="0"/>
              <a:t> Framework: </a:t>
            </a:r>
            <a:r>
              <a:rPr lang="pt-BR" sz="2800" dirty="0">
                <a:hlinkClick r:id="rId4"/>
              </a:rPr>
              <a:t>http://blogs.msdn.com/b/adonet/</a:t>
            </a:r>
            <a:endParaRPr lang="pt-BR" sz="2800" dirty="0"/>
          </a:p>
          <a:p>
            <a:pPr algn="just"/>
            <a:r>
              <a:rPr lang="pt-BR" sz="2800" dirty="0" err="1"/>
              <a:t>Subsonic</a:t>
            </a:r>
            <a:r>
              <a:rPr lang="pt-BR" sz="2800" dirty="0"/>
              <a:t>: </a:t>
            </a:r>
            <a:r>
              <a:rPr lang="pt-BR" sz="2800" dirty="0">
                <a:hlinkClick r:id="rId5"/>
              </a:rPr>
              <a:t>http://subsonicproject.com/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67588" name="Picture 5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9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1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3" descr="IAS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5747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7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8618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o </a:t>
            </a:r>
            <a:r>
              <a:rPr lang="pt-BR" dirty="0" err="1"/>
              <a:t>NHibernate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764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 padrão que visa manter o nível acoplamento baixo entre os módulos de um sistema. </a:t>
            </a:r>
          </a:p>
        </p:txBody>
      </p:sp>
      <p:pic>
        <p:nvPicPr>
          <p:cNvPr id="7066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4050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08138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Dependência </a:t>
            </a:r>
            <a:r>
              <a:rPr lang="pt-BR" sz="2800" dirty="0"/>
              <a:t>entre os módulos não são definidas programaticamente, mas sim através da configuração de uma infra estrutura de software, o </a:t>
            </a:r>
            <a:r>
              <a:rPr lang="pt-BR" sz="2800" i="1" dirty="0"/>
              <a:t>container</a:t>
            </a:r>
            <a:r>
              <a:rPr lang="pt-BR" sz="2800" dirty="0"/>
              <a:t>.</a:t>
            </a:r>
          </a:p>
        </p:txBody>
      </p:sp>
      <p:pic>
        <p:nvPicPr>
          <p:cNvPr id="7168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147742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751013"/>
            <a:ext cx="10977966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270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9986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Injeção de dependência</a:t>
            </a:r>
          </a:p>
          <a:p>
            <a:pPr algn="just"/>
            <a:r>
              <a:rPr lang="pt-BR" sz="2800" dirty="0" smtClean="0"/>
              <a:t>A </a:t>
            </a:r>
            <a:r>
              <a:rPr lang="pt-BR" sz="2800" dirty="0"/>
              <a:t>infra é responsável por “injetar” em cada componente, suas dependências declaradas.</a:t>
            </a:r>
          </a:p>
        </p:txBody>
      </p:sp>
      <p:pic>
        <p:nvPicPr>
          <p:cNvPr id="7373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201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Sistemas operacionais</a:t>
            </a:r>
          </a:p>
          <a:p>
            <a:pPr algn="just"/>
            <a:r>
              <a:rPr lang="pt-BR" sz="2800" dirty="0" smtClean="0"/>
              <a:t>Processadores de texto</a:t>
            </a:r>
          </a:p>
          <a:p>
            <a:pPr algn="just"/>
            <a:r>
              <a:rPr lang="pt-BR" sz="2800" dirty="0" smtClean="0"/>
              <a:t>Sistemas embarcados</a:t>
            </a:r>
          </a:p>
          <a:p>
            <a:pPr algn="just"/>
            <a:r>
              <a:rPr lang="pt-BR" sz="2800" dirty="0" smtClean="0"/>
              <a:t>Jogos</a:t>
            </a:r>
          </a:p>
        </p:txBody>
      </p:sp>
      <p:pic>
        <p:nvPicPr>
          <p:cNvPr id="1126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aplicações não AE</a:t>
            </a:r>
          </a:p>
        </p:txBody>
      </p:sp>
    </p:spTree>
    <p:extLst>
      <p:ext uri="{BB962C8B-B14F-4D97-AF65-F5344CB8AC3E}">
        <p14:creationId xmlns:p14="http://schemas.microsoft.com/office/powerpoint/2010/main" val="11561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 smtClean="0"/>
              <a:t>Frameworks Injeção de dependência</a:t>
            </a:r>
          </a:p>
          <a:p>
            <a:pPr algn="just"/>
            <a:r>
              <a:rPr lang="pt-BR" sz="2800" dirty="0" smtClean="0"/>
              <a:t>Windsor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http://www.castleproject.org/container/</a:t>
            </a:r>
            <a:endParaRPr lang="pt-BR" sz="2800" dirty="0"/>
          </a:p>
          <a:p>
            <a:pPr algn="just"/>
            <a:r>
              <a:rPr lang="pt-BR" sz="2800" dirty="0" err="1"/>
              <a:t>Ninject</a:t>
            </a:r>
            <a:r>
              <a:rPr lang="pt-BR" sz="2800" dirty="0"/>
              <a:t>: </a:t>
            </a:r>
            <a:r>
              <a:rPr lang="pt-BR" sz="2800" dirty="0">
                <a:hlinkClick r:id="rId4"/>
              </a:rPr>
              <a:t>http://ninject.org/</a:t>
            </a:r>
            <a:endParaRPr lang="pt-BR" sz="2800" dirty="0"/>
          </a:p>
          <a:p>
            <a:pPr algn="just"/>
            <a:r>
              <a:rPr lang="pt-BR" sz="2800" dirty="0" err="1"/>
              <a:t>Unity:</a:t>
            </a:r>
            <a:r>
              <a:rPr lang="pt-BR" sz="2800" dirty="0" err="1">
                <a:hlinkClick r:id="rId5"/>
              </a:rPr>
              <a:t>http</a:t>
            </a:r>
            <a:r>
              <a:rPr lang="pt-BR" sz="2800" dirty="0">
                <a:hlinkClick r:id="rId5"/>
              </a:rPr>
              <a:t>://unity.codeplex.com/http://unity.codeplex.com</a:t>
            </a:r>
            <a:endParaRPr lang="pt-BR" sz="2800" dirty="0"/>
          </a:p>
          <a:p>
            <a:pPr algn="just"/>
            <a:r>
              <a:rPr lang="pt-BR" sz="2800" dirty="0" err="1"/>
              <a:t>StructureMap</a:t>
            </a:r>
            <a:r>
              <a:rPr lang="pt-BR" sz="2800" dirty="0"/>
              <a:t>: </a:t>
            </a:r>
            <a:r>
              <a:rPr lang="pt-BR" sz="2800" dirty="0">
                <a:hlinkClick r:id="rId6"/>
              </a:rPr>
              <a:t>http://structuremap.net/structuremap</a:t>
            </a:r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pic>
        <p:nvPicPr>
          <p:cNvPr id="74756" name="Picture 5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7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9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1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13" descr="IAS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Isolando o domínio</a:t>
            </a:r>
          </a:p>
        </p:txBody>
      </p:sp>
    </p:spTree>
    <p:extLst>
      <p:ext uri="{BB962C8B-B14F-4D97-AF65-F5344CB8AC3E}">
        <p14:creationId xmlns:p14="http://schemas.microsoft.com/office/powerpoint/2010/main" val="37700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27188"/>
            <a:ext cx="977781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err="1" smtClean="0"/>
              <a:t>Dependency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injection</a:t>
            </a:r>
            <a:endParaRPr lang="pt-BR" sz="2800" b="1" dirty="0"/>
          </a:p>
          <a:p>
            <a:pPr>
              <a:defRPr/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msdn.microsoft.com/en-us/magazine/cc163739.aspx</a:t>
            </a:r>
            <a:endParaRPr lang="pt-BR" sz="2800" dirty="0" smtClean="0"/>
          </a:p>
          <a:p>
            <a:pPr>
              <a:defRPr/>
            </a:pPr>
            <a:r>
              <a:rPr lang="en-US" sz="2800" b="1" dirty="0" smtClean="0"/>
              <a:t>A </a:t>
            </a:r>
            <a:r>
              <a:rPr lang="en-US" sz="2800" b="1" dirty="0"/>
              <a:t>beginners guide to Dependency Injection</a:t>
            </a:r>
          </a:p>
          <a:p>
            <a:pPr>
              <a:defRPr/>
            </a:pPr>
            <a:r>
              <a:rPr lang="pt-BR" sz="2800" dirty="0" smtClean="0">
                <a:hlinkClick r:id="rId4"/>
              </a:rPr>
              <a:t>http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www.theserverside.com/news/1321158/A-beginners-guide-to-Dependency-Injection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75780" name="Picture 5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1" name="Picture 7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9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1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3" descr="IAS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2" descr="http://www.wheatonbible.org/Content/10713/Icons/library-life-read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5" y="3729038"/>
            <a:ext cx="29527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complementar</a:t>
            </a:r>
          </a:p>
        </p:txBody>
      </p:sp>
    </p:spTree>
    <p:extLst>
      <p:ext uri="{BB962C8B-B14F-4D97-AF65-F5344CB8AC3E}">
        <p14:creationId xmlns:p14="http://schemas.microsoft.com/office/powerpoint/2010/main" val="167205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INTERAÇÃO COM O USUÁRIO</a:t>
            </a:r>
          </a:p>
        </p:txBody>
      </p:sp>
      <p:sp>
        <p:nvSpPr>
          <p:cNvPr id="4" name="Elipse 4"/>
          <p:cNvSpPr/>
          <p:nvPr/>
        </p:nvSpPr>
        <p:spPr bwMode="auto">
          <a:xfrm>
            <a:off x="9378950" y="1192214"/>
            <a:ext cx="1697038" cy="16970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7780" tIns="17780" rIns="17780" bIns="17780" spcCol="1270" anchor="ctr"/>
          <a:lstStyle/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b="1" dirty="0">
                <a:solidFill>
                  <a:sysClr val="window" lastClr="FFFFFF"/>
                </a:solidFill>
                <a:latin typeface="Calibri"/>
              </a:rPr>
              <a:t>Modelando o Negócio</a:t>
            </a:r>
          </a:p>
          <a:p>
            <a:pPr algn="ctr" defTabSz="622300">
              <a:lnSpc>
                <a:spcPct val="90000"/>
              </a:lnSpc>
              <a:spcAft>
                <a:spcPct val="35000"/>
              </a:spcAft>
              <a:defRPr/>
            </a:pP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Domain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Model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Value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Objects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, Services, Test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Driven</a:t>
            </a:r>
            <a:r>
              <a:rPr lang="pt-BR" sz="1400" dirty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pt-BR" sz="1400" dirty="0" err="1">
                <a:solidFill>
                  <a:sysClr val="window" lastClr="FFFFFF"/>
                </a:solidFill>
                <a:latin typeface="Calibri"/>
              </a:rPr>
              <a:t>Development</a:t>
            </a:r>
            <a:endParaRPr lang="en-US" sz="1400" dirty="0">
              <a:solidFill>
                <a:sysClr val="window" lastClr="FFFFFF"/>
              </a:solidFill>
              <a:latin typeface="Calibri"/>
            </a:endParaRPr>
          </a:p>
        </p:txBody>
      </p:sp>
      <p:grpSp>
        <p:nvGrpSpPr>
          <p:cNvPr id="8" name="Grupo 16"/>
          <p:cNvGrpSpPr>
            <a:grpSpLocks/>
          </p:cNvGrpSpPr>
          <p:nvPr/>
        </p:nvGrpSpPr>
        <p:grpSpPr bwMode="auto">
          <a:xfrm>
            <a:off x="9012238" y="827088"/>
            <a:ext cx="2398712" cy="2398712"/>
            <a:chOff x="691310" y="3123329"/>
            <a:chExt cx="2398855" cy="2398855"/>
          </a:xfrm>
        </p:grpSpPr>
        <p:sp>
          <p:nvSpPr>
            <p:cNvPr id="9" name="Elipse 8"/>
            <p:cNvSpPr/>
            <p:nvPr/>
          </p:nvSpPr>
          <p:spPr>
            <a:xfrm>
              <a:off x="691310" y="3123329"/>
              <a:ext cx="2398855" cy="2398855"/>
            </a:xfrm>
            <a:prstGeom prst="ellipse">
              <a:avLst/>
            </a:prstGeom>
            <a:solidFill>
              <a:srgbClr val="8064A2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ipse 4"/>
            <p:cNvSpPr/>
            <p:nvPr/>
          </p:nvSpPr>
          <p:spPr>
            <a:xfrm>
              <a:off x="1042168" y="3474187"/>
              <a:ext cx="1697139" cy="16971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7780" tIns="17780" rIns="17780" bIns="17780" spcCol="1270" anchor="ctr"/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b="1" dirty="0">
                  <a:solidFill>
                    <a:sysClr val="window" lastClr="FFFFFF"/>
                  </a:solidFill>
                  <a:latin typeface="Calibri"/>
                </a:rPr>
                <a:t>Interação com o usuário</a:t>
              </a: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MVP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pt-BR" sz="1400" dirty="0">
                <a:solidFill>
                  <a:sysClr val="window" lastClr="FFFFFF"/>
                </a:solidFill>
                <a:latin typeface="Calibri"/>
              </a:endParaRPr>
            </a:p>
            <a:p>
              <a:pPr algn="ctr" defTabSz="6223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pt-BR" sz="1400" dirty="0">
                  <a:solidFill>
                    <a:sysClr val="window" lastClr="FFFFFF"/>
                  </a:solidFill>
                  <a:latin typeface="Calibri"/>
                </a:rPr>
                <a:t>MVC </a:t>
              </a:r>
              <a:r>
                <a:rPr lang="pt-BR" sz="1400" dirty="0" err="1">
                  <a:solidFill>
                    <a:sysClr val="window" lastClr="FFFFFF"/>
                  </a:solidFill>
                  <a:latin typeface="Calibri"/>
                </a:rPr>
                <a:t>Pattern</a:t>
              </a:r>
              <a:endParaRPr lang="en-US" sz="1400" dirty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9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smtClean="0"/>
              <a:t>MVC(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Controler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Trata-se </a:t>
            </a:r>
            <a:r>
              <a:rPr lang="pt-BR" sz="2800" dirty="0"/>
              <a:t>de uma arquitetura/padrão que possibilita a separação do sistema em camadas bem definidas, cujo principal objetivo, é separar a lógica de negócio da lógica de apresentação.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782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</a:t>
            </a:r>
            <a:r>
              <a:rPr lang="pt-BR" dirty="0" smtClean="0"/>
              <a:t>usuário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6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885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2" descr="http://mbanagouro.net/site/wp-content/uploads/2012/02/mvc-pipel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2410384"/>
            <a:ext cx="4762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86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MVC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7987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81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682347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MVC</a:t>
            </a:r>
          </a:p>
          <a:p>
            <a:pPr algn="just"/>
            <a:r>
              <a:rPr lang="pt-BR" sz="2800" b="1" dirty="0" err="1" smtClean="0"/>
              <a:t>Controller</a:t>
            </a:r>
            <a:r>
              <a:rPr lang="pt-BR" sz="2800" b="1" dirty="0"/>
              <a:t>:</a:t>
            </a:r>
            <a:r>
              <a:rPr lang="pt-BR" sz="2800" dirty="0"/>
              <a:t> Controla todo o fluxo de informação entre as camadas. Recebe as requisições dos usuários, define quem trata a informação e como ela será exibida.</a:t>
            </a:r>
          </a:p>
          <a:p>
            <a:pPr algn="just"/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0900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1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3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7418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50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798638"/>
            <a:ext cx="10749367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/>
              <a:t>MVP(</a:t>
            </a:r>
            <a:r>
              <a:rPr lang="pt-BR" sz="2800" b="1" dirty="0" err="1" smtClean="0"/>
              <a:t>Model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View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Presenter</a:t>
            </a:r>
            <a:r>
              <a:rPr lang="pt-BR" sz="2800" b="1" dirty="0" smtClean="0"/>
              <a:t>)</a:t>
            </a:r>
          </a:p>
          <a:p>
            <a:pPr algn="just"/>
            <a:r>
              <a:rPr lang="pt-BR" sz="2800" dirty="0" smtClean="0"/>
              <a:t>É </a:t>
            </a:r>
            <a:r>
              <a:rPr lang="pt-BR" sz="2800" dirty="0"/>
              <a:t>uma variação do padrão MVC(</a:t>
            </a:r>
            <a:r>
              <a:rPr lang="pt-BR" sz="2800" dirty="0" err="1"/>
              <a:t>Model</a:t>
            </a:r>
            <a:r>
              <a:rPr lang="pt-BR" sz="2800" dirty="0"/>
              <a:t> </a:t>
            </a:r>
            <a:r>
              <a:rPr lang="pt-BR" sz="2800" dirty="0" err="1"/>
              <a:t>View</a:t>
            </a:r>
            <a:r>
              <a:rPr lang="pt-BR" sz="2800" dirty="0"/>
              <a:t> </a:t>
            </a:r>
            <a:r>
              <a:rPr lang="pt-BR" sz="2800" dirty="0" err="1"/>
              <a:t>controler</a:t>
            </a:r>
            <a:r>
              <a:rPr lang="pt-BR" sz="2800" dirty="0"/>
              <a:t>), mas orientado aos eventos de página.</a:t>
            </a:r>
          </a:p>
          <a:p>
            <a:pPr algn="just"/>
            <a:r>
              <a:rPr lang="pt-BR" sz="2800" dirty="0" smtClean="0"/>
              <a:t>Permite </a:t>
            </a:r>
            <a:r>
              <a:rPr lang="pt-BR" sz="2800" dirty="0"/>
              <a:t>separar a </a:t>
            </a:r>
            <a:r>
              <a:rPr lang="pt-BR" sz="2800" dirty="0" smtClean="0"/>
              <a:t>camada </a:t>
            </a:r>
            <a:r>
              <a:rPr lang="pt-BR" sz="2800" dirty="0"/>
              <a:t>de apresentação da lógica de negócio.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192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8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32318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8229600" cy="4525962"/>
          </a:xfrm>
        </p:spPr>
        <p:txBody>
          <a:bodyPr>
            <a:normAutofit/>
          </a:bodyPr>
          <a:lstStyle/>
          <a:p>
            <a:pPr algn="just"/>
            <a:r>
              <a:rPr lang="pt-BR" sz="2800" b="1" dirty="0" smtClean="0"/>
              <a:t>MVP</a:t>
            </a:r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2948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MVP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6" y="2565400"/>
            <a:ext cx="5057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3795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55788"/>
            <a:ext cx="8229600" cy="4525962"/>
          </a:xfrm>
        </p:spPr>
        <p:txBody>
          <a:bodyPr/>
          <a:lstStyle/>
          <a:p>
            <a:pPr algn="just"/>
            <a:endParaRPr lang="pt-BR" smtClean="0"/>
          </a:p>
          <a:p>
            <a:pPr algn="just"/>
            <a:endParaRPr lang="pt-BR" smtClean="0"/>
          </a:p>
          <a:p>
            <a:pPr algn="just"/>
            <a:endParaRPr lang="pt-BR" smtClean="0"/>
          </a:p>
        </p:txBody>
      </p:sp>
      <p:pic>
        <p:nvPicPr>
          <p:cNvPr id="1229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442511453"/>
              </p:ext>
            </p:extLst>
          </p:nvPr>
        </p:nvGraphicFramePr>
        <p:xfrm>
          <a:off x="2165648" y="1484784"/>
          <a:ext cx="7778452" cy="4896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das AE</a:t>
            </a:r>
          </a:p>
        </p:txBody>
      </p:sp>
    </p:spTree>
    <p:extLst>
      <p:ext uri="{BB962C8B-B14F-4D97-AF65-F5344CB8AC3E}">
        <p14:creationId xmlns:p14="http://schemas.microsoft.com/office/powerpoint/2010/main" val="185096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609" y="1579563"/>
            <a:ext cx="10746192" cy="4525962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Model</a:t>
            </a:r>
            <a:r>
              <a:rPr lang="pt-BR" sz="2800" b="1" dirty="0"/>
              <a:t>:</a:t>
            </a:r>
            <a:r>
              <a:rPr lang="pt-BR" sz="2800" dirty="0"/>
              <a:t> estrutura de classes que resolvem o problema do domínio, ou seja, trata-se do </a:t>
            </a:r>
            <a:r>
              <a:rPr lang="pt-BR" sz="2800" dirty="0" err="1"/>
              <a:t>domain</a:t>
            </a:r>
            <a:r>
              <a:rPr lang="pt-BR" sz="2800" dirty="0"/>
              <a:t> </a:t>
            </a:r>
            <a:r>
              <a:rPr lang="pt-BR" sz="2800" dirty="0" err="1"/>
              <a:t>model</a:t>
            </a:r>
            <a:r>
              <a:rPr lang="pt-BR" sz="2800" dirty="0"/>
              <a:t>.</a:t>
            </a:r>
          </a:p>
          <a:p>
            <a:pPr algn="just"/>
            <a:r>
              <a:rPr lang="pt-BR" sz="2800" b="1" dirty="0" err="1" smtClean="0"/>
              <a:t>View</a:t>
            </a:r>
            <a:r>
              <a:rPr lang="pt-BR" sz="2800" b="1" dirty="0"/>
              <a:t>:</a:t>
            </a:r>
            <a:r>
              <a:rPr lang="pt-BR" sz="2800" dirty="0"/>
              <a:t> trata-se da interface que exibe os dados e faz o roteamento de comandos(eventos) para a camada </a:t>
            </a:r>
            <a:r>
              <a:rPr lang="pt-BR" sz="2800" dirty="0" err="1"/>
              <a:t>presenter</a:t>
            </a:r>
            <a:r>
              <a:rPr lang="pt-BR" sz="2800" dirty="0"/>
              <a:t> , tratar os dados.</a:t>
            </a:r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BR" sz="2800" b="1" dirty="0" smtClean="0"/>
          </a:p>
        </p:txBody>
      </p:sp>
      <p:pic>
        <p:nvPicPr>
          <p:cNvPr id="83972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6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29463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1836738"/>
            <a:ext cx="10749367" cy="4525962"/>
          </a:xfrm>
        </p:spPr>
        <p:txBody>
          <a:bodyPr/>
          <a:lstStyle/>
          <a:p>
            <a:pPr algn="just"/>
            <a:r>
              <a:rPr lang="pt-BR" sz="2800" b="1" dirty="0" smtClean="0">
                <a:solidFill>
                  <a:srgbClr val="000066"/>
                </a:solidFill>
              </a:rPr>
              <a:t>MVP</a:t>
            </a:r>
          </a:p>
          <a:p>
            <a:pPr algn="just"/>
            <a:r>
              <a:rPr lang="pt-BR" sz="2800" b="1" dirty="0" err="1" smtClean="0"/>
              <a:t>Presenter</a:t>
            </a:r>
            <a:r>
              <a:rPr lang="pt-BR" sz="2800" b="1" dirty="0"/>
              <a:t>:</a:t>
            </a:r>
            <a:r>
              <a:rPr lang="pt-BR" sz="2800" dirty="0"/>
              <a:t> realiza a interação entre a </a:t>
            </a:r>
            <a:r>
              <a:rPr lang="pt-BR" sz="2800" dirty="0" err="1"/>
              <a:t>view</a:t>
            </a:r>
            <a:r>
              <a:rPr lang="pt-BR" sz="2800" dirty="0"/>
              <a:t> e o </a:t>
            </a:r>
            <a:r>
              <a:rPr lang="pt-BR" sz="2800" dirty="0" err="1"/>
              <a:t>model</a:t>
            </a:r>
            <a:r>
              <a:rPr lang="pt-BR" sz="2800" dirty="0"/>
              <a:t>. Retorna dados do repositório, persiste, e formata os dados para envio para a camada </a:t>
            </a:r>
            <a:r>
              <a:rPr lang="pt-BR" sz="2800" dirty="0" err="1"/>
              <a:t>view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b="1" dirty="0" smtClean="0"/>
          </a:p>
          <a:p>
            <a:pPr algn="just"/>
            <a:endParaRPr lang="pt-BR" sz="2800" b="1" dirty="0"/>
          </a:p>
          <a:p>
            <a:pPr algn="just"/>
            <a:endParaRPr lang="pt-BR" b="1" dirty="0" smtClean="0"/>
          </a:p>
        </p:txBody>
      </p:sp>
      <p:pic>
        <p:nvPicPr>
          <p:cNvPr id="8499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9518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1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pic>
        <p:nvPicPr>
          <p:cNvPr id="69642" name="Picture 4" descr="http://2.bp.blogspot.com/-O38JgEfzHOM/TfjR6_fRn8I/AAAAAAAAACw/feTdsxsltfI/s1600/hands_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338" y="23495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MVP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362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82347"/>
            <a:ext cx="11016066" cy="452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800" b="1" dirty="0" smtClean="0"/>
              <a:t>Preencham a pesquisa de satisfação</a:t>
            </a:r>
            <a:endParaRPr lang="pt-BR" sz="2800" dirty="0" smtClean="0"/>
          </a:p>
          <a:p>
            <a:pPr>
              <a:defRPr/>
            </a:pPr>
            <a:r>
              <a:rPr lang="pt-BR" sz="2800" dirty="0" smtClean="0">
                <a:hlinkClick r:id="rId3"/>
              </a:rPr>
              <a:t>Preencha a pesquisa aqui</a:t>
            </a:r>
            <a:endParaRPr lang="pt-BR" sz="2800" dirty="0" smtClean="0"/>
          </a:p>
          <a:p>
            <a:pPr>
              <a:defRPr/>
            </a:pPr>
            <a:endParaRPr lang="pt-BR" sz="2800" dirty="0" smtClean="0"/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6020" name="Picture 5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7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2" name="Picture 9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3" name="Picture 11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4" name="Picture 13" descr="IA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6" descr="http://www.cartoonstock.com/newscartoons/cartoonists/cwl/lowres/cwln1240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133600"/>
            <a:ext cx="369411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328079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4" y="1608138"/>
            <a:ext cx="10635066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b="1" dirty="0" smtClean="0">
                <a:solidFill>
                  <a:srgbClr val="000066"/>
                </a:solidFill>
              </a:rPr>
              <a:t>Se gostaram, divulguem</a:t>
            </a:r>
          </a:p>
          <a:p>
            <a:pPr>
              <a:defRPr/>
            </a:pPr>
            <a:r>
              <a:rPr lang="pt-BR" sz="2400" b="1" dirty="0" smtClean="0"/>
              <a:t>Site: </a:t>
            </a:r>
            <a:r>
              <a:rPr lang="pt-BR" sz="2400" dirty="0" smtClean="0"/>
              <a:t>www.mbcorp.com.br</a:t>
            </a:r>
          </a:p>
          <a:p>
            <a:pPr>
              <a:defRPr/>
            </a:pPr>
            <a:r>
              <a:rPr lang="pt-BR" sz="2400" b="1" dirty="0" err="1" smtClean="0"/>
              <a:t>Twitter</a:t>
            </a:r>
            <a:r>
              <a:rPr lang="pt-BR" sz="2400" b="1" dirty="0" smtClean="0"/>
              <a:t>:</a:t>
            </a:r>
            <a:r>
              <a:rPr lang="pt-BR" sz="2400" dirty="0" smtClean="0"/>
              <a:t>@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err="1" smtClean="0"/>
              <a:t>Facebook</a:t>
            </a:r>
            <a:r>
              <a:rPr lang="pt-BR" sz="2400" b="1" dirty="0" smtClean="0"/>
              <a:t>: </a:t>
            </a:r>
            <a:r>
              <a:rPr lang="pt-BR" sz="2400" dirty="0" err="1" smtClean="0"/>
              <a:t>fabiomargarito</a:t>
            </a:r>
            <a:endParaRPr lang="pt-BR" sz="2400" dirty="0" smtClean="0"/>
          </a:p>
          <a:p>
            <a:pPr>
              <a:defRPr/>
            </a:pPr>
            <a:r>
              <a:rPr lang="pt-BR" sz="2400" b="1" dirty="0" smtClean="0"/>
              <a:t>MSN:</a:t>
            </a:r>
            <a:r>
              <a:rPr lang="pt-BR" sz="2400" dirty="0" smtClean="0"/>
              <a:t>fabiomargarito</a:t>
            </a:r>
          </a:p>
          <a:p>
            <a:pPr>
              <a:defRPr/>
            </a:pPr>
            <a:r>
              <a:rPr lang="pt-BR" sz="2400" b="1" dirty="0" smtClean="0"/>
              <a:t>E-mail.:</a:t>
            </a:r>
            <a:r>
              <a:rPr lang="pt-BR" sz="2400" dirty="0" smtClean="0"/>
              <a:t> fabio.barros@mbcorp.com.br</a:t>
            </a:r>
          </a:p>
          <a:p>
            <a:pPr>
              <a:defRPr/>
            </a:pPr>
            <a:endParaRPr lang="pt-BR" sz="2800" dirty="0"/>
          </a:p>
          <a:p>
            <a:pPr eaLnBrk="1" hangingPunct="1">
              <a:defRPr/>
            </a:pPr>
            <a:endParaRPr lang="pt-BR" sz="2800" dirty="0"/>
          </a:p>
          <a:p>
            <a:pPr eaLnBrk="1" hangingPunct="1">
              <a:buFont typeface="Arial" pitchFamily="34" charset="0"/>
              <a:buChar char="•"/>
              <a:defRPr/>
            </a:pPr>
            <a:endParaRPr lang="pt-BR" sz="2800" b="1" dirty="0"/>
          </a:p>
          <a:p>
            <a:pPr>
              <a:defRPr/>
            </a:pPr>
            <a:endParaRPr lang="pt-BR" sz="2800" dirty="0" smtClean="0"/>
          </a:p>
        </p:txBody>
      </p:sp>
      <p:pic>
        <p:nvPicPr>
          <p:cNvPr id="87044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6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0" name="Picture 2" descr="https://encrypted-tbn2.google.com/images?q=tbn:ANd9GcS-M1-1ThzvekEX451iYoQsaWB59cSftgx8D2OADlocZZzEFYwg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525" y="4448175"/>
            <a:ext cx="18954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encerrar...</a:t>
            </a:r>
          </a:p>
        </p:txBody>
      </p:sp>
    </p:spTree>
    <p:extLst>
      <p:ext uri="{BB962C8B-B14F-4D97-AF65-F5344CB8AC3E}">
        <p14:creationId xmlns:p14="http://schemas.microsoft.com/office/powerpoint/2010/main" val="28200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buSzPct val="100000"/>
            </a:pPr>
            <a:r>
              <a:rPr lang="pt-BR" b="1" dirty="0" smtClean="0"/>
              <a:t>Fundamentos em Arquitetura de Software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buFont typeface="Segoe UI" pitchFamily="34" charset="0"/>
              <a:buNone/>
            </a:pP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MBCorp</a:t>
            </a:r>
            <a:r>
              <a:rPr lang="pt-BR" sz="2400" dirty="0" smtClean="0">
                <a:solidFill>
                  <a:schemeClr val="bg1">
                    <a:lumMod val="50000"/>
                  </a:schemeClr>
                </a:solidFill>
              </a:rPr>
              <a:t> | Treinamento e Consultoria em Arquitetura e </a:t>
            </a:r>
            <a:r>
              <a:rPr lang="pt-BR" sz="2400" dirty="0" err="1" smtClean="0">
                <a:solidFill>
                  <a:schemeClr val="bg1">
                    <a:lumMod val="50000"/>
                  </a:schemeClr>
                </a:solidFill>
              </a:rPr>
              <a:t>Gestão</a:t>
            </a:r>
            <a:r>
              <a:rPr lang="pt-BR" sz="2400" dirty="0" err="1" smtClean="0">
                <a:solidFill>
                  <a:srgbClr val="FFFFFF"/>
                </a:solidFill>
              </a:rPr>
              <a:t>ftware</a:t>
            </a:r>
            <a:endParaRPr lang="pt-BR" sz="2400" dirty="0" smtClean="0">
              <a:solidFill>
                <a:srgbClr val="FFFFFF"/>
              </a:solidFill>
            </a:endParaRP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Revisitando Orientação a Objetos</a:t>
            </a:r>
          </a:p>
          <a:p>
            <a:pPr>
              <a:buFont typeface="Segoe UI" pitchFamily="34" charset="0"/>
              <a:buNone/>
            </a:pPr>
            <a:r>
              <a:rPr lang="pt-BR" sz="2400" dirty="0" smtClean="0">
                <a:solidFill>
                  <a:srgbClr val="FFFFFF"/>
                </a:solidFill>
              </a:rPr>
              <a:t>S.O.L.I.D</a:t>
            </a:r>
          </a:p>
        </p:txBody>
      </p:sp>
    </p:spTree>
    <p:extLst>
      <p:ext uri="{BB962C8B-B14F-4D97-AF65-F5344CB8AC3E}">
        <p14:creationId xmlns:p14="http://schemas.microsoft.com/office/powerpoint/2010/main" val="39736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433" y="2808288"/>
            <a:ext cx="10749367" cy="162401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Divisão em camadas, é a organização de um sistema em grupos funcionais que interagem sequencialmente e hierarquicamente.</a:t>
            </a:r>
          </a:p>
        </p:txBody>
      </p:sp>
      <p:pic>
        <p:nvPicPr>
          <p:cNvPr id="13316" name="Picture 5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-136525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7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6" y="15876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9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2365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1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-84138"/>
            <a:ext cx="160020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3" descr="I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68263"/>
            <a:ext cx="1600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Organizando em camadas</a:t>
            </a:r>
          </a:p>
        </p:txBody>
      </p:sp>
    </p:spTree>
    <p:extLst>
      <p:ext uri="{BB962C8B-B14F-4D97-AF65-F5344CB8AC3E}">
        <p14:creationId xmlns:p14="http://schemas.microsoft.com/office/powerpoint/2010/main" val="15507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2056</Words>
  <Application>Microsoft Office PowerPoint</Application>
  <PresentationFormat>Widescreen</PresentationFormat>
  <Paragraphs>535</Paragraphs>
  <Slides>85</Slides>
  <Notes>85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91" baseType="lpstr">
      <vt:lpstr>Arial</vt:lpstr>
      <vt:lpstr>Calibri</vt:lpstr>
      <vt:lpstr>Segoe UI</vt:lpstr>
      <vt:lpstr>Segoe UI Light</vt:lpstr>
      <vt:lpstr>Wingdings</vt:lpstr>
      <vt:lpstr>Welcome to PowerPoint_TP102923943</vt:lpstr>
      <vt:lpstr>Fundamentos em Arquitetura de Software</vt:lpstr>
      <vt:lpstr>MÓDULO 3</vt:lpstr>
      <vt:lpstr>PATTERNS OF ENTERPRISE APPLICATIONS</vt:lpstr>
      <vt:lpstr>Definições</vt:lpstr>
      <vt:lpstr>Características das AE</vt:lpstr>
      <vt:lpstr>Exemplos de AE</vt:lpstr>
      <vt:lpstr>Exemplos de aplicações não AE</vt:lpstr>
      <vt:lpstr>Evolução das AE</vt:lpstr>
      <vt:lpstr>Organizando em camadas</vt:lpstr>
      <vt:lpstr>As três principais camadas</vt:lpstr>
      <vt:lpstr>As três principais camadas</vt:lpstr>
      <vt:lpstr>As três principais camadas</vt:lpstr>
      <vt:lpstr>As três principais camadas</vt:lpstr>
      <vt:lpstr>Exemplo do uso em WEB</vt:lpstr>
      <vt:lpstr>Exemplo do uso em múltiplas views</vt:lpstr>
      <vt:lpstr>Camadas lógicas e físicas</vt:lpstr>
      <vt:lpstr>Exemplo Camada Física</vt:lpstr>
      <vt:lpstr>Leitura complementar</vt:lpstr>
      <vt:lpstr>Podcast</vt:lpstr>
      <vt:lpstr>CONCORRÊNCIA</vt:lpstr>
      <vt:lpstr>Definições</vt:lpstr>
      <vt:lpstr>Problemas – Leitura Suja</vt:lpstr>
      <vt:lpstr>Problemas – Exclusão</vt:lpstr>
      <vt:lpstr>Solução</vt:lpstr>
      <vt:lpstr>Bloqueio Pessimista</vt:lpstr>
      <vt:lpstr>Bloqueio Otimista</vt:lpstr>
      <vt:lpstr>Bloqueio Otimista</vt:lpstr>
      <vt:lpstr>Solução de colisões</vt:lpstr>
      <vt:lpstr>Bloqueio Extremamente Otimista</vt:lpstr>
      <vt:lpstr>Escolha da estratégia</vt:lpstr>
      <vt:lpstr>Leitura complementar</vt:lpstr>
      <vt:lpstr>DESENVOLVENDO COM PADRÕES EMPRESARIAIS</vt:lpstr>
      <vt:lpstr>Como usar os padrões?</vt:lpstr>
      <vt:lpstr>DESENVOLVENDO COM PADRÕES EMPRESARIAIS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Modelando o negócio</vt:lpstr>
      <vt:lpstr>Fizz Buzz</vt:lpstr>
      <vt:lpstr>Leitura complementar</vt:lpstr>
      <vt:lpstr>Leitura complementar</vt:lpstr>
      <vt:lpstr>Leitura complementar</vt:lpstr>
      <vt:lpstr>ISOLANDO O DOMÍNIO</vt:lpstr>
      <vt:lpstr>Isolando o domínio</vt:lpstr>
      <vt:lpstr>Isolando o domínio</vt:lpstr>
      <vt:lpstr>Isolando o domínio</vt:lpstr>
      <vt:lpstr>Enriquecendo o aplicativo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Isolando o domínio</vt:lpstr>
      <vt:lpstr>Utilizando o NHibernate</vt:lpstr>
      <vt:lpstr>Isolando o domínio</vt:lpstr>
      <vt:lpstr>Isolando o domínio</vt:lpstr>
      <vt:lpstr>Isolando o domínio</vt:lpstr>
      <vt:lpstr>Isolando o domínio</vt:lpstr>
      <vt:lpstr>Isolando o domínio</vt:lpstr>
      <vt:lpstr>Leitura complementar</vt:lpstr>
      <vt:lpstr>INTERAÇÃO COM O USUÁRIO</vt:lpstr>
      <vt:lpstr>Interação com o usuário</vt:lpstr>
      <vt:lpstr>Interação com o usuário</vt:lpstr>
      <vt:lpstr>Interação com o usuário</vt:lpstr>
      <vt:lpstr>Interação com o usuário</vt:lpstr>
      <vt:lpstr>MVC</vt:lpstr>
      <vt:lpstr>Interação com o usuário</vt:lpstr>
      <vt:lpstr>Interação com o usuário</vt:lpstr>
      <vt:lpstr>Interação com o usuário</vt:lpstr>
      <vt:lpstr>Interação com o usuário</vt:lpstr>
      <vt:lpstr>MVP</vt:lpstr>
      <vt:lpstr>Para encerrar...</vt:lpstr>
      <vt:lpstr>Para encerrar...</vt:lpstr>
      <vt:lpstr>Fundamentos em Arquitetura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2013-08-20T22:41:34Z</dcterms:created>
  <dcterms:modified xsi:type="dcterms:W3CDTF">2015-07-04T02:03:06Z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