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e4164cbca2bf44c3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0" r:id="rId2"/>
    <p:sldId id="257" r:id="rId3"/>
    <p:sldId id="293" r:id="rId4"/>
    <p:sldId id="320" r:id="rId5"/>
    <p:sldId id="325" r:id="rId6"/>
    <p:sldId id="326" r:id="rId7"/>
    <p:sldId id="313" r:id="rId8"/>
    <p:sldId id="314" r:id="rId9"/>
    <p:sldId id="321" r:id="rId10"/>
    <p:sldId id="322" r:id="rId11"/>
    <p:sldId id="340" r:id="rId12"/>
    <p:sldId id="328" r:id="rId13"/>
    <p:sldId id="330" r:id="rId14"/>
    <p:sldId id="341" r:id="rId15"/>
    <p:sldId id="346" r:id="rId16"/>
    <p:sldId id="351" r:id="rId17"/>
    <p:sldId id="349" r:id="rId18"/>
    <p:sldId id="343" r:id="rId19"/>
    <p:sldId id="348" r:id="rId20"/>
    <p:sldId id="338" r:id="rId21"/>
    <p:sldId id="331" r:id="rId22"/>
    <p:sldId id="342" r:id="rId23"/>
    <p:sldId id="336" r:id="rId24"/>
    <p:sldId id="31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3849">
          <p15:clr>
            <a:srgbClr val="A4A3A4"/>
          </p15:clr>
        </p15:guide>
        <p15:guide id="3" orient="horz" pos="1226">
          <p15:clr>
            <a:srgbClr val="A4A3A4"/>
          </p15:clr>
        </p15:guide>
        <p15:guide id="4" pos="1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66929" autoAdjust="0"/>
  </p:normalViewPr>
  <p:slideViewPr>
    <p:cSldViewPr snapToGrid="0">
      <p:cViewPr varScale="1">
        <p:scale>
          <a:sx n="46" d="100"/>
          <a:sy n="46" d="100"/>
        </p:scale>
        <p:origin x="1436" y="32"/>
      </p:cViewPr>
      <p:guideLst>
        <p:guide orient="horz" pos="2201"/>
        <p:guide pos="3849"/>
        <p:guide orient="horz" pos="1226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6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EE52C17-CA27-4B59-8AC3-99088E676B9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0C582B4-71CF-479C-811E-4E7DD83A2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1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9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4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/>
              <a:t>代码的格式，与</a:t>
            </a:r>
            <a:r>
              <a:rPr lang="en-US" altLang="zh-CN" dirty="0" smtClean="0"/>
              <a:t>UMP</a:t>
            </a:r>
            <a:r>
              <a:rPr lang="zh-CN" altLang="en-US" dirty="0" smtClean="0"/>
              <a:t>监控很类似</a:t>
            </a:r>
            <a:endParaRPr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SentinelResource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dirty="0" smtClean="0"/>
              <a:t>引入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lang="en-US" altLang="zh-CN" dirty="0" smtClean="0"/>
              <a:t>sentinel-annotation-</a:t>
            </a:r>
            <a:r>
              <a:rPr lang="en-US" altLang="zh-CN" dirty="0" err="1" smtClean="0"/>
              <a:t>aspectj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、注册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Bean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dirty="0" err="1" smtClean="0"/>
              <a:t>SentinelResourceAspect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dirty="0" smtClean="0"/>
          </a:p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6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/>
              <a:t>适配</a:t>
            </a:r>
            <a:r>
              <a:rPr lang="en-US" altLang="zh-CN" dirty="0" smtClean="0"/>
              <a:t>Spring MVC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com.alibaba.csp.sentinel.adapter.spring.webmvc.AbstractSentinelInterceptor#preHandle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com.alibaba.csp.sentinel.adapter.spring.webmvc.SentinelWebInterceptor#getResourceName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/>
              <a:t>适配</a:t>
            </a:r>
            <a:r>
              <a:rPr lang="en-US" altLang="zh-CN" dirty="0" smtClean="0"/>
              <a:t>sentinel-web-servlet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com.alibaba.csp.sentinel.adapter.servlet.CommonFilter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1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动态规则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com.alibaba.csp.sentinel.datasource.redis.RedisDataSource#RedisDataSource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com.alibaba.csp.sentinel.datasource.redis.RedisDataSource#subscribeFromChannel</a:t>
            </a:r>
          </a:p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3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 err="1" smtClean="0"/>
              <a:t>ProcessorSlot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AbstractLinkedProcessorSlot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ProcessorSlotChain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DefaultProcessorSlotChain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ResourceWrapper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EntranceNode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SphU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SphO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ContextUtil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1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94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7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秒级：</a:t>
            </a:r>
            <a:r>
              <a:rPr lang="en-US" altLang="zh-CN" sz="900" dirty="0" smtClean="0"/>
              <a:t>Metric </a:t>
            </a:r>
            <a:r>
              <a:rPr lang="en-US" altLang="zh-CN" sz="900" dirty="0" err="1" smtClean="0"/>
              <a:t>rollingCounterInSecond</a:t>
            </a:r>
            <a:r>
              <a:rPr lang="en-US" altLang="zh-CN" sz="900" dirty="0" smtClean="0"/>
              <a:t> = new </a:t>
            </a:r>
            <a:r>
              <a:rPr lang="en-US" altLang="zh-CN" sz="900" dirty="0" err="1" smtClean="0"/>
              <a:t>ArrayMetric</a:t>
            </a:r>
            <a:r>
              <a:rPr lang="en-US" altLang="zh-CN" sz="900" dirty="0" smtClean="0"/>
              <a:t>(</a:t>
            </a:r>
            <a:r>
              <a:rPr lang="en-US" altLang="zh-CN" sz="900" dirty="0" err="1" smtClean="0"/>
              <a:t>SampleCountProperty.SAMPLE_COUNT</a:t>
            </a:r>
            <a:r>
              <a:rPr lang="en-US" altLang="zh-CN" sz="900" dirty="0" smtClean="0"/>
              <a:t>, </a:t>
            </a:r>
            <a:r>
              <a:rPr lang="en-US" altLang="zh-CN" sz="900" dirty="0" err="1" smtClean="0"/>
              <a:t>IntervalProperty.INTERVAL</a:t>
            </a:r>
            <a:r>
              <a:rPr lang="en-US" altLang="zh-CN" sz="900" dirty="0" smtClean="0"/>
              <a:t>);</a:t>
            </a:r>
          </a:p>
          <a:p>
            <a:pPr marL="171450" indent="-171450">
              <a:buFontTx/>
              <a:buChar char="-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分钟级：</a:t>
            </a:r>
            <a:r>
              <a:rPr lang="en-US" altLang="zh-CN" dirty="0" smtClean="0"/>
              <a:t>Metric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rollingCounterInMinute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dirty="0" err="1" smtClean="0"/>
              <a:t>ArrayMetric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60, 60 </a:t>
            </a:r>
            <a:r>
              <a:rPr lang="en-US" altLang="zh-CN" dirty="0" smtClean="0"/>
              <a:t>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1000, false</a:t>
            </a:r>
            <a:r>
              <a:rPr lang="en-US" altLang="zh-CN" dirty="0" smtClean="0"/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</a:p>
          <a:p>
            <a:pPr marL="171450" indent="-171450">
              <a:buFontTx/>
              <a:buChar char="-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ArrayMetric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private final </a:t>
            </a:r>
            <a:r>
              <a:rPr lang="en-US" altLang="zh-CN" i="1" dirty="0" err="1" smtClean="0"/>
              <a:t>LeapArray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MetricBucket</a:t>
            </a:r>
            <a:r>
              <a:rPr lang="en-US" altLang="zh-CN" i="1" dirty="0" smtClean="0"/>
              <a:t>&gt;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</a:t>
            </a:r>
          </a:p>
          <a:p>
            <a:pPr marL="0" indent="0">
              <a:buFontTx/>
              <a:buNone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1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 err="1" smtClean="0"/>
              <a:t>AtomicReferenceArray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array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ReentrantLock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updateLock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5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75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/>
              <a:t>其他实现方式：</a:t>
            </a:r>
            <a:r>
              <a:rPr lang="en-US" altLang="zh-CN" dirty="0" smtClean="0"/>
              <a:t>https://www.runoob.com/design-pattern/chain-of-responsibility-pattern.html</a:t>
            </a:r>
          </a:p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SPI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全称为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Service Provider Interface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，是一种服务发现机制。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SPI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的本质是将接口实现类的全限定名配置在文件中，并由服务加载器读取配置文件，加载实现类。</a:t>
            </a:r>
          </a:p>
          <a:p>
            <a:endParaRPr lang="zh-CN" altLang="en-US" sz="1200" b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SPI</a:t>
            </a:r>
            <a:r>
              <a:rPr lang="zh-CN" altLang="en-US" dirty="0" smtClean="0"/>
              <a:t>：面向接口编程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JDK SPI</a:t>
            </a:r>
            <a:r>
              <a:rPr lang="zh-CN" altLang="en-US" dirty="0" smtClean="0"/>
              <a:t>：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java.util.ServiceLoader#load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java.lang.Class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&lt;S&gt;)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endParaRPr lang="en-US" altLang="zh-CN" sz="1200" i="1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JDK SPI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：实现了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，必须在遍历迭代器的时候，才能通过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Class#forName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方法加载类并且通过反射创建实例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SpiLoader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1. </a:t>
            </a:r>
            <a:r>
              <a:rPr lang="zh-CN" altLang="en-US" dirty="0" smtClean="0"/>
              <a:t>支持别名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2. </a:t>
            </a:r>
            <a:r>
              <a:rPr lang="zh-CN" altLang="en-US" dirty="0" smtClean="0"/>
              <a:t>支持排序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3. </a:t>
            </a:r>
            <a:r>
              <a:rPr lang="zh-CN" altLang="en-US" dirty="0" smtClean="0"/>
              <a:t>支持默认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4. </a:t>
            </a:r>
            <a:r>
              <a:rPr lang="zh-CN" altLang="en-US" dirty="0" smtClean="0"/>
              <a:t>支持单例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endParaRPr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err="1" smtClean="0"/>
              <a:t>InitFunc.class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com.alibaba.csp.sentinel.init.InitExecutor#doInit</a:t>
            </a:r>
            <a:endParaRPr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err="1" smtClean="0"/>
              <a:t>SlotChainBuilder.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com.alibaba.csp.sentinel.slotchain.SlotChainProvider#newSlotChain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err="1" smtClean="0"/>
              <a:t>MetricExtension.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com.alibaba.csp.sentinel.metric.extension.MetricExtensionProvider#resolveInstance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4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 smtClean="0"/>
              <a:t>com.alibaba.csp.sentinel.slots.block.flow.FlowRuleChecker#checkFlow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com.alibaba.csp.sentinel.slots.block.flow.FlowRuleChecker#passClusterCheck</a:t>
            </a:r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com.alibaba.csp.sentinel.cluster.TokenService#requestToken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com.alibaba.csp.sentinel.cluster.client.DefaultClusterTokenClient#requestToken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12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/>
              <a:t>客户端与服务端通信，通过</a:t>
            </a:r>
            <a:r>
              <a:rPr lang="en-US" altLang="zh-CN" dirty="0" err="1" smtClean="0"/>
              <a:t>Netty</a:t>
            </a:r>
            <a:endParaRPr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err="1" smtClean="0"/>
              <a:t>LeapArray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ClusterMetricBucket</a:t>
            </a:r>
            <a:r>
              <a:rPr lang="en-US" altLang="zh-CN" dirty="0" smtClean="0"/>
              <a:t>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73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核心包，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sentinel-core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无任何依赖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架构设计上，可扩展性很强；（责任链、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SPI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LongAdder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的原理，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AtomicReferenceArray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com.alibaba.csp.sentinel.slots.statistic.base.LeapArray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 CompletableFuture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com.alibaba.csp.sentinel.dashboard.util.AsyncUtils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2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0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大型网站：流量大、使用人数多、功能多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性能：</a:t>
            </a:r>
            <a:r>
              <a:rPr lang="en-US" altLang="zh-CN" dirty="0" smtClean="0"/>
              <a:t>RT</a:t>
            </a:r>
            <a:r>
              <a:rPr lang="zh-CN" altLang="en-US" smtClean="0"/>
              <a:t>，，，</a:t>
            </a:r>
            <a:r>
              <a:rPr lang="en-US" altLang="zh-CN" smtClean="0"/>
              <a:t>TP99</a:t>
            </a:r>
            <a:r>
              <a:rPr lang="zh-CN" altLang="en-US" dirty="0" smtClean="0"/>
              <a:t>、可用率、调用量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可用性：宕机，但系统依然可用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安全性：恶意攻击，数据安全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伸缩性：集群，是否容易增加实例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扩展性：解耦、中间件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2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2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3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简单窗口的问题：临界窗口，双倍流量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漏桶：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将每个请求放入固定大小的队列进行存储；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队列以固定速率向外流出请求，如果队列为空则停止流出；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如队列满了则多余的请求会被直接拒绝</a:t>
            </a:r>
            <a:r>
              <a:rPr lang="en-US" altLang="zh-CN" dirty="0" smtClean="0"/>
              <a:t>·</a:t>
            </a:r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-  </a:t>
            </a:r>
            <a:r>
              <a:rPr lang="zh-CN" altLang="en-US" dirty="0" smtClean="0"/>
              <a:t>令牌桶：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令牌以固定速率生成并放入到令牌桶中；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如果令牌桶满了则多余的令牌会直接丢弃，当请求到达时，会尝试从令牌桶中取令牌，取到了令牌的请求可以执行；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如果桶空了，则拒绝该请求。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漏桶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令牌桶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漏桶控制的是“出”，令牌桶控制的是“进”。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漏桶的流控效果是均速器，令牌桶允许流量突增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FontTx/>
              <a:buNone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8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Nginx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限流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limit_req_zone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用来限制单位时间内的请求数，即速率限制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采用的漏桶算法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"leaky bucket"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limit_req_conn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用来限制同一时间连接数，即并发限制。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在真实的项目里，不会只使用一种限流手段，往往是几种方式互相搭配使用，让限流策略有一种层次感，达到资源的最大使用率。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4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82B4-71CF-479C-811E-4E7DD83A2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onghuizhen\documents\jddongdong\jimenterprise\donghuizhen\image\ae6e2502e9f3d6d8ff6fd930e65fb3f6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01"/>
            <a:ext cx="12192000" cy="68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61" y="1046790"/>
            <a:ext cx="8457801" cy="7620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423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765" y="1828665"/>
            <a:ext cx="7770762" cy="53312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965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757" y="2992204"/>
            <a:ext cx="3351204" cy="30516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16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665" cy="6858054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3" y="533156"/>
            <a:ext cx="1219116" cy="685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9" y="1523839"/>
            <a:ext cx="582721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554" y="1523839"/>
            <a:ext cx="4109603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9" y="2090739"/>
            <a:ext cx="58272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7" y="2090739"/>
            <a:ext cx="411031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9" y="2657643"/>
            <a:ext cx="582721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9" y="3224543"/>
            <a:ext cx="582721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95" y="3791445"/>
            <a:ext cx="57865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6" y="2657643"/>
            <a:ext cx="4107828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7" y="3791445"/>
            <a:ext cx="411031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03" y="6112965"/>
            <a:ext cx="1372425" cy="420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33783" y="533156"/>
            <a:ext cx="6476553" cy="6854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3385"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16" y="228330"/>
            <a:ext cx="1372425" cy="420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onghuizhen\documents\jddongdong\jimenterprise\donghuizhen\image\ae6e2502e9f3d6d8ff6fd930e65fb3f6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01"/>
            <a:ext cx="12192000" cy="68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12"/>
            <a:ext cx="5639094" cy="85367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>
              <a:buFontTx/>
              <a:buNone/>
              <a:defRPr sz="423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marR="0" indent="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9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9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40" y="5867674"/>
            <a:ext cx="1703491" cy="5218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1087755" rtl="0" eaLnBrk="1" latinLnBrk="0" hangingPunct="1">
        <a:spcBef>
          <a:spcPct val="0"/>
        </a:spcBef>
        <a:buNone/>
        <a:defRPr sz="5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670" indent="-407670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10" kern="1200">
          <a:solidFill>
            <a:schemeClr val="tx1"/>
          </a:solidFill>
          <a:latin typeface="+mn-lt"/>
          <a:ea typeface="+mn-ea"/>
          <a:cs typeface="+mn-cs"/>
        </a:defRPr>
      </a:lvl1pPr>
      <a:lvl2pPr marL="883920" indent="-339725" algn="l" defTabSz="108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8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55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»"/>
        <a:defRPr sz="233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0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19/ap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ibaba/Sentinel/wik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9" y="1518186"/>
            <a:ext cx="3810000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0" y="151818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en-US" altLang="zh-CN" dirty="0" smtClean="0"/>
              <a:t>Sentinel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070949"/>
            <a:ext cx="978291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Sentinel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以流量为切入点，从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流量控制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熔断降级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系统负载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保护等多个维度保护服务的稳定性。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2" y="1581474"/>
            <a:ext cx="10980767" cy="51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en-US" altLang="zh-CN" dirty="0" smtClean="0"/>
              <a:t>Sentinel </a:t>
            </a:r>
            <a:r>
              <a:rPr lang="zh-CN" altLang="en-US" dirty="0" smtClean="0"/>
              <a:t>项目结构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" y="1208109"/>
            <a:ext cx="10565378" cy="50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40276" y="1035259"/>
            <a:ext cx="589926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第一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步：引入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maven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36" y="2156687"/>
            <a:ext cx="4381500" cy="4581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452759" y="3219737"/>
            <a:ext cx="501015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第二步：定义限流规则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439542" y="1035259"/>
            <a:ext cx="562395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第三步：定义监控资源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注解方式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@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SentinelResource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9" y="3804512"/>
            <a:ext cx="5010150" cy="293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76" y="1638331"/>
            <a:ext cx="4638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8844996" cy="685464"/>
          </a:xfrm>
        </p:spPr>
        <p:txBody>
          <a:bodyPr/>
          <a:lstStyle/>
          <a:p>
            <a:r>
              <a:rPr lang="en-US" altLang="zh-CN" dirty="0" smtClean="0"/>
              <a:t>Demo – </a:t>
            </a:r>
            <a:r>
              <a:rPr lang="zh-CN" altLang="en-US" dirty="0" smtClean="0"/>
              <a:t>适配框架</a:t>
            </a:r>
            <a:r>
              <a:rPr lang="en-US" altLang="zh-CN" dirty="0" smtClean="0"/>
              <a:t> Spring </a:t>
            </a:r>
            <a:r>
              <a:rPr lang="en-US" altLang="zh-CN" dirty="0" err="1" smtClean="0"/>
              <a:t>WebMVC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055947"/>
            <a:ext cx="8622576" cy="1600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第一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步：引入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maven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第二步：定义限流规则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第三步：定义拦截器，设置配置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2" y="2843814"/>
            <a:ext cx="7950461" cy="31865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60" y="1208109"/>
            <a:ext cx="5238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8779551" cy="685464"/>
          </a:xfrm>
        </p:spPr>
        <p:txBody>
          <a:bodyPr/>
          <a:lstStyle/>
          <a:p>
            <a:r>
              <a:rPr lang="en-US" altLang="zh-CN" dirty="0" smtClean="0"/>
              <a:t>Demo – </a:t>
            </a:r>
            <a:r>
              <a:rPr lang="zh-CN" altLang="en-US" dirty="0"/>
              <a:t>查看</a:t>
            </a:r>
            <a:r>
              <a:rPr lang="zh-CN" altLang="en-US" dirty="0" smtClean="0"/>
              <a:t>统计数据？动态规则？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1" y="1055947"/>
            <a:ext cx="5579081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HTTP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方式查看统计指标，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hlinkClick r:id="rId3"/>
              </a:rPr>
              <a:t>http://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hlinkClick r:id="rId3"/>
              </a:rPr>
              <a:t>localhost:8719/api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87" y="1741411"/>
            <a:ext cx="5248275" cy="100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08" y="3381939"/>
            <a:ext cx="4924425" cy="1190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99183" y="2792662"/>
            <a:ext cx="5579081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使用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redis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作为动态规则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47858" y="3759859"/>
            <a:ext cx="1645920" cy="622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lt"/>
              </a:rPr>
              <a:t>ServiceA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47858" y="5040019"/>
            <a:ext cx="1511166" cy="630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lt"/>
              </a:rPr>
              <a:t>ServiceB</a:t>
            </a:r>
            <a:endParaRPr lang="zh-CN" altLang="en-US" sz="1600" dirty="0"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29096" y="4363456"/>
            <a:ext cx="1087655" cy="933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6" idx="0"/>
            <a:endCxn id="5" idx="0"/>
          </p:cNvCxnSpPr>
          <p:nvPr/>
        </p:nvCxnSpPr>
        <p:spPr>
          <a:xfrm rot="5400000" flipH="1" flipV="1">
            <a:off x="8770073" y="2562711"/>
            <a:ext cx="603597" cy="2997894"/>
          </a:xfrm>
          <a:prstGeom prst="curvedConnector3">
            <a:avLst>
              <a:gd name="adj1" fmla="val 13787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4"/>
            <a:endCxn id="10" idx="4"/>
          </p:cNvCxnSpPr>
          <p:nvPr/>
        </p:nvCxnSpPr>
        <p:spPr>
          <a:xfrm rot="16200000" flipH="1">
            <a:off x="8851536" y="4018493"/>
            <a:ext cx="373293" cy="2930517"/>
          </a:xfrm>
          <a:prstGeom prst="curvedConnector3">
            <a:avLst>
              <a:gd name="adj1" fmla="val 161239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3"/>
            <a:endCxn id="6" idx="6"/>
          </p:cNvCxnSpPr>
          <p:nvPr/>
        </p:nvCxnSpPr>
        <p:spPr>
          <a:xfrm rot="5400000">
            <a:off x="8783221" y="3624605"/>
            <a:ext cx="539206" cy="1872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0" idx="1"/>
            <a:endCxn id="6" idx="6"/>
          </p:cNvCxnSpPr>
          <p:nvPr/>
        </p:nvCxnSpPr>
        <p:spPr>
          <a:xfrm rot="16200000" flipV="1">
            <a:off x="8891930" y="4055103"/>
            <a:ext cx="302055" cy="1852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8547871" y="3381939"/>
            <a:ext cx="176078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pubsub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watch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8308142" y="5726248"/>
            <a:ext cx="168075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pubsub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watch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8453253" y="4639259"/>
            <a:ext cx="172015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i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nit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Load  Rule</a:t>
            </a:r>
          </a:p>
        </p:txBody>
      </p:sp>
      <p:sp>
        <p:nvSpPr>
          <p:cNvPr id="38" name="椭圆 37"/>
          <p:cNvSpPr/>
          <p:nvPr/>
        </p:nvSpPr>
        <p:spPr>
          <a:xfrm>
            <a:off x="4434808" y="5483752"/>
            <a:ext cx="1430242" cy="8741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Dashboard</a:t>
            </a:r>
            <a:endParaRPr lang="zh-CN" altLang="en-US" sz="1400" dirty="0">
              <a:latin typeface="+mj-lt"/>
            </a:endParaRPr>
          </a:p>
        </p:txBody>
      </p:sp>
      <p:cxnSp>
        <p:nvCxnSpPr>
          <p:cNvPr id="40" name="曲线连接符 39"/>
          <p:cNvCxnSpPr>
            <a:stCxn id="38" idx="6"/>
            <a:endCxn id="6" idx="3"/>
          </p:cNvCxnSpPr>
          <p:nvPr/>
        </p:nvCxnSpPr>
        <p:spPr>
          <a:xfrm flipV="1">
            <a:off x="5865050" y="5160376"/>
            <a:ext cx="1323329" cy="7604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019771" y="5516510"/>
            <a:ext cx="120090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m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odify rule</a:t>
            </a:r>
          </a:p>
        </p:txBody>
      </p:sp>
    </p:spTree>
    <p:extLst>
      <p:ext uri="{BB962C8B-B14F-4D97-AF65-F5344CB8AC3E}">
        <p14:creationId xmlns:p14="http://schemas.microsoft.com/office/powerpoint/2010/main" val="11855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8779551" cy="685464"/>
          </a:xfrm>
        </p:spPr>
        <p:txBody>
          <a:bodyPr/>
          <a:lstStyle/>
          <a:p>
            <a:r>
              <a:rPr lang="zh-CN" altLang="en-US" dirty="0" smtClean="0"/>
              <a:t>核心类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3" y="1348614"/>
            <a:ext cx="5029620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抽象化：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资源（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ResourceWrapper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规则（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FlowRule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调用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上下文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Context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一个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监控点（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Entry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CtEntry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统计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信息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Node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StatisticNode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etc…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处理链（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ProcessorSlot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ProcessorSlotChain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工具类（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SphU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SphO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ContextUtil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33" y="1328825"/>
            <a:ext cx="6305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8779551" cy="685464"/>
          </a:xfrm>
        </p:spPr>
        <p:txBody>
          <a:bodyPr/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534283"/>
            <a:ext cx="6311518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SphU#enrty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方法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CtSphU#entryWithPriority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方法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获取或创建上下文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ContextUtil#trueEntry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方法（生成了调用树根节点）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获取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ProcessChain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实例化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Entry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（设置上下文当前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Entry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ProcessChain#entry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Entry#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exit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36" y="1402663"/>
            <a:ext cx="4381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8779551" cy="685464"/>
          </a:xfrm>
        </p:spPr>
        <p:txBody>
          <a:bodyPr/>
          <a:lstStyle/>
          <a:p>
            <a:r>
              <a:rPr lang="zh-CN" altLang="en-US" dirty="0" smtClean="0"/>
              <a:t>整体流程工作原理</a:t>
            </a:r>
            <a:endParaRPr lang="zh-CN" altLang="en-US" dirty="0"/>
          </a:p>
        </p:txBody>
      </p:sp>
      <p:pic>
        <p:nvPicPr>
          <p:cNvPr id="1026" name="Picture 2" descr="https://github.com/alibaba/Sentinel/raw/master/doc/image/slot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9" y="1662545"/>
            <a:ext cx="10320540" cy="50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977081"/>
            <a:ext cx="9224367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图片来源：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hlinkClick r:id="rId4"/>
              </a:rPr>
              <a:t>https://github.com/alibaba/Sentinel/wiki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  <a:hlinkClick r:id="rId4"/>
              </a:rPr>
              <a:t>/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实时指标统计原理：滑动窗口</a:t>
            </a:r>
            <a:endParaRPr lang="zh-CN" altLang="en-US" dirty="0"/>
          </a:p>
        </p:txBody>
      </p:sp>
      <p:pic>
        <p:nvPicPr>
          <p:cNvPr id="3" name="Picture 4" descr="限流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35" y="1208109"/>
            <a:ext cx="5034763" cy="20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328825"/>
            <a:ext cx="5252851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StatisticNode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rollingCounterInSecond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（秒级流量）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rollingCounterInMinute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（分钟级流量）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curThreadNum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（线程数）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3511644"/>
            <a:ext cx="1014747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核心类（抽象化）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一段时间内滑动窗口流量统计（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ArrayMetric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）：实现接口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Metric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时间窗口（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LeapArray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）：时间窗口总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大小、滑动窗口长度、样本数量、滑动窗口的指标统计数据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滑动窗口（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WindowWrap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）：窗口大小、窗口开始时间、窗口统计数据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滑动窗口统计数据（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MetricBucket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）：请求总数量、成功请求、拦截请求，等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滑动窗口源码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208109"/>
            <a:ext cx="11086718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源代码：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查看拦截数量：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com.alibaba.csp.sentinel.slots.statistic.metric.ArrayMetric#block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获取当前滑动窗口：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com.alibaba.csp.sentinel.slots.statistic.base.LeapArray#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currentWindow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(long)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计算时间窗口索引：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com.alibaba.csp.sentinel.slots.statistic.base.LeapArray#calculateTimeIdx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计算滑动窗口开始时间：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com.alibaba.csp.sentinel.slots.statistic.base.LeapArray#calculateWindowStart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两种情况：新建滑动窗口或重置滑动窗口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增加拦截数量：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com.alibaba.csp.sentinel.slots.statistic.metric.ArrayMetric#addBlock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com.alibaba.csp.sentinel.slots.statistic.data.MetricBucket#addBlock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8563" y="1752716"/>
            <a:ext cx="10362481" cy="761947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限</a:t>
            </a:r>
            <a:r>
              <a:rPr kumimoji="1" lang="zh-CN" altLang="en-US" dirty="0" smtClean="0">
                <a:solidFill>
                  <a:srgbClr val="FFFFFF"/>
                </a:solidFill>
              </a:rPr>
              <a:t>流利器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之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Sentinel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38563" y="3812875"/>
            <a:ext cx="7770762" cy="533129"/>
          </a:xfrm>
        </p:spPr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程序交易研发组</a:t>
            </a:r>
            <a:r>
              <a:rPr lang="en-US" altLang="zh-CN" dirty="0" smtClean="0"/>
              <a:t>-</a:t>
            </a:r>
            <a:r>
              <a:rPr lang="zh-CN" altLang="en-US" dirty="0"/>
              <a:t>周佳良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责任链设计模式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5757524"/>
            <a:ext cx="9782911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源码：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com.alibaba.csp.sentinel.slots.DefaultSlotChainBuilder#build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2" y="1314773"/>
            <a:ext cx="8458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451701" y="1070949"/>
            <a:ext cx="922569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JDK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的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SPI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2" y="1581473"/>
            <a:ext cx="7800975" cy="2609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40601" y="4191323"/>
            <a:ext cx="7600099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Sentinel 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SpiLoader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懒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加载的实现更优雅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注解配置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&gt;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文件配置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068" y="4701847"/>
            <a:ext cx="33909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025" y="2193601"/>
            <a:ext cx="3736975" cy="46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集群限流，你需要吗？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070949"/>
            <a:ext cx="978291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案例：假设有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10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个节点，每个节点限流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1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ｋ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qps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，那么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我们能做到最大流量 １ｋ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* 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10 = 1w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吗？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问题：流量倾斜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解决：精确控制集群流量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03500" y="3137478"/>
            <a:ext cx="1308100" cy="519545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ＬＢ</a:t>
            </a:r>
          </a:p>
        </p:txBody>
      </p:sp>
      <p:sp>
        <p:nvSpPr>
          <p:cNvPr id="4" name="椭圆 3"/>
          <p:cNvSpPr/>
          <p:nvPr/>
        </p:nvSpPr>
        <p:spPr>
          <a:xfrm>
            <a:off x="7124700" y="2182112"/>
            <a:ext cx="1485900" cy="67888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26300" y="4204830"/>
            <a:ext cx="1435100" cy="748929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1219200" y="3397251"/>
            <a:ext cx="1384300" cy="784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>
            <a:stCxn id="3" idx="6"/>
            <a:endCxn id="4" idx="2"/>
          </p:cNvCxnSpPr>
          <p:nvPr/>
        </p:nvCxnSpPr>
        <p:spPr>
          <a:xfrm flipV="1">
            <a:off x="3911600" y="2521556"/>
            <a:ext cx="3213100" cy="87569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>
            <a:stCxn id="3" idx="6"/>
            <a:endCxn id="7" idx="2"/>
          </p:cNvCxnSpPr>
          <p:nvPr/>
        </p:nvCxnSpPr>
        <p:spPr>
          <a:xfrm>
            <a:off x="3911600" y="3397251"/>
            <a:ext cx="3314700" cy="118204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1219200" y="2921523"/>
            <a:ext cx="1155700" cy="531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１Ｗ请求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60750" y="4911226"/>
            <a:ext cx="2108200" cy="9236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曲线连接符 32"/>
          <p:cNvCxnSpPr>
            <a:stCxn id="7" idx="3"/>
            <a:endCxn id="27" idx="7"/>
          </p:cNvCxnSpPr>
          <p:nvPr/>
        </p:nvCxnSpPr>
        <p:spPr>
          <a:xfrm rot="5400000">
            <a:off x="6247135" y="3857158"/>
            <a:ext cx="202408" cy="2176255"/>
          </a:xfrm>
          <a:prstGeom prst="curvedConnector5">
            <a:avLst>
              <a:gd name="adj1" fmla="val 112940"/>
              <a:gd name="adj2" fmla="val 47735"/>
              <a:gd name="adj3" fmla="val -12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4"/>
            <a:endCxn id="27" idx="0"/>
          </p:cNvCxnSpPr>
          <p:nvPr/>
        </p:nvCxnSpPr>
        <p:spPr>
          <a:xfrm rot="5400000">
            <a:off x="5166137" y="2209712"/>
            <a:ext cx="2050227" cy="3352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153400" y="2293112"/>
            <a:ext cx="1016000" cy="4079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</a:p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323822" y="4350382"/>
            <a:ext cx="1016000" cy="4079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</a:p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52303" y="3360074"/>
            <a:ext cx="2211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0070C0"/>
                </a:solidFill>
                <a:latin typeface="+mj-lt"/>
              </a:rPr>
              <a:t>TokenService#requestToken</a:t>
            </a:r>
            <a:endParaRPr lang="en-US" altLang="zh-CN" sz="1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316693" y="3364059"/>
            <a:ext cx="1435100" cy="84077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曲线连接符 48"/>
          <p:cNvCxnSpPr>
            <a:stCxn id="47" idx="1"/>
            <a:endCxn id="4" idx="5"/>
          </p:cNvCxnSpPr>
          <p:nvPr/>
        </p:nvCxnSpPr>
        <p:spPr>
          <a:xfrm rot="10800000">
            <a:off x="8392995" y="2761579"/>
            <a:ext cx="1923698" cy="102286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47" idx="2"/>
            <a:endCxn id="27" idx="5"/>
          </p:cNvCxnSpPr>
          <p:nvPr/>
        </p:nvCxnSpPr>
        <p:spPr>
          <a:xfrm rot="5400000">
            <a:off x="7399843" y="2065198"/>
            <a:ext cx="1494769" cy="5774032"/>
          </a:xfrm>
          <a:prstGeom prst="curvedConnector3">
            <a:avLst>
              <a:gd name="adj1" fmla="val 12434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7" idx="1"/>
            <a:endCxn id="7" idx="0"/>
          </p:cNvCxnSpPr>
          <p:nvPr/>
        </p:nvCxnSpPr>
        <p:spPr>
          <a:xfrm rot="10800000" flipV="1">
            <a:off x="7943851" y="3784444"/>
            <a:ext cx="2372843" cy="42038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en-US" altLang="zh-CN" dirty="0" smtClean="0"/>
              <a:t>Sentinel</a:t>
            </a:r>
            <a:r>
              <a:rPr lang="zh-CN" altLang="en-US" dirty="0" smtClean="0"/>
              <a:t>集群限流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35381" y="1089345"/>
            <a:ext cx="9782911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客户端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com.alibaba.csp.sentinel.slots.block.flow.FlowRuleChecker#passClusterCheck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com.alibaba.csp.sentinel.cluster.client.DefaultClusterTokenClient#requestToken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com.alibaba.csp.sentinel.cluster.client.DefaultClusterTokenClient#sendTokenRequest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35381" y="4725455"/>
            <a:ext cx="9782911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Sentinel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集群小结：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客户端与服务端通信，通过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Netty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，效率很高；算法依然使用滑动窗口</a:t>
            </a:r>
            <a:r>
              <a:rPr lang="en-US" altLang="zh-CN" sz="1600" dirty="0" err="1"/>
              <a:t>LeapArray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ClusterMetricBucket</a:t>
            </a:r>
            <a:r>
              <a:rPr lang="en-US" altLang="zh-CN" sz="1600" dirty="0"/>
              <a:t>&gt;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规则配置，服务端、客户端都需要保存一份；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集群限流不能解决请求倾斜问题，依然会导致某些节点流量过高；注意本地兜底方案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35381" y="2848018"/>
            <a:ext cx="9782911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服务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com.alibaba.csp.sentinel.cluster.server.handler.TokenServerHandler#channelRead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com.alibaba.csp.sentinel.cluster.server.processor.FlowRequestProcessor#processRequest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com.alibaba.csp.sentinel.cluster.flow.ClusterFlowChecker#acquireClusterToken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625600"/>
            <a:ext cx="3810000" cy="381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1625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268188" y="2484539"/>
            <a:ext cx="1051374" cy="420471"/>
          </a:xfrm>
        </p:spPr>
        <p:txBody>
          <a:bodyPr/>
          <a:lstStyle/>
          <a:p>
            <a:r>
              <a:rPr lang="en-US" altLang="zh-CN" dirty="0" smtClean="0"/>
              <a:t>Part-1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20269" y="2448349"/>
            <a:ext cx="4109603" cy="45666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限流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268188" y="3051439"/>
            <a:ext cx="1051373" cy="49783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Part-2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319561" y="3015251"/>
            <a:ext cx="4110311" cy="423783"/>
          </a:xfrm>
        </p:spPr>
        <p:txBody>
          <a:bodyPr/>
          <a:lstStyle/>
          <a:p>
            <a:r>
              <a:rPr lang="en-US" altLang="zh-CN" dirty="0" smtClean="0"/>
              <a:t>Sentinel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1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为什么要限流</a:t>
            </a:r>
            <a:endParaRPr lang="zh-CN" altLang="en-US" dirty="0"/>
          </a:p>
        </p:txBody>
      </p:sp>
      <p:sp>
        <p:nvSpPr>
          <p:cNvPr id="17" name="正五边形 16"/>
          <p:cNvSpPr/>
          <p:nvPr/>
        </p:nvSpPr>
        <p:spPr>
          <a:xfrm>
            <a:off x="1455465" y="2930285"/>
            <a:ext cx="2811780" cy="2265651"/>
          </a:xfrm>
          <a:prstGeom prst="pentagon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+mj-ea"/>
                <a:ea typeface="+mj-ea"/>
              </a:rPr>
              <a:t>大型网站</a:t>
            </a:r>
            <a:endParaRPr lang="en-US" altLang="zh-CN" sz="16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+mj-ea"/>
                <a:ea typeface="+mj-ea"/>
              </a:rPr>
              <a:t>核心要素</a:t>
            </a:r>
            <a:endParaRPr lang="en-US" altLang="zh-CN" sz="16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8189" y="2507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2414" y="3578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67245" y="3578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29577" y="5216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伸缩性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90082" y="52133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188322" y="3520530"/>
            <a:ext cx="5559983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宕机的时机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发生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之后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：集群、多机房      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—— 【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冗余手段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】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发生之中：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限流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、功能降级   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—— 【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降级手段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】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发生之前：扩容、漏洞检查   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—— 【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预防手段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6188323" y="1965188"/>
            <a:ext cx="555998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高可用的设计目标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当服务器</a:t>
            </a:r>
            <a:r>
              <a:rPr lang="zh-CN" altLang="en-US" sz="1600" u="sng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宕机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的时候，服务或应用依然</a:t>
            </a:r>
            <a:r>
              <a:rPr lang="zh-CN" altLang="en-US" sz="1600" u="sng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可用</a:t>
            </a:r>
            <a:endParaRPr lang="en-US" altLang="zh-CN" sz="1600" u="sng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52414" y="1120102"/>
            <a:ext cx="9782911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系统架构视角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流量来源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2106508"/>
            <a:ext cx="289232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限流场景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大促活动，整体流量高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秒杀，热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Key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调用方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bug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恶意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攻击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请求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会员下载速度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1026" name="Picture 2" descr="https://gimg2.baidu.com/image_search/src=http%3A%2F%2Fimg.wyzdg.com%2F09092356271148.jpg&amp;refer=http%3A%2F%2Fimg.wyzdg.com&amp;app=2002&amp;size=f9999,10000&amp;q=a80&amp;n=0&amp;g=0n&amp;fmt=jpeg?sec=1632219853&amp;t=4668ab4adbc867d665aeae05d0613a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30" y="1822884"/>
            <a:ext cx="3841278" cy="168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www.xfrb.com.cn%2Fuploads%2Fupfiles%2F101181%2Fimage%2F20191231%2F1577781962142041.jpeg&amp;refer=http%3A%2F%2Fwww.xfrb.com.cn&amp;app=2002&amp;size=f9999,10000&amp;q=a80&amp;n=0&amp;g=0n&amp;fmt=jpeg?sec=1632219903&amp;t=2b98aa7f9cd7778f327146d3af2e864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12" y="4215606"/>
            <a:ext cx="3841278" cy="208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614" y="4231705"/>
            <a:ext cx="3381949" cy="20679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52414" y="1120102"/>
            <a:ext cx="9782911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用户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/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产品需求视角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2849" y="1500097"/>
            <a:ext cx="3999481" cy="2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服务降级的方案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52414" y="1120102"/>
            <a:ext cx="978291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限流是一种服务降级手段。限制，是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为了保护系统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，同时可以最大化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利用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资源。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69221"/>
              </p:ext>
            </p:extLst>
          </p:nvPr>
        </p:nvGraphicFramePr>
        <p:xfrm>
          <a:off x="552414" y="1977235"/>
          <a:ext cx="931598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034">
                  <a:extLst>
                    <a:ext uri="{9D8B030D-6E8A-4147-A177-3AD203B41FA5}">
                      <a16:colId xmlns:a16="http://schemas.microsoft.com/office/drawing/2014/main" val="1212383794"/>
                    </a:ext>
                  </a:extLst>
                </a:gridCol>
                <a:gridCol w="2045034">
                  <a:extLst>
                    <a:ext uri="{9D8B030D-6E8A-4147-A177-3AD203B41FA5}">
                      <a16:colId xmlns:a16="http://schemas.microsoft.com/office/drawing/2014/main" val="3948175003"/>
                    </a:ext>
                  </a:extLst>
                </a:gridCol>
                <a:gridCol w="2524874">
                  <a:extLst>
                    <a:ext uri="{9D8B030D-6E8A-4147-A177-3AD203B41FA5}">
                      <a16:colId xmlns:a16="http://schemas.microsoft.com/office/drawing/2014/main" val="2864935543"/>
                    </a:ext>
                  </a:extLst>
                </a:gridCol>
                <a:gridCol w="2701039">
                  <a:extLst>
                    <a:ext uri="{9D8B030D-6E8A-4147-A177-3AD203B41FA5}">
                      <a16:colId xmlns:a16="http://schemas.microsoft.com/office/drawing/2014/main" val="4178327222"/>
                    </a:ext>
                  </a:extLst>
                </a:gridCol>
              </a:tblGrid>
              <a:tr h="440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开启降级方式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核心监控相关指标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考量纬度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0733"/>
                  </a:ext>
                </a:extLst>
              </a:tr>
              <a:tr h="440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开关降级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3286"/>
                  </a:ext>
                </a:extLst>
              </a:tr>
              <a:tr h="440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限流降级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、线程数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流量大小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80346"/>
                  </a:ext>
                </a:extLst>
              </a:tr>
              <a:tr h="440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熔断降级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慢调用、异常调用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异常流量大小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72859"/>
                  </a:ext>
                </a:extLst>
              </a:tr>
              <a:tr h="440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系统负载降级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系统负载、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服务容器的状况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157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598224" y="4868880"/>
            <a:ext cx="1080655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（节点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0007" y="4868880"/>
            <a:ext cx="1080655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（节点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6784703" y="6042209"/>
            <a:ext cx="451262" cy="54626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3912920" y="6042208"/>
            <a:ext cx="451262" cy="54626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9" idx="0"/>
          </p:cNvCxnSpPr>
          <p:nvPr/>
        </p:nvCxnSpPr>
        <p:spPr>
          <a:xfrm flipH="1">
            <a:off x="4138551" y="5391395"/>
            <a:ext cx="1" cy="76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5" idx="0"/>
          </p:cNvCxnSpPr>
          <p:nvPr/>
        </p:nvCxnSpPr>
        <p:spPr>
          <a:xfrm flipH="1">
            <a:off x="7010334" y="5391395"/>
            <a:ext cx="1" cy="76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>
            <a:off x="4678879" y="5130138"/>
            <a:ext cx="1791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乘号 14"/>
          <p:cNvSpPr/>
          <p:nvPr/>
        </p:nvSpPr>
        <p:spPr>
          <a:xfrm>
            <a:off x="5443869" y="4946070"/>
            <a:ext cx="254298" cy="368133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8779" y="4868880"/>
            <a:ext cx="1163782" cy="5225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6" idx="6"/>
            <a:endCxn id="4" idx="1"/>
          </p:cNvCxnSpPr>
          <p:nvPr/>
        </p:nvCxnSpPr>
        <p:spPr>
          <a:xfrm>
            <a:off x="2232561" y="5130138"/>
            <a:ext cx="136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/>
              <a:t>限</a:t>
            </a:r>
            <a:r>
              <a:rPr lang="zh-CN" altLang="en-US" dirty="0" smtClean="0"/>
              <a:t>流的相关算法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52414" y="1120102"/>
            <a:ext cx="9782911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限流的结果往往意味着服务降级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793716"/>
            <a:ext cx="3123818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简单窗口 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滑动窗口（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rolling window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漏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桶（均速器）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令牌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桶（冷启动、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Warm Up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）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1026" name="Picture 2" descr="限流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72" y="1933716"/>
            <a:ext cx="5424759" cy="15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限流算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72" y="4075739"/>
            <a:ext cx="5034763" cy="20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3782" y="522645"/>
            <a:ext cx="6476553" cy="685464"/>
          </a:xfrm>
        </p:spPr>
        <p:txBody>
          <a:bodyPr/>
          <a:lstStyle/>
          <a:p>
            <a:r>
              <a:rPr lang="zh-CN" altLang="en-US" dirty="0" smtClean="0"/>
              <a:t>限流架构方案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793716"/>
            <a:ext cx="5950156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网关层限流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Nginx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网关组件（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Spring Cloud Gateway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中间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件限流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- 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Redis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、限流算法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限流组件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单机（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guava </a:t>
            </a:r>
            <a:r>
              <a:rPr lang="en-US" altLang="zh-CN" sz="1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Ratelimiter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集群 （</a:t>
            </a:r>
            <a:r>
              <a:rPr lang="en-US" altLang="zh-CN" sz="16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Sentinel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resilience4j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en-US" altLang="zh-CN" dirty="0" err="1"/>
              <a:t>Hystrix</a:t>
            </a:r>
            <a:r>
              <a:rPr lang="en-US" altLang="zh-CN" dirty="0"/>
              <a:t> 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1208109"/>
            <a:ext cx="4383577" cy="49005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5AA0B7-A44E-714F-85AD-C732310FC606}"/>
              </a:ext>
            </a:extLst>
          </p:cNvPr>
          <p:cNvSpPr txBox="1"/>
          <p:nvPr/>
        </p:nvSpPr>
        <p:spPr>
          <a:xfrm>
            <a:off x="533782" y="1108252"/>
            <a:ext cx="6280498" cy="510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上宽下紧，方式搭配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268188" y="2484539"/>
            <a:ext cx="1051374" cy="42047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Part-1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20269" y="2448349"/>
            <a:ext cx="4109603" cy="45666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限流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268188" y="3051439"/>
            <a:ext cx="1051373" cy="49783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Part-2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319561" y="3015251"/>
            <a:ext cx="4110311" cy="42378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Sentinel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1430</Words>
  <Application>Microsoft Office PowerPoint</Application>
  <PresentationFormat>宽屏</PresentationFormat>
  <Paragraphs>283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Microsoft YaHei</vt:lpstr>
      <vt:lpstr>Microsoft YaHei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李梦迪</dc:creator>
  <cp:lastModifiedBy>周佳良</cp:lastModifiedBy>
  <cp:revision>2500</cp:revision>
  <dcterms:created xsi:type="dcterms:W3CDTF">2019-11-06T09:50:00Z</dcterms:created>
  <dcterms:modified xsi:type="dcterms:W3CDTF">2021-09-27T07:02:15Z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