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9"/>
  </p:notesMasterIdLst>
  <p:handoutMasterIdLst>
    <p:handoutMasterId r:id="rId40"/>
  </p:handoutMasterIdLst>
  <p:sldIdLst>
    <p:sldId id="256" r:id="rId2"/>
    <p:sldId id="468" r:id="rId3"/>
    <p:sldId id="469" r:id="rId4"/>
    <p:sldId id="470" r:id="rId5"/>
    <p:sldId id="326" r:id="rId6"/>
    <p:sldId id="461" r:id="rId7"/>
    <p:sldId id="393" r:id="rId8"/>
    <p:sldId id="471" r:id="rId9"/>
    <p:sldId id="472" r:id="rId10"/>
    <p:sldId id="473" r:id="rId11"/>
    <p:sldId id="474" r:id="rId12"/>
    <p:sldId id="475" r:id="rId13"/>
    <p:sldId id="453" r:id="rId14"/>
    <p:sldId id="457" r:id="rId15"/>
    <p:sldId id="404" r:id="rId16"/>
    <p:sldId id="454" r:id="rId17"/>
    <p:sldId id="455" r:id="rId18"/>
    <p:sldId id="458" r:id="rId19"/>
    <p:sldId id="403" r:id="rId20"/>
    <p:sldId id="462" r:id="rId21"/>
    <p:sldId id="417" r:id="rId22"/>
    <p:sldId id="421" r:id="rId23"/>
    <p:sldId id="418" r:id="rId24"/>
    <p:sldId id="459" r:id="rId25"/>
    <p:sldId id="409" r:id="rId26"/>
    <p:sldId id="440" r:id="rId27"/>
    <p:sldId id="406" r:id="rId28"/>
    <p:sldId id="415" r:id="rId29"/>
    <p:sldId id="407" r:id="rId30"/>
    <p:sldId id="460" r:id="rId31"/>
    <p:sldId id="432" r:id="rId32"/>
    <p:sldId id="433" r:id="rId33"/>
    <p:sldId id="442" r:id="rId34"/>
    <p:sldId id="466" r:id="rId35"/>
    <p:sldId id="465" r:id="rId36"/>
    <p:sldId id="467" r:id="rId37"/>
    <p:sldId id="392" r:id="rId38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59" autoAdjust="0"/>
  </p:normalViewPr>
  <p:slideViewPr>
    <p:cSldViewPr snapToGrid="0" snapToObjects="1">
      <p:cViewPr varScale="1">
        <p:scale>
          <a:sx n="79" d="100"/>
          <a:sy n="79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EE037-782B-5349-B5FC-2D8C7CD5FA98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6EFD0-C58E-9D49-8C1E-C774034F39A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9D1D9-CE16-474D-A5CB-F64E874BA27F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C4EAC-FEF6-B448-8124-8D5295844E3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12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4EAC-FEF6-B448-8124-8D5295844E3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57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4EAC-FEF6-B448-8124-8D5295844E3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1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D96D49-1825-1B43-999B-9D0C50AA0B02}" type="slidenum">
              <a:rPr lang="pt-BR"/>
              <a:pPr/>
              <a:t>4</a:t>
            </a:fld>
            <a:endParaRPr lang="pt-BR"/>
          </a:p>
        </p:txBody>
      </p:sp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4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D96D49-1825-1B43-999B-9D0C50AA0B02}" type="slidenum">
              <a:rPr lang="pt-BR"/>
              <a:pPr/>
              <a:t>37</a:t>
            </a:fld>
            <a:endParaRPr lang="pt-BR" dirty="0"/>
          </a:p>
        </p:txBody>
      </p:sp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1905002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3" y="1645920"/>
            <a:ext cx="2438399" cy="365760"/>
          </a:xfrm>
        </p:spPr>
        <p:txBody>
          <a:bodyPr/>
          <a:lstStyle/>
          <a:p>
            <a:fld id="{2323BA94-A12C-6E4A-A285-20EB300BD717}" type="datetime1">
              <a:rPr lang="pt-BR" smtClean="0"/>
              <a:t>07/03/2018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2" y="4048760"/>
            <a:ext cx="2367281" cy="365760"/>
          </a:xfrm>
        </p:spPr>
        <p:txBody>
          <a:bodyPr/>
          <a:lstStyle/>
          <a:p>
            <a:r>
              <a:rPr lang="en-US"/>
              <a:t>IMD0041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777465" y="181416"/>
            <a:ext cx="5452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noProof="0" dirty="0"/>
              <a:t>Universidade Federal do Rio Grande do Norte</a:t>
            </a:r>
          </a:p>
          <a:p>
            <a:pPr algn="ctr"/>
            <a:r>
              <a:rPr lang="pt-BR" sz="1200" noProof="0" dirty="0"/>
              <a:t>Instituto Metrópole Digital</a:t>
            </a:r>
          </a:p>
          <a:p>
            <a:pPr algn="ctr"/>
            <a:r>
              <a:rPr lang="pt-BR" sz="1200" noProof="0" dirty="0"/>
              <a:t>IMD0041 – Introdução a Organização e Arquitetura de Computadores</a:t>
            </a:r>
          </a:p>
        </p:txBody>
      </p:sp>
      <p:pic>
        <p:nvPicPr>
          <p:cNvPr id="17" name="Picture 16" descr="azu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6" y="361711"/>
            <a:ext cx="2047340" cy="390275"/>
          </a:xfrm>
          <a:prstGeom prst="rect">
            <a:avLst/>
          </a:prstGeom>
        </p:spPr>
      </p:pic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5FD889E0-CAB2-4699-909D-B9A88D47ACBE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2D24-5AA0-FF43-86AB-0AACD636BE0F}" type="datetime1">
              <a:rPr lang="pt-BR" smtClean="0"/>
              <a:t>07/03/2018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9809-58B2-6745-98A7-E0E8E0D0180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752600" cy="5851525"/>
          </a:xfrm>
        </p:spPr>
        <p:txBody>
          <a:bodyPr vert="eaVert" anchor="b" anchorCtr="0"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22A1-C539-344B-8549-77C38970418B}" type="datetime1">
              <a:rPr lang="pt-BR" smtClean="0"/>
              <a:t>07/03/2018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9809-58B2-6745-98A7-E0E8E0D0180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75103" y="1645920"/>
            <a:ext cx="2438399" cy="365760"/>
          </a:xfrm>
        </p:spPr>
        <p:txBody>
          <a:bodyPr/>
          <a:lstStyle/>
          <a:p>
            <a:fld id="{A129F9E0-2085-4641-A6E2-D641DF548C61}" type="datetime1">
              <a:rPr lang="pt-BR" smtClean="0"/>
              <a:pPr/>
              <a:t>07/03/2018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610662" y="4048760"/>
            <a:ext cx="2367281" cy="365760"/>
          </a:xfrm>
        </p:spPr>
        <p:txBody>
          <a:bodyPr/>
          <a:lstStyle/>
          <a:p>
            <a:r>
              <a:rPr lang="en-US" dirty="0"/>
              <a:t>IMD0041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5FD889E0-CAB2-4699-909D-B9A88D47ACBE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3852863"/>
            <a:ext cx="6135687" cy="16335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AB97-CCA6-5348-9082-657576FE4FDD}" type="datetime1">
              <a:rPr lang="pt-BR" smtClean="0"/>
              <a:t>07/03/2018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9809-58B2-6745-98A7-E0E8E0D01800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02EE-F944-0341-AA29-89853901BCA3}" type="datetime1">
              <a:rPr lang="pt-BR" smtClean="0"/>
              <a:t>07/03/2018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9809-58B2-6745-98A7-E0E8E0D01800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3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0B93-843E-EF4E-893B-88C4C943373F}" type="datetime1">
              <a:rPr lang="pt-BR" smtClean="0"/>
              <a:t>07/03/2018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9809-58B2-6745-98A7-E0E8E0D0180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F229-9765-2748-B876-504B37C5C5FD}" type="datetime1">
              <a:rPr lang="pt-BR" smtClean="0"/>
              <a:t>07/03/2018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9809-58B2-6745-98A7-E0E8E0D0180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40BF-AFFC-C246-8028-8B01642E0F3D}" type="datetime1">
              <a:rPr lang="pt-BR" smtClean="0"/>
              <a:t>07/03/2018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9809-58B2-6745-98A7-E0E8E0D0180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2189-7088-5544-9AAB-C57B4429EE74}" type="datetime1">
              <a:rPr lang="pt-BR" smtClean="0"/>
              <a:t>07/03/2018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9809-58B2-6745-98A7-E0E8E0D0180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7"/>
            <a:ext cx="7772400" cy="594627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2BD2-8558-CD43-AE92-EA920F64E622}" type="datetime1">
              <a:rPr lang="pt-BR" smtClean="0"/>
              <a:t>07/03/2018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89809-58B2-6745-98A7-E0E8E0D0180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IMD0041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2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IMD0041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3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82C58FD-21FE-F947-92E6-03640A2267BD}" type="datetime1">
              <a:rPr lang="pt-BR" smtClean="0"/>
              <a:t>07/03/2018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rgbClr val="000090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rgbClr val="0000FF"/>
        </a:buClr>
        <a:buFont typeface="Courier New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rgbClr val="000090"/>
        </a:buClr>
        <a:buFont typeface="Wingdings" charset="2"/>
        <a:buChar char="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uni-konstanz.de/dbis/teaching/ws0304/computing-systems/download/rs-05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uni-konstanz.de/dbis/teaching/ws0304/computing-systems/download/rs-05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unonova.github.io/drmips/" TargetMode="External"/><Relationship Id="rId4" Type="http://schemas.openxmlformats.org/officeDocument/2006/relationships/hyperlink" Target=":%20http:/www.di.ubi.pt/~desousa/2011-2012/LFC/mips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1301498"/>
            <a:ext cx="7543800" cy="2593975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solidFill>
                  <a:schemeClr val="tx1"/>
                </a:solidFill>
              </a:rPr>
              <a:t>Conjunto</a:t>
            </a:r>
            <a:r>
              <a:rPr lang="en-US" sz="4400" dirty="0">
                <a:solidFill>
                  <a:schemeClr val="tx1"/>
                </a:solidFill>
              </a:rPr>
              <a:t> de </a:t>
            </a:r>
            <a:r>
              <a:rPr lang="en-US" sz="4400" dirty="0" err="1">
                <a:solidFill>
                  <a:schemeClr val="tx1"/>
                </a:solidFill>
              </a:rPr>
              <a:t>Instruções</a:t>
            </a:r>
            <a:r>
              <a:rPr lang="en-US" sz="4400" dirty="0">
                <a:solidFill>
                  <a:schemeClr val="tx1"/>
                </a:solidFill>
              </a:rPr>
              <a:t> do  </a:t>
            </a:r>
            <a:r>
              <a:rPr lang="en-US" sz="4400" dirty="0" err="1">
                <a:solidFill>
                  <a:schemeClr val="tx1"/>
                </a:solidFill>
              </a:rPr>
              <a:t>Processador</a:t>
            </a:r>
            <a:r>
              <a:rPr lang="en-US" sz="4400" dirty="0">
                <a:solidFill>
                  <a:schemeClr val="tx1"/>
                </a:solidFill>
              </a:rPr>
              <a:t> MIPS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940077" y="4538981"/>
            <a:ext cx="6400800" cy="1752600"/>
          </a:xfrm>
        </p:spPr>
        <p:txBody>
          <a:bodyPr>
            <a:normAutofit/>
          </a:bodyPr>
          <a:lstStyle/>
          <a:p>
            <a:pPr marL="114300" indent="0" algn="r">
              <a:buNone/>
            </a:pPr>
            <a:r>
              <a:rPr lang="en-US" sz="3200" dirty="0">
                <a:solidFill>
                  <a:schemeClr val="tx1"/>
                </a:solidFill>
                <a:latin typeface="Book Antiqua"/>
                <a:cs typeface="Book Antiqua"/>
              </a:rPr>
              <a:t>Prof. Dr. Julio Melo</a:t>
            </a:r>
            <a:endParaRPr lang="en-US" sz="3200" baseline="30000" dirty="0">
              <a:solidFill>
                <a:schemeClr val="tx1"/>
              </a:solidFill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06106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620000" cy="1143000"/>
          </a:xfrm>
        </p:spPr>
        <p:txBody>
          <a:bodyPr>
            <a:normAutofit/>
          </a:bodyPr>
          <a:lstStyle/>
          <a:p>
            <a:r>
              <a:rPr lang="pt-BR" dirty="0" err="1"/>
              <a:t>DrMips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85800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rgbClr val="000000"/>
                </a:solidFill>
              </a:rPr>
              <a:t>Organização do código </a:t>
            </a:r>
            <a:r>
              <a:rPr lang="pt-BR" sz="3200" dirty="0" err="1">
                <a:solidFill>
                  <a:srgbClr val="000000"/>
                </a:solidFill>
              </a:rPr>
              <a:t>assembly</a:t>
            </a:r>
            <a:r>
              <a:rPr lang="pt-BR" sz="320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75103" y="1645920"/>
            <a:ext cx="2438399" cy="365760"/>
          </a:xfrm>
        </p:spPr>
        <p:txBody>
          <a:bodyPr/>
          <a:lstStyle/>
          <a:p>
            <a:fld id="{A129F9E0-2085-4641-A6E2-D641DF548C61}" type="datetime1">
              <a:rPr lang="pt-BR" smtClean="0"/>
              <a:pPr/>
              <a:t>07/03/2018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610662" y="4048760"/>
            <a:ext cx="2367281" cy="365760"/>
          </a:xfrm>
        </p:spPr>
        <p:txBody>
          <a:bodyPr/>
          <a:lstStyle/>
          <a:p>
            <a:r>
              <a:rPr lang="en-US" dirty="0"/>
              <a:t>IMD0041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5FD889E0-CAB2-4699-909D-B9A88D47ACB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https://cdn.rawgit.com/brunonova/drmips/v2.0.1/doc/manuals/img/tabs.png">
            <a:extLst>
              <a:ext uri="{FF2B5EF4-FFF2-40B4-BE49-F238E27FC236}">
                <a16:creationId xmlns:a16="http://schemas.microsoft.com/office/drawing/2014/main" id="{5A701D94-1F0C-4861-AA8D-0237DEF99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3" r="38383"/>
          <a:stretch/>
        </p:blipFill>
        <p:spPr bwMode="auto">
          <a:xfrm>
            <a:off x="668422" y="2467610"/>
            <a:ext cx="3715053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2B663B49-7333-4844-A346-B9CD1AEA05C9}"/>
              </a:ext>
            </a:extLst>
          </p:cNvPr>
          <p:cNvSpPr/>
          <p:nvPr/>
        </p:nvSpPr>
        <p:spPr>
          <a:xfrm>
            <a:off x="963038" y="2752928"/>
            <a:ext cx="865762" cy="223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5C82428-2FA5-44E7-9A7A-F378929E94CB}"/>
              </a:ext>
            </a:extLst>
          </p:cNvPr>
          <p:cNvSpPr txBox="1"/>
          <p:nvPr/>
        </p:nvSpPr>
        <p:spPr>
          <a:xfrm>
            <a:off x="5219864" y="2541630"/>
            <a:ext cx="293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Marca início da definição dos dados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A48815D-BB0D-4AC7-9A63-CC98A1F46890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828800" y="2864796"/>
            <a:ext cx="3391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5A1C2A85-EFA7-4560-A8E8-A92F8FBC9A43}"/>
              </a:ext>
            </a:extLst>
          </p:cNvPr>
          <p:cNvSpPr/>
          <p:nvPr/>
        </p:nvSpPr>
        <p:spPr>
          <a:xfrm>
            <a:off x="920884" y="3566807"/>
            <a:ext cx="865762" cy="223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F19ED36-DA25-41BF-A972-DBEF8F9B0C01}"/>
              </a:ext>
            </a:extLst>
          </p:cNvPr>
          <p:cNvSpPr txBox="1"/>
          <p:nvPr/>
        </p:nvSpPr>
        <p:spPr>
          <a:xfrm>
            <a:off x="5177710" y="3355509"/>
            <a:ext cx="293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Marca início da definição do programa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D33C725-CD73-435A-ADE1-594BD7B7B71D}"/>
              </a:ext>
            </a:extLst>
          </p:cNvPr>
          <p:cNvCxnSpPr>
            <a:stCxn id="12" idx="6"/>
            <a:endCxn id="13" idx="1"/>
          </p:cNvCxnSpPr>
          <p:nvPr/>
        </p:nvCxnSpPr>
        <p:spPr>
          <a:xfrm>
            <a:off x="1786646" y="3678675"/>
            <a:ext cx="3391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4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620000" cy="1143000"/>
          </a:xfrm>
        </p:spPr>
        <p:txBody>
          <a:bodyPr>
            <a:normAutofit/>
          </a:bodyPr>
          <a:lstStyle/>
          <a:p>
            <a:r>
              <a:rPr lang="pt-BR" dirty="0" err="1"/>
              <a:t>DrMips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85800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rgbClr val="000000"/>
                </a:solidFill>
              </a:rPr>
              <a:t>Organização do código </a:t>
            </a:r>
            <a:r>
              <a:rPr lang="pt-BR" sz="3200" dirty="0" err="1">
                <a:solidFill>
                  <a:srgbClr val="000000"/>
                </a:solidFill>
              </a:rPr>
              <a:t>assembly</a:t>
            </a:r>
            <a:r>
              <a:rPr lang="pt-BR" sz="320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75103" y="1645920"/>
            <a:ext cx="2438399" cy="365760"/>
          </a:xfrm>
        </p:spPr>
        <p:txBody>
          <a:bodyPr/>
          <a:lstStyle/>
          <a:p>
            <a:fld id="{A129F9E0-2085-4641-A6E2-D641DF548C61}" type="datetime1">
              <a:rPr lang="pt-BR" smtClean="0"/>
              <a:pPr/>
              <a:t>07/03/2018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610662" y="4048760"/>
            <a:ext cx="2367281" cy="365760"/>
          </a:xfrm>
        </p:spPr>
        <p:txBody>
          <a:bodyPr/>
          <a:lstStyle/>
          <a:p>
            <a:r>
              <a:rPr lang="en-US" dirty="0"/>
              <a:t>IMD0041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5FD889E0-CAB2-4699-909D-B9A88D47ACB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https://cdn.rawgit.com/brunonova/drmips/v2.0.1/doc/manuals/img/tabs.png">
            <a:extLst>
              <a:ext uri="{FF2B5EF4-FFF2-40B4-BE49-F238E27FC236}">
                <a16:creationId xmlns:a16="http://schemas.microsoft.com/office/drawing/2014/main" id="{5A701D94-1F0C-4861-AA8D-0237DEF99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3" r="38383"/>
          <a:stretch/>
        </p:blipFill>
        <p:spPr bwMode="auto">
          <a:xfrm>
            <a:off x="668422" y="2467610"/>
            <a:ext cx="3715053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2B663B49-7333-4844-A346-B9CD1AEA05C9}"/>
              </a:ext>
            </a:extLst>
          </p:cNvPr>
          <p:cNvSpPr/>
          <p:nvPr/>
        </p:nvSpPr>
        <p:spPr>
          <a:xfrm>
            <a:off x="920884" y="2928876"/>
            <a:ext cx="538265" cy="223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5C82428-2FA5-44E7-9A7A-F378929E94CB}"/>
              </a:ext>
            </a:extLst>
          </p:cNvPr>
          <p:cNvSpPr txBox="1"/>
          <p:nvPr/>
        </p:nvSpPr>
        <p:spPr>
          <a:xfrm>
            <a:off x="5177710" y="2573735"/>
            <a:ext cx="2937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Label</a:t>
            </a:r>
            <a:r>
              <a:rPr lang="pt-BR" dirty="0"/>
              <a:t> para identificação dessa posição de memória.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A48815D-BB0D-4AC7-9A63-CC98A1F46890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 flipV="1">
            <a:off x="1459149" y="3035400"/>
            <a:ext cx="3718561" cy="5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5A1C2A85-EFA7-4560-A8E8-A92F8FBC9A43}"/>
              </a:ext>
            </a:extLst>
          </p:cNvPr>
          <p:cNvSpPr/>
          <p:nvPr/>
        </p:nvSpPr>
        <p:spPr>
          <a:xfrm>
            <a:off x="1353765" y="3268904"/>
            <a:ext cx="865762" cy="223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F19ED36-DA25-41BF-A972-DBEF8F9B0C01}"/>
              </a:ext>
            </a:extLst>
          </p:cNvPr>
          <p:cNvSpPr txBox="1"/>
          <p:nvPr/>
        </p:nvSpPr>
        <p:spPr>
          <a:xfrm>
            <a:off x="5177710" y="3525595"/>
            <a:ext cx="2937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Tipo (</a:t>
            </a:r>
            <a:r>
              <a:rPr lang="pt-BR" dirty="0" err="1"/>
              <a:t>word</a:t>
            </a:r>
            <a:r>
              <a:rPr lang="pt-BR" dirty="0"/>
              <a:t>) e valor (0) guardado nessa posição de memória.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D33C725-CD73-435A-ADE1-594BD7B7B71D}"/>
              </a:ext>
            </a:extLst>
          </p:cNvPr>
          <p:cNvCxnSpPr>
            <a:stCxn id="12" idx="6"/>
            <a:endCxn id="13" idx="1"/>
          </p:cNvCxnSpPr>
          <p:nvPr/>
        </p:nvCxnSpPr>
        <p:spPr>
          <a:xfrm>
            <a:off x="2219527" y="3380772"/>
            <a:ext cx="2958183" cy="606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15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620000" cy="1143000"/>
          </a:xfrm>
        </p:spPr>
        <p:txBody>
          <a:bodyPr>
            <a:normAutofit/>
          </a:bodyPr>
          <a:lstStyle/>
          <a:p>
            <a:r>
              <a:rPr lang="pt-BR" dirty="0" err="1"/>
              <a:t>DrMips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85800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rgbClr val="000000"/>
                </a:solidFill>
              </a:rPr>
              <a:t>Organização do código </a:t>
            </a:r>
            <a:r>
              <a:rPr lang="pt-BR" sz="3200" dirty="0" err="1">
                <a:solidFill>
                  <a:srgbClr val="000000"/>
                </a:solidFill>
              </a:rPr>
              <a:t>assembly</a:t>
            </a:r>
            <a:r>
              <a:rPr lang="pt-BR" sz="320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75103" y="1645920"/>
            <a:ext cx="2438399" cy="365760"/>
          </a:xfrm>
        </p:spPr>
        <p:txBody>
          <a:bodyPr/>
          <a:lstStyle/>
          <a:p>
            <a:fld id="{A129F9E0-2085-4641-A6E2-D641DF548C61}" type="datetime1">
              <a:rPr lang="pt-BR" smtClean="0"/>
              <a:pPr/>
              <a:t>07/03/2018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610662" y="4048760"/>
            <a:ext cx="2367281" cy="365760"/>
          </a:xfrm>
        </p:spPr>
        <p:txBody>
          <a:bodyPr/>
          <a:lstStyle/>
          <a:p>
            <a:r>
              <a:rPr lang="en-US" dirty="0"/>
              <a:t>IMD0041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5FD889E0-CAB2-4699-909D-B9A88D47ACB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https://cdn.rawgit.com/brunonova/drmips/v2.0.1/doc/manuals/img/tabs.png">
            <a:extLst>
              <a:ext uri="{FF2B5EF4-FFF2-40B4-BE49-F238E27FC236}">
                <a16:creationId xmlns:a16="http://schemas.microsoft.com/office/drawing/2014/main" id="{5A701D94-1F0C-4861-AA8D-0237DEF99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3" r="38383"/>
          <a:stretch/>
        </p:blipFill>
        <p:spPr bwMode="auto">
          <a:xfrm>
            <a:off x="668422" y="2467610"/>
            <a:ext cx="3715053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2B663B49-7333-4844-A346-B9CD1AEA05C9}"/>
              </a:ext>
            </a:extLst>
          </p:cNvPr>
          <p:cNvSpPr/>
          <p:nvPr/>
        </p:nvSpPr>
        <p:spPr>
          <a:xfrm>
            <a:off x="784697" y="4709038"/>
            <a:ext cx="703635" cy="223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5C82428-2FA5-44E7-9A7A-F378929E94CB}"/>
              </a:ext>
            </a:extLst>
          </p:cNvPr>
          <p:cNvSpPr txBox="1"/>
          <p:nvPr/>
        </p:nvSpPr>
        <p:spPr>
          <a:xfrm>
            <a:off x="5177710" y="2573735"/>
            <a:ext cx="2937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Label</a:t>
            </a:r>
            <a:r>
              <a:rPr lang="pt-BR" dirty="0"/>
              <a:t> para identificação dessa posição de memória. Nesse caso, na memória de programa.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A48815D-BB0D-4AC7-9A63-CC98A1F46890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 flipV="1">
            <a:off x="1488332" y="3312399"/>
            <a:ext cx="3689378" cy="15085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0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5" y="3852863"/>
            <a:ext cx="7659687" cy="1168400"/>
          </a:xfrm>
        </p:spPr>
        <p:txBody>
          <a:bodyPr/>
          <a:lstStyle/>
          <a:p>
            <a:r>
              <a:rPr lang="pt-BR" dirty="0"/>
              <a:t>introdução às instruções assembly</a:t>
            </a:r>
            <a:br>
              <a:rPr lang="pt-BR" sz="2000" dirty="0"/>
            </a:br>
            <a:r>
              <a:rPr lang="pt-BR" sz="2000" dirty="0"/>
              <a:t>	 Aritméticas/	Lógicas</a:t>
            </a:r>
            <a:br>
              <a:rPr lang="pt-BR" sz="2000" dirty="0"/>
            </a:br>
            <a:r>
              <a:rPr lang="pt-BR" sz="2000" dirty="0"/>
              <a:t>	</a:t>
            </a:r>
            <a:r>
              <a:rPr lang="pt-BR" sz="2000" dirty="0">
                <a:solidFill>
                  <a:schemeClr val="tx1"/>
                </a:solidFill>
              </a:rPr>
              <a:t>Carregamento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	Desvios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	LOops</a:t>
            </a:r>
            <a:br>
              <a:rPr lang="pt-BR" sz="2000" dirty="0"/>
            </a:br>
            <a:r>
              <a:rPr lang="pt-BR" sz="2000" dirty="0"/>
              <a:t>	</a:t>
            </a:r>
            <a:br>
              <a:rPr lang="pt-BR" sz="2000" dirty="0"/>
            </a:br>
            <a:r>
              <a:rPr lang="pt-BR" sz="2000" dirty="0"/>
              <a:t>	</a:t>
            </a:r>
            <a:br>
              <a:rPr lang="pt-BR" dirty="0"/>
            </a:br>
            <a:r>
              <a:rPr lang="pt-BR" dirty="0"/>
              <a:t>	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5" y="2219324"/>
            <a:ext cx="6135687" cy="1633539"/>
          </a:xfrm>
        </p:spPr>
        <p:txBody>
          <a:bodyPr/>
          <a:lstStyle/>
          <a:p>
            <a:r>
              <a:rPr lang="pt-BR" dirty="0"/>
              <a:t>MIPS via exemplos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9809-58B2-6745-98A7-E0E8E0D0180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12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5" y="3852863"/>
            <a:ext cx="7659687" cy="1168400"/>
          </a:xfrm>
        </p:spPr>
        <p:txBody>
          <a:bodyPr/>
          <a:lstStyle/>
          <a:p>
            <a:r>
              <a:rPr lang="pt-BR" dirty="0"/>
              <a:t>introdução às instruções assembly</a:t>
            </a:r>
            <a:br>
              <a:rPr lang="pt-BR" sz="2000" dirty="0"/>
            </a:br>
            <a:r>
              <a:rPr lang="pt-BR" sz="2000" dirty="0"/>
              <a:t>	 Aritméticas/	Lógicas</a:t>
            </a:r>
            <a:br>
              <a:rPr lang="pt-BR" sz="2000" dirty="0"/>
            </a:br>
            <a:r>
              <a:rPr lang="pt-BR" sz="2000" dirty="0"/>
              <a:t>	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Carregamento</a:t>
            </a:r>
            <a:br>
              <a:rPr lang="pt-BR" sz="2000" dirty="0"/>
            </a:br>
            <a:r>
              <a:rPr lang="pt-BR" sz="2000" dirty="0"/>
              <a:t>	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Desvios</a:t>
            </a:r>
            <a:br>
              <a:rPr lang="pt-B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	LOops</a:t>
            </a:r>
            <a:br>
              <a:rPr lang="pt-BR" sz="2000" dirty="0"/>
            </a:br>
            <a:r>
              <a:rPr lang="pt-BR" sz="2000" dirty="0"/>
              <a:t>	</a:t>
            </a:r>
            <a:br>
              <a:rPr lang="pt-BR" sz="2000" dirty="0"/>
            </a:br>
            <a:r>
              <a:rPr lang="pt-BR" sz="2000" dirty="0"/>
              <a:t>	</a:t>
            </a:r>
            <a:br>
              <a:rPr lang="pt-BR" dirty="0"/>
            </a:br>
            <a:r>
              <a:rPr lang="pt-BR" dirty="0"/>
              <a:t>	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5" y="2219324"/>
            <a:ext cx="6135687" cy="1633539"/>
          </a:xfrm>
        </p:spPr>
        <p:txBody>
          <a:bodyPr/>
          <a:lstStyle/>
          <a:p>
            <a:r>
              <a:rPr lang="pt-BR" dirty="0"/>
              <a:t>MIPS via exemplos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9809-58B2-6745-98A7-E0E8E0D0180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41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MIPS </a:t>
            </a:r>
            <a:br>
              <a:rPr lang="pt-BR" dirty="0"/>
            </a:br>
            <a:r>
              <a:rPr lang="pt-BR" sz="4000" dirty="0"/>
              <a:t>Aritmética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 </a:t>
            </a:r>
          </a:p>
          <a:p>
            <a:pPr lvl="1"/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$</a:t>
            </a:r>
            <a:r>
              <a:rPr lang="pt-BR" dirty="0"/>
              <a:t>t0, </a:t>
            </a:r>
            <a:r>
              <a:rPr lang="pt-BR" dirty="0">
                <a:solidFill>
                  <a:srgbClr val="FF0000"/>
                </a:solidFill>
              </a:rPr>
              <a:t>$</a:t>
            </a:r>
            <a:r>
              <a:rPr lang="pt-BR" dirty="0"/>
              <a:t>t1, </a:t>
            </a:r>
            <a:r>
              <a:rPr lang="pt-BR" dirty="0">
                <a:solidFill>
                  <a:srgbClr val="FF0000"/>
                </a:solidFill>
              </a:rPr>
              <a:t>$</a:t>
            </a:r>
            <a:r>
              <a:rPr lang="pt-BR" dirty="0"/>
              <a:t>t2 		# t0 = t1 + t2</a:t>
            </a:r>
          </a:p>
          <a:p>
            <a:pPr lvl="1"/>
            <a:r>
              <a:rPr lang="pt-BR" dirty="0" err="1"/>
              <a:t>addi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$</a:t>
            </a:r>
            <a:r>
              <a:rPr lang="pt-BR" dirty="0"/>
              <a:t>t2, </a:t>
            </a:r>
            <a:r>
              <a:rPr lang="pt-BR" dirty="0">
                <a:solidFill>
                  <a:srgbClr val="FF0000"/>
                </a:solidFill>
              </a:rPr>
              <a:t>$</a:t>
            </a:r>
            <a:r>
              <a:rPr lang="pt-BR" dirty="0"/>
              <a:t>t3, 50		# t2 = t3 + 50</a:t>
            </a:r>
          </a:p>
          <a:p>
            <a:pPr lvl="1"/>
            <a:r>
              <a:rPr lang="pt-BR" dirty="0" err="1"/>
              <a:t>addi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$</a:t>
            </a:r>
            <a:r>
              <a:rPr lang="pt-BR" dirty="0"/>
              <a:t>t2, </a:t>
            </a:r>
            <a:r>
              <a:rPr lang="pt-BR" dirty="0">
                <a:solidFill>
                  <a:srgbClr val="FF0000"/>
                </a:solidFill>
              </a:rPr>
              <a:t>$</a:t>
            </a:r>
            <a:r>
              <a:rPr lang="pt-BR" dirty="0"/>
              <a:t>t3, -30		# t2 = t3 – 30</a:t>
            </a:r>
          </a:p>
          <a:p>
            <a:r>
              <a:rPr lang="pt-BR" dirty="0"/>
              <a:t>Subtração</a:t>
            </a:r>
          </a:p>
          <a:p>
            <a:pPr lvl="1"/>
            <a:r>
              <a:rPr lang="pt-BR" dirty="0"/>
              <a:t>sub $t0, $t1, $t2 		# t0 = t1 - t2</a:t>
            </a:r>
          </a:p>
          <a:p>
            <a:r>
              <a:rPr lang="pt-BR" dirty="0"/>
              <a:t>Elementos indexados por </a:t>
            </a:r>
            <a:r>
              <a:rPr lang="pt-BR" dirty="0">
                <a:solidFill>
                  <a:srgbClr val="FF0000"/>
                </a:solidFill>
              </a:rPr>
              <a:t>$</a:t>
            </a:r>
            <a:r>
              <a:rPr lang="pt-BR" dirty="0"/>
              <a:t>, representam registradores.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1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MIPS </a:t>
            </a:r>
            <a:br>
              <a:rPr lang="pt-BR" dirty="0"/>
            </a:br>
            <a:r>
              <a:rPr lang="pt-BR" sz="4000" dirty="0"/>
              <a:t>Aritmética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Registrador 0 ($zero) é uma constante 0</a:t>
            </a:r>
          </a:p>
          <a:p>
            <a:r>
              <a:rPr lang="pt-BR" dirty="0"/>
              <a:t>$zero não pode ser reescrito</a:t>
            </a:r>
          </a:p>
          <a:p>
            <a:r>
              <a:rPr lang="pt-BR" dirty="0"/>
              <a:t>Útil para várias operações, por exemplo, mover entre dois registradores</a:t>
            </a:r>
          </a:p>
          <a:p>
            <a:pPr lvl="1"/>
            <a:r>
              <a:rPr lang="pt-BR" dirty="0" err="1"/>
              <a:t>add</a:t>
            </a:r>
            <a:r>
              <a:rPr lang="pt-BR" dirty="0"/>
              <a:t> $t1, $t2, $zero		#t1 = t2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01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154222" cy="1143000"/>
          </a:xfrm>
        </p:spPr>
        <p:txBody>
          <a:bodyPr/>
          <a:lstStyle/>
          <a:p>
            <a:r>
              <a:rPr lang="pt-BR" dirty="0"/>
              <a:t>Instruções MIPS</a:t>
            </a:r>
            <a:br>
              <a:rPr lang="pt-BR" dirty="0"/>
            </a:br>
            <a:r>
              <a:rPr lang="pt-BR" sz="4000" dirty="0"/>
              <a:t>Operações Lógicas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/>
          </a:bodyPr>
          <a:lstStyle/>
          <a:p>
            <a:r>
              <a:rPr lang="pt-BR" dirty="0"/>
              <a:t>AND bit a bit</a:t>
            </a:r>
          </a:p>
          <a:p>
            <a:pPr lvl="1"/>
            <a:r>
              <a:rPr lang="pt-BR" dirty="0" err="1"/>
              <a:t>and</a:t>
            </a:r>
            <a:r>
              <a:rPr lang="pt-BR" dirty="0"/>
              <a:t> $t0, $t1, $t2			# $t0 = $t1 &amp; $t2</a:t>
            </a:r>
          </a:p>
          <a:p>
            <a:r>
              <a:rPr lang="pt-BR" dirty="0"/>
              <a:t>OR bit a bit</a:t>
            </a:r>
          </a:p>
          <a:p>
            <a:pPr lvl="1"/>
            <a:r>
              <a:rPr lang="pt-BR" dirty="0" err="1"/>
              <a:t>or</a:t>
            </a:r>
            <a:r>
              <a:rPr lang="pt-BR" dirty="0"/>
              <a:t> $t0, $t1, $t2			# $t0 = $t1  |  $t2</a:t>
            </a:r>
          </a:p>
          <a:p>
            <a:r>
              <a:rPr lang="pt-BR" dirty="0"/>
              <a:t>NOR bit a bit</a:t>
            </a:r>
          </a:p>
          <a:p>
            <a:pPr lvl="1"/>
            <a:r>
              <a:rPr lang="pt-BR" dirty="0" err="1"/>
              <a:t>nor</a:t>
            </a:r>
            <a:r>
              <a:rPr lang="pt-BR" dirty="0"/>
              <a:t> $t0, $t1, $t2			# $t0 = ~($t1  |  $t2)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6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5" y="3852863"/>
            <a:ext cx="7659687" cy="1168400"/>
          </a:xfrm>
        </p:spPr>
        <p:txBody>
          <a:bodyPr/>
          <a:lstStyle/>
          <a:p>
            <a:r>
              <a:rPr lang="pt-BR" dirty="0"/>
              <a:t>introdução às instruções assembly</a:t>
            </a:r>
            <a:br>
              <a:rPr lang="pt-BR" sz="2000" dirty="0"/>
            </a:br>
            <a:r>
              <a:rPr lang="pt-BR" sz="2000" dirty="0"/>
              <a:t>	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Aritméticas/	Lógicas</a:t>
            </a:r>
            <a:br>
              <a:rPr lang="pt-BR" sz="2000" dirty="0"/>
            </a:br>
            <a:r>
              <a:rPr lang="pt-BR" sz="2000" dirty="0"/>
              <a:t>	</a:t>
            </a:r>
            <a:r>
              <a:rPr lang="pt-BR" sz="2000" dirty="0">
                <a:solidFill>
                  <a:schemeClr val="tx1"/>
                </a:solidFill>
              </a:rPr>
              <a:t>Carregamento</a:t>
            </a:r>
            <a:br>
              <a:rPr lang="pt-B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	Desvios</a:t>
            </a:r>
            <a:br>
              <a:rPr lang="pt-B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	LOops</a:t>
            </a:r>
            <a:br>
              <a:rPr lang="pt-BR" sz="2000" dirty="0"/>
            </a:br>
            <a:r>
              <a:rPr lang="pt-BR" sz="2000" dirty="0"/>
              <a:t>	</a:t>
            </a:r>
            <a:br>
              <a:rPr lang="pt-BR" sz="2000" dirty="0"/>
            </a:br>
            <a:r>
              <a:rPr lang="pt-BR" sz="2000" dirty="0"/>
              <a:t>	</a:t>
            </a:r>
            <a:br>
              <a:rPr lang="pt-BR" dirty="0"/>
            </a:br>
            <a:r>
              <a:rPr lang="pt-BR" dirty="0"/>
              <a:t>	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5" y="2219324"/>
            <a:ext cx="6135687" cy="1633539"/>
          </a:xfrm>
        </p:spPr>
        <p:txBody>
          <a:bodyPr/>
          <a:lstStyle/>
          <a:p>
            <a:r>
              <a:rPr lang="pt-BR" dirty="0"/>
              <a:t>MIPS via exemplos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9809-58B2-6745-98A7-E0E8E0D0180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62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MIPS</a:t>
            </a:r>
            <a:br>
              <a:rPr lang="pt-BR" dirty="0"/>
            </a:br>
            <a:r>
              <a:rPr lang="pt-BR" sz="4000" dirty="0"/>
              <a:t>Carregamento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 err="1"/>
              <a:t>Carregamengo</a:t>
            </a:r>
            <a:r>
              <a:rPr lang="pt-BR" dirty="0"/>
              <a:t> usando instrução direta</a:t>
            </a:r>
          </a:p>
          <a:p>
            <a:pPr lvl="1"/>
            <a:r>
              <a:rPr lang="pt-BR" dirty="0" err="1"/>
              <a:t>addi</a:t>
            </a:r>
            <a:r>
              <a:rPr lang="pt-BR" dirty="0"/>
              <a:t>  $t1, $zero, 25		# t1 = 25</a:t>
            </a:r>
          </a:p>
          <a:p>
            <a:r>
              <a:rPr lang="pt-BR" dirty="0"/>
              <a:t>Carregamento usando mnemônico</a:t>
            </a:r>
          </a:p>
          <a:p>
            <a:pPr lvl="1"/>
            <a:r>
              <a:rPr lang="pt-BR" dirty="0"/>
              <a:t>li $t1, 25</a:t>
            </a:r>
          </a:p>
          <a:p>
            <a:r>
              <a:rPr lang="pt-BR" dirty="0" err="1"/>
              <a:t>Mnemonicos</a:t>
            </a:r>
            <a:r>
              <a:rPr lang="pt-BR" dirty="0"/>
              <a:t> são usados para simplificar uma ou mais instruções em uma chamada única</a:t>
            </a:r>
          </a:p>
          <a:p>
            <a:pPr lvl="1"/>
            <a:r>
              <a:rPr lang="pt-BR" dirty="0"/>
              <a:t>Equivalente a uma macro de C/C++</a:t>
            </a:r>
          </a:p>
          <a:p>
            <a:pPr lvl="1"/>
            <a:r>
              <a:rPr lang="pt-BR" dirty="0"/>
              <a:t>NÃO equivalente a uma chamada de função</a:t>
            </a:r>
            <a:endParaRPr lang="pt-BR" u="sng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2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Roteiro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apresentadas</a:t>
            </a:r>
            <a:r>
              <a:rPr lang="en-US" dirty="0"/>
              <a:t> as </a:t>
            </a:r>
            <a:r>
              <a:rPr lang="en-US" dirty="0" err="1"/>
              <a:t>instruções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/>
              <a:t>assembly MIPS </a:t>
            </a:r>
            <a:r>
              <a:rPr lang="en-US" dirty="0"/>
              <a:t>que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para a </a:t>
            </a:r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programas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Instruções</a:t>
            </a:r>
            <a:r>
              <a:rPr lang="en-US" dirty="0"/>
              <a:t> para</a:t>
            </a:r>
          </a:p>
          <a:p>
            <a:pPr lvl="1"/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variáveis</a:t>
            </a:r>
            <a:endParaRPr lang="en-US" dirty="0"/>
          </a:p>
          <a:p>
            <a:pPr lvl="1"/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operações</a:t>
            </a:r>
            <a:endParaRPr lang="en-US" dirty="0"/>
          </a:p>
          <a:p>
            <a:pPr lvl="1"/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rotinas</a:t>
            </a:r>
            <a:r>
              <a:rPr lang="en-US" dirty="0"/>
              <a:t> de </a:t>
            </a:r>
            <a:r>
              <a:rPr lang="en-US" dirty="0" err="1"/>
              <a:t>laços</a:t>
            </a:r>
            <a:r>
              <a:rPr lang="en-US" dirty="0"/>
              <a:t> e </a:t>
            </a:r>
            <a:r>
              <a:rPr lang="en-US" dirty="0" err="1"/>
              <a:t>condicionais</a:t>
            </a:r>
            <a:endParaRPr lang="en-US" dirty="0"/>
          </a:p>
          <a:p>
            <a:endParaRPr lang="pt-BR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9809-58B2-6745-98A7-E0E8E0D018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65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MIPS</a:t>
            </a:r>
            <a:br>
              <a:rPr lang="pt-BR" dirty="0"/>
            </a:br>
            <a:r>
              <a:rPr lang="pt-BR" sz="4000" dirty="0"/>
              <a:t>Carregamento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Ler e Escrever na Mem</a:t>
            </a:r>
            <a:r>
              <a:rPr lang="en-US" dirty="0" err="1"/>
              <a:t>ória</a:t>
            </a:r>
            <a:endParaRPr lang="pt-BR" dirty="0"/>
          </a:p>
          <a:p>
            <a:pPr lvl="1"/>
            <a:r>
              <a:rPr lang="pt-BR" dirty="0"/>
              <a:t>Ler (</a:t>
            </a:r>
            <a:r>
              <a:rPr lang="pt-BR" dirty="0" err="1"/>
              <a:t>load</a:t>
            </a:r>
            <a:r>
              <a:rPr lang="pt-BR" dirty="0"/>
              <a:t>) – Carrega um valor que est</a:t>
            </a:r>
            <a:r>
              <a:rPr lang="en-US" dirty="0" err="1"/>
              <a:t>á</a:t>
            </a:r>
            <a:r>
              <a:rPr lang="en-US" dirty="0"/>
              <a:t> </a:t>
            </a:r>
            <a:r>
              <a:rPr lang="pt-BR" dirty="0"/>
              <a:t>armazenado em uma </a:t>
            </a:r>
            <a:r>
              <a:rPr lang="pt-BR" dirty="0" err="1"/>
              <a:t>posi</a:t>
            </a:r>
            <a:r>
              <a:rPr lang="en-US" dirty="0" err="1"/>
              <a:t>ção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registrador</a:t>
            </a:r>
            <a:endParaRPr lang="en-US" dirty="0"/>
          </a:p>
          <a:p>
            <a:pPr lvl="2"/>
            <a:r>
              <a:rPr lang="pt-BR" dirty="0" err="1"/>
              <a:t>lw</a:t>
            </a:r>
            <a:r>
              <a:rPr lang="pt-BR" dirty="0"/>
              <a:t> $t1, </a:t>
            </a:r>
            <a:r>
              <a:rPr lang="pt-BR" b="1" dirty="0"/>
              <a:t>num</a:t>
            </a:r>
            <a:r>
              <a:rPr lang="pt-BR" dirty="0"/>
              <a:t> 	# $t1 recebe valor de </a:t>
            </a:r>
            <a:r>
              <a:rPr lang="pt-BR" dirty="0" err="1"/>
              <a:t>mem</a:t>
            </a:r>
            <a:r>
              <a:rPr lang="en-US" dirty="0" err="1"/>
              <a:t>ória</a:t>
            </a:r>
            <a:r>
              <a:rPr lang="en-US" dirty="0"/>
              <a:t> 			   	# </a:t>
            </a:r>
            <a:r>
              <a:rPr lang="en-US" dirty="0" err="1"/>
              <a:t>armazenado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</a:t>
            </a:r>
            <a:r>
              <a:rPr lang="pt-BR" dirty="0"/>
              <a:t>num/</a:t>
            </a:r>
            <a:r>
              <a:rPr lang="pt-BR" dirty="0" err="1"/>
              <a:t>label</a:t>
            </a:r>
            <a:endParaRPr lang="pt-BR" dirty="0"/>
          </a:p>
          <a:p>
            <a:pPr lvl="1"/>
            <a:r>
              <a:rPr lang="pt-BR" dirty="0"/>
              <a:t>Escrever (</a:t>
            </a:r>
            <a:r>
              <a:rPr lang="pt-BR" dirty="0" err="1"/>
              <a:t>store</a:t>
            </a:r>
            <a:r>
              <a:rPr lang="pt-BR" dirty="0"/>
              <a:t>)</a:t>
            </a:r>
          </a:p>
          <a:p>
            <a:pPr lvl="2"/>
            <a:r>
              <a:rPr lang="pt-BR" dirty="0" err="1"/>
              <a:t>sw</a:t>
            </a:r>
            <a:r>
              <a:rPr lang="pt-BR" dirty="0"/>
              <a:t> $t1, </a:t>
            </a:r>
            <a:r>
              <a:rPr lang="pt-BR" b="1" dirty="0"/>
              <a:t>num</a:t>
            </a:r>
            <a:r>
              <a:rPr lang="pt-BR" dirty="0"/>
              <a:t> 	# a </a:t>
            </a:r>
            <a:r>
              <a:rPr lang="pt-BR" dirty="0" err="1"/>
              <a:t>posi</a:t>
            </a:r>
            <a:r>
              <a:rPr lang="en-US" dirty="0" err="1"/>
              <a:t>ção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 de </a:t>
            </a:r>
            <a:r>
              <a:rPr lang="en-US" dirty="0" err="1"/>
              <a:t>endereço</a:t>
            </a:r>
            <a:r>
              <a:rPr lang="en-US" dirty="0"/>
              <a:t> 		      	# </a:t>
            </a:r>
            <a:r>
              <a:rPr lang="en-US" dirty="0" err="1"/>
              <a:t>num</a:t>
            </a:r>
            <a:r>
              <a:rPr lang="en-US" dirty="0"/>
              <a:t>/label </a:t>
            </a:r>
            <a:r>
              <a:rPr lang="en-US" dirty="0" err="1"/>
              <a:t>recebe</a:t>
            </a:r>
            <a:r>
              <a:rPr lang="en-US" dirty="0"/>
              <a:t> o valor que </a:t>
            </a:r>
            <a:r>
              <a:rPr lang="en-US" dirty="0" err="1"/>
              <a:t>está</a:t>
            </a:r>
            <a:r>
              <a:rPr lang="en-US" dirty="0"/>
              <a:t> 			# no </a:t>
            </a:r>
            <a:r>
              <a:rPr lang="en-US" dirty="0" err="1"/>
              <a:t>registrador</a:t>
            </a:r>
            <a:r>
              <a:rPr lang="en-US" dirty="0"/>
              <a:t> $t1</a:t>
            </a:r>
          </a:p>
          <a:p>
            <a:pPr lvl="2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98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MIPS</a:t>
            </a:r>
            <a:br>
              <a:rPr lang="pt-BR" dirty="0"/>
            </a:br>
            <a:r>
              <a:rPr lang="pt-BR" sz="4000" dirty="0"/>
              <a:t>Carregamento de 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/>
              <a:t>Vetor / </a:t>
            </a:r>
            <a:r>
              <a:rPr lang="pt-BR" dirty="0" err="1"/>
              <a:t>Array</a:t>
            </a:r>
            <a:r>
              <a:rPr lang="pt-BR" dirty="0"/>
              <a:t> (Conceito)</a:t>
            </a:r>
          </a:p>
          <a:p>
            <a:pPr lvl="1"/>
            <a:r>
              <a:rPr lang="pt-BR" dirty="0"/>
              <a:t>Servem para guardar vários valores do mesmo tipo de forma uniforme na memória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/>
              <a:t>int</a:t>
            </a:r>
            <a:r>
              <a:rPr lang="pt-BR" dirty="0"/>
              <a:t> a =  x[0]+x[3].           Quanto vale a?</a:t>
            </a:r>
          </a:p>
          <a:p>
            <a:pPr lvl="1"/>
            <a:r>
              <a:rPr lang="pt-BR" dirty="0"/>
              <a:t>x[1] = x[2]+x[3].              Quanto vale x[1]?</a:t>
            </a:r>
          </a:p>
          <a:p>
            <a:pPr lvl="1"/>
            <a:r>
              <a:rPr lang="pt-BR" dirty="0" err="1"/>
              <a:t>int</a:t>
            </a:r>
            <a:r>
              <a:rPr lang="pt-BR" dirty="0"/>
              <a:t> b = x[1] + x[2].          Quanto vale b?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69" y="3039625"/>
            <a:ext cx="4687419" cy="209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30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MIPS</a:t>
            </a:r>
            <a:br>
              <a:rPr lang="pt-BR" dirty="0"/>
            </a:br>
            <a:r>
              <a:rPr lang="pt-BR" sz="4000" dirty="0"/>
              <a:t>Carregamento de 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1600200"/>
            <a:ext cx="4087504" cy="5257800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Vetores armazenados na memória do </a:t>
            </a:r>
            <a:r>
              <a:rPr lang="pt-BR" dirty="0" err="1"/>
              <a:t>Mips</a:t>
            </a:r>
            <a:r>
              <a:rPr lang="pt-BR" dirty="0"/>
              <a:t> estudado</a:t>
            </a:r>
          </a:p>
          <a:p>
            <a:pPr marL="114300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230" y="1600200"/>
            <a:ext cx="2652544" cy="523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094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MIPS</a:t>
            </a:r>
            <a:br>
              <a:rPr lang="pt-BR" dirty="0"/>
            </a:br>
            <a:r>
              <a:rPr lang="pt-BR" sz="4000" dirty="0"/>
              <a:t>Carregamento de 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65027"/>
            <a:ext cx="7620000" cy="5192973"/>
          </a:xfrm>
        </p:spPr>
        <p:txBody>
          <a:bodyPr>
            <a:normAutofit/>
          </a:bodyPr>
          <a:lstStyle/>
          <a:p>
            <a:pPr marL="342900" lvl="1">
              <a:buClr>
                <a:srgbClr val="000090"/>
              </a:buClr>
              <a:buFont typeface="Arial" pitchFamily="34" charset="0"/>
              <a:buChar char="•"/>
            </a:pPr>
            <a:r>
              <a:rPr lang="pt-BR" dirty="0"/>
              <a:t>Seja 0 o endereço inicial do vetor na memória de dados</a:t>
            </a:r>
            <a:endParaRPr lang="pt-BR" b="1" dirty="0"/>
          </a:p>
          <a:p>
            <a:r>
              <a:rPr lang="pt-BR" b="1" dirty="0"/>
              <a:t>Carregamento de Vetor</a:t>
            </a:r>
          </a:p>
          <a:p>
            <a:pPr lvl="1"/>
            <a:r>
              <a:rPr lang="pt-BR" dirty="0" err="1"/>
              <a:t>lw</a:t>
            </a:r>
            <a:r>
              <a:rPr lang="pt-BR" dirty="0"/>
              <a:t> $t1, </a:t>
            </a:r>
            <a:r>
              <a:rPr lang="pt-BR" b="1" dirty="0"/>
              <a:t>0</a:t>
            </a:r>
            <a:r>
              <a:rPr lang="pt-BR" dirty="0"/>
              <a:t>				# $t1 recebe V[</a:t>
            </a:r>
            <a:r>
              <a:rPr lang="pt-BR" b="1" dirty="0"/>
              <a:t>0</a:t>
            </a:r>
            <a:r>
              <a:rPr lang="pt-BR" dirty="0"/>
              <a:t>]</a:t>
            </a:r>
          </a:p>
          <a:p>
            <a:pPr lvl="2"/>
            <a:r>
              <a:rPr lang="pt-BR" dirty="0"/>
              <a:t>Carrega 4 bytes (32 bits) a partir da posição </a:t>
            </a:r>
            <a:r>
              <a:rPr lang="pt-BR" b="1" u="sng" dirty="0"/>
              <a:t>0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lw</a:t>
            </a:r>
            <a:r>
              <a:rPr lang="pt-BR" dirty="0"/>
              <a:t> $t1, </a:t>
            </a:r>
            <a:r>
              <a:rPr lang="pt-BR" b="1" dirty="0"/>
              <a:t>4</a:t>
            </a:r>
            <a:r>
              <a:rPr lang="pt-BR" dirty="0"/>
              <a:t>				# $t1 = V[</a:t>
            </a:r>
            <a:r>
              <a:rPr lang="pt-BR" b="1" dirty="0"/>
              <a:t>1</a:t>
            </a:r>
            <a:r>
              <a:rPr lang="pt-BR" dirty="0"/>
              <a:t>]</a:t>
            </a:r>
          </a:p>
          <a:p>
            <a:pPr lvl="2"/>
            <a:r>
              <a:rPr lang="pt-BR" dirty="0"/>
              <a:t>Carrega 4 bytes (32 bits) a partir da posição </a:t>
            </a:r>
            <a:r>
              <a:rPr lang="pt-BR" u="sng" dirty="0"/>
              <a:t>0+</a:t>
            </a:r>
            <a:r>
              <a:rPr lang="pt-BR" b="1" u="sng" dirty="0"/>
              <a:t>4</a:t>
            </a:r>
          </a:p>
          <a:p>
            <a:pPr lvl="2"/>
            <a:endParaRPr lang="pt-BR" b="1" u="sng" dirty="0"/>
          </a:p>
          <a:p>
            <a:pPr lvl="1"/>
            <a:r>
              <a:rPr lang="pt-BR" dirty="0" err="1"/>
              <a:t>lw</a:t>
            </a:r>
            <a:r>
              <a:rPr lang="pt-BR" dirty="0"/>
              <a:t> $t1, </a:t>
            </a:r>
            <a:r>
              <a:rPr lang="pt-BR" b="1" dirty="0"/>
              <a:t>20</a:t>
            </a:r>
            <a:r>
              <a:rPr lang="pt-BR" dirty="0"/>
              <a:t>				# $t1 = V[</a:t>
            </a:r>
            <a:r>
              <a:rPr lang="pt-BR" b="1" dirty="0"/>
              <a:t>5</a:t>
            </a:r>
            <a:r>
              <a:rPr lang="pt-BR" dirty="0"/>
              <a:t>]</a:t>
            </a:r>
          </a:p>
          <a:p>
            <a:pPr lvl="2"/>
            <a:r>
              <a:rPr lang="pt-BR" dirty="0"/>
              <a:t>Carrega 4 bytes (32 bits) a partir da posição </a:t>
            </a:r>
            <a:r>
              <a:rPr lang="pt-BR" u="sng" dirty="0"/>
              <a:t>0+</a:t>
            </a:r>
            <a:r>
              <a:rPr lang="pt-BR" b="1" u="sng" dirty="0"/>
              <a:t>20</a:t>
            </a:r>
          </a:p>
          <a:p>
            <a:pPr marL="777240" lvl="2" indent="0">
              <a:buNone/>
            </a:pPr>
            <a:endParaRPr lang="pt-BR" dirty="0"/>
          </a:p>
          <a:p>
            <a:pPr lvl="1"/>
            <a:r>
              <a:rPr lang="pt-BR" dirty="0" err="1"/>
              <a:t>sw</a:t>
            </a:r>
            <a:r>
              <a:rPr lang="pt-BR" dirty="0"/>
              <a:t> $t1, </a:t>
            </a:r>
            <a:r>
              <a:rPr lang="pt-BR" b="1" dirty="0"/>
              <a:t>400</a:t>
            </a:r>
            <a:r>
              <a:rPr lang="pt-BR" dirty="0"/>
              <a:t>			# V[</a:t>
            </a:r>
            <a:r>
              <a:rPr lang="pt-BR" b="1" dirty="0"/>
              <a:t>100</a:t>
            </a:r>
            <a:r>
              <a:rPr lang="pt-BR" dirty="0"/>
              <a:t>] = $t1</a:t>
            </a:r>
          </a:p>
          <a:p>
            <a:pPr lvl="2"/>
            <a:r>
              <a:rPr lang="pt-BR" dirty="0"/>
              <a:t>Armazena 4 bytes (32 bits) a partir da posição </a:t>
            </a:r>
            <a:r>
              <a:rPr lang="pt-BR" u="sng" dirty="0"/>
              <a:t>0+</a:t>
            </a:r>
            <a:r>
              <a:rPr lang="pt-BR" b="1" u="sng" dirty="0"/>
              <a:t>400</a:t>
            </a:r>
            <a:endParaRPr lang="pt-BR" dirty="0"/>
          </a:p>
          <a:p>
            <a:pPr lvl="1"/>
            <a:endParaRPr lang="pt-BR" dirty="0"/>
          </a:p>
          <a:p>
            <a:pPr marL="41148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8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5" y="3852863"/>
            <a:ext cx="7659687" cy="1168400"/>
          </a:xfrm>
        </p:spPr>
        <p:txBody>
          <a:bodyPr/>
          <a:lstStyle/>
          <a:p>
            <a:r>
              <a:rPr lang="pt-BR" dirty="0"/>
              <a:t>introdução às instruções assembly</a:t>
            </a:r>
            <a:br>
              <a:rPr lang="pt-BR" sz="2000" dirty="0"/>
            </a:br>
            <a:r>
              <a:rPr lang="pt-BR" sz="2000" dirty="0"/>
              <a:t>	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Aritméticas/	Lógicas</a:t>
            </a:r>
            <a:br>
              <a:rPr lang="pt-B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2000" dirty="0"/>
              <a:t>	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Carregamento</a:t>
            </a:r>
            <a:br>
              <a:rPr lang="pt-BR" sz="2000" dirty="0"/>
            </a:br>
            <a:r>
              <a:rPr lang="pt-BR" sz="2000" dirty="0"/>
              <a:t>	</a:t>
            </a:r>
            <a:r>
              <a:rPr lang="pt-BR" sz="2000" dirty="0">
                <a:solidFill>
                  <a:schemeClr val="tx1"/>
                </a:solidFill>
              </a:rPr>
              <a:t>Desvios</a:t>
            </a:r>
            <a:br>
              <a:rPr lang="pt-B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	LOops</a:t>
            </a:r>
            <a:br>
              <a:rPr lang="pt-BR" sz="2000" dirty="0"/>
            </a:br>
            <a:r>
              <a:rPr lang="pt-BR" sz="2000" dirty="0"/>
              <a:t>	</a:t>
            </a:r>
            <a:br>
              <a:rPr lang="pt-BR" sz="2000" dirty="0"/>
            </a:br>
            <a:r>
              <a:rPr lang="pt-BR" sz="2000" dirty="0"/>
              <a:t>	</a:t>
            </a:r>
            <a:br>
              <a:rPr lang="pt-BR" dirty="0"/>
            </a:br>
            <a:r>
              <a:rPr lang="pt-BR" dirty="0"/>
              <a:t>	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5" y="2219324"/>
            <a:ext cx="6135687" cy="1633539"/>
          </a:xfrm>
        </p:spPr>
        <p:txBody>
          <a:bodyPr/>
          <a:lstStyle/>
          <a:p>
            <a:r>
              <a:rPr lang="pt-BR" dirty="0"/>
              <a:t>MIPS via exemplos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9809-58B2-6745-98A7-E0E8E0D0180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61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MIPS</a:t>
            </a:r>
            <a:br>
              <a:rPr lang="pt-BR" dirty="0"/>
            </a:br>
            <a:r>
              <a:rPr lang="pt-BR" sz="4000" dirty="0"/>
              <a:t>Desvio incondicional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i="1" dirty="0" err="1"/>
              <a:t>jump</a:t>
            </a:r>
            <a:r>
              <a:rPr lang="pt-BR" sz="2400" i="1" dirty="0"/>
              <a:t> </a:t>
            </a:r>
            <a:r>
              <a:rPr lang="pt-BR" sz="2400" i="1" dirty="0" err="1"/>
              <a:t>to</a:t>
            </a:r>
            <a:r>
              <a:rPr lang="pt-BR" sz="2400" i="1" dirty="0"/>
              <a:t> </a:t>
            </a:r>
            <a:r>
              <a:rPr lang="pt-BR" sz="2400" i="1" dirty="0" err="1"/>
              <a:t>Label</a:t>
            </a:r>
            <a:endParaRPr lang="pt-BR" sz="2400" i="1" dirty="0"/>
          </a:p>
          <a:p>
            <a:pPr lvl="1"/>
            <a:r>
              <a:rPr lang="pt-BR" dirty="0"/>
              <a:t>j </a:t>
            </a:r>
            <a:r>
              <a:rPr lang="pt-BR" b="1" dirty="0"/>
              <a:t>LABEL</a:t>
            </a:r>
          </a:p>
          <a:p>
            <a:endParaRPr lang="pt-BR" sz="2400" dirty="0"/>
          </a:p>
          <a:p>
            <a:r>
              <a:rPr lang="pt-BR" sz="2400" dirty="0" err="1"/>
              <a:t>Ex</a:t>
            </a:r>
            <a:r>
              <a:rPr lang="pt-BR" sz="2400" dirty="0"/>
              <a:t>:</a:t>
            </a:r>
          </a:p>
          <a:p>
            <a:pPr marL="411480" lvl="1" indent="0">
              <a:buNone/>
            </a:pPr>
            <a:r>
              <a:rPr lang="pt-BR" dirty="0"/>
              <a:t>...</a:t>
            </a:r>
          </a:p>
          <a:p>
            <a:pPr marL="411480" lvl="1" indent="0">
              <a:buNone/>
            </a:pPr>
            <a:r>
              <a:rPr lang="pt-BR" dirty="0"/>
              <a:t>operação 0</a:t>
            </a:r>
          </a:p>
          <a:p>
            <a:pPr marL="411480" lvl="1" indent="0">
              <a:buNone/>
            </a:pPr>
            <a:r>
              <a:rPr lang="pt-BR" dirty="0"/>
              <a:t>j </a:t>
            </a:r>
            <a:r>
              <a:rPr lang="pt-BR" b="1" dirty="0"/>
              <a:t>PARA_AQUI</a:t>
            </a:r>
          </a:p>
          <a:p>
            <a:pPr marL="411480" lvl="1" indent="0">
              <a:buNone/>
            </a:pPr>
            <a:r>
              <a:rPr lang="pt-BR" dirty="0"/>
              <a:t>operação 1</a:t>
            </a:r>
          </a:p>
          <a:p>
            <a:pPr marL="411480" lvl="1" indent="0">
              <a:buNone/>
            </a:pPr>
            <a:r>
              <a:rPr lang="pt-BR" dirty="0"/>
              <a:t>operação 2</a:t>
            </a:r>
          </a:p>
          <a:p>
            <a:pPr marL="411480" lvl="1" indent="0">
              <a:buNone/>
            </a:pPr>
            <a:r>
              <a:rPr lang="pt-BR" b="1" dirty="0"/>
              <a:t>PARA_AQUI</a:t>
            </a:r>
            <a:r>
              <a:rPr lang="pt-BR" dirty="0"/>
              <a:t>: operação 3</a:t>
            </a:r>
          </a:p>
          <a:p>
            <a:pPr marL="411480" lvl="1" indent="0">
              <a:buNone/>
            </a:pPr>
            <a:endParaRPr lang="pt-BR" dirty="0"/>
          </a:p>
          <a:p>
            <a:pPr marL="411480" lvl="1" indent="0">
              <a:buNone/>
            </a:pPr>
            <a:r>
              <a:rPr lang="pt-BR" i="1" u="sng" dirty="0"/>
              <a:t>operação 1</a:t>
            </a:r>
            <a:r>
              <a:rPr lang="pt-BR" dirty="0"/>
              <a:t> e </a:t>
            </a:r>
            <a:r>
              <a:rPr lang="pt-BR" i="1" u="sng" dirty="0"/>
              <a:t>operação 2 </a:t>
            </a:r>
            <a:r>
              <a:rPr lang="pt-BR" dirty="0"/>
              <a:t>não serão executadas, pois serão puladas</a:t>
            </a:r>
            <a:endParaRPr lang="pt-BR" i="1" dirty="0"/>
          </a:p>
          <a:p>
            <a:pPr marL="411480" lvl="1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1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528549"/>
            <a:ext cx="7963469" cy="4872251"/>
          </a:xfrm>
        </p:spPr>
        <p:txBody>
          <a:bodyPr/>
          <a:lstStyle/>
          <a:p>
            <a:r>
              <a:rPr lang="pt-BR" i="1" dirty="0" err="1"/>
              <a:t>Jump</a:t>
            </a:r>
            <a:endParaRPr lang="pt-BR" i="1" dirty="0"/>
          </a:p>
          <a:p>
            <a:pPr lvl="1"/>
            <a:r>
              <a:rPr lang="pt-BR" dirty="0"/>
              <a:t>j </a:t>
            </a:r>
            <a:r>
              <a:rPr lang="pt-BR" b="1" dirty="0"/>
              <a:t>Endereço/</a:t>
            </a:r>
            <a:r>
              <a:rPr lang="pt-BR" b="1" dirty="0" err="1"/>
              <a:t>Label</a:t>
            </a:r>
            <a:endParaRPr lang="pt-BR" b="1" dirty="0"/>
          </a:p>
          <a:p>
            <a:pPr lvl="1"/>
            <a:r>
              <a:rPr lang="pt-BR" dirty="0"/>
              <a:t>Pula para a instrução em </a:t>
            </a:r>
            <a:r>
              <a:rPr lang="pt-BR" b="1" dirty="0"/>
              <a:t>Endereço</a:t>
            </a:r>
          </a:p>
          <a:p>
            <a:r>
              <a:rPr lang="pt-BR" b="1" dirty="0" err="1"/>
              <a:t>Jump</a:t>
            </a:r>
            <a:r>
              <a:rPr lang="pt-BR" b="1" dirty="0"/>
              <a:t> não é uma chamada de função</a:t>
            </a:r>
          </a:p>
          <a:p>
            <a:r>
              <a:rPr lang="pt-BR" dirty="0"/>
              <a:t>É aconselhável usar </a:t>
            </a:r>
            <a:r>
              <a:rPr lang="pt-BR" dirty="0" err="1"/>
              <a:t>jumps</a:t>
            </a:r>
            <a:r>
              <a:rPr lang="pt-BR" dirty="0"/>
              <a:t> com </a:t>
            </a:r>
            <a:r>
              <a:rPr lang="pt-BR" dirty="0" err="1"/>
              <a:t>labels</a:t>
            </a:r>
            <a:r>
              <a:rPr lang="pt-BR" dirty="0"/>
              <a:t> ao invés de endereços, para facilitar o entendimento.</a:t>
            </a:r>
          </a:p>
          <a:p>
            <a:r>
              <a:rPr lang="pt-BR" dirty="0"/>
              <a:t>É aconselhável usar </a:t>
            </a:r>
            <a:r>
              <a:rPr lang="pt-BR" dirty="0" err="1"/>
              <a:t>jumps</a:t>
            </a:r>
            <a:r>
              <a:rPr lang="pt-BR" dirty="0"/>
              <a:t> em uma só direção para evitar loops infinitos.</a:t>
            </a:r>
          </a:p>
          <a:p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620000" cy="1143000"/>
          </a:xfrm>
        </p:spPr>
        <p:txBody>
          <a:bodyPr/>
          <a:lstStyle/>
          <a:p>
            <a:r>
              <a:rPr lang="pt-BR" dirty="0"/>
              <a:t>Instruções MIPS</a:t>
            </a:r>
            <a:br>
              <a:rPr lang="pt-BR" dirty="0"/>
            </a:br>
            <a:r>
              <a:rPr lang="pt-BR" sz="4000" dirty="0"/>
              <a:t>Desvio incondicional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36131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600199"/>
            <a:ext cx="7843653" cy="5560621"/>
          </a:xfrm>
        </p:spPr>
        <p:txBody>
          <a:bodyPr>
            <a:normAutofit/>
          </a:bodyPr>
          <a:lstStyle/>
          <a:p>
            <a:r>
              <a:rPr lang="pt-BR" sz="2000" i="1" dirty="0" err="1"/>
              <a:t>Branch</a:t>
            </a:r>
            <a:r>
              <a:rPr lang="pt-BR" sz="2000" i="1" dirty="0"/>
              <a:t> </a:t>
            </a:r>
            <a:r>
              <a:rPr lang="pt-BR" sz="2000" i="1" dirty="0" err="1"/>
              <a:t>if</a:t>
            </a:r>
            <a:r>
              <a:rPr lang="pt-BR" sz="2000" i="1" dirty="0"/>
              <a:t> </a:t>
            </a:r>
            <a:r>
              <a:rPr lang="pt-BR" sz="2000" i="1" dirty="0" err="1"/>
              <a:t>equal</a:t>
            </a:r>
            <a:endParaRPr lang="pt-BR" sz="2000" i="1" dirty="0"/>
          </a:p>
          <a:p>
            <a:pPr lvl="1"/>
            <a:r>
              <a:rPr lang="pt-BR" sz="1800" dirty="0" err="1"/>
              <a:t>beq</a:t>
            </a:r>
            <a:r>
              <a:rPr lang="pt-BR" sz="1800" dirty="0"/>
              <a:t> $s3, $s4, </a:t>
            </a:r>
            <a:r>
              <a:rPr lang="pt-BR" sz="1800" b="1" dirty="0"/>
              <a:t>LABEL		</a:t>
            </a:r>
            <a:r>
              <a:rPr lang="pt-BR" sz="1800" dirty="0"/>
              <a:t># Vá para </a:t>
            </a:r>
            <a:r>
              <a:rPr lang="pt-BR" sz="1800" b="1" dirty="0"/>
              <a:t>LABEL</a:t>
            </a:r>
            <a:r>
              <a:rPr lang="pt-BR" sz="1800" dirty="0"/>
              <a:t> se “$s3 == $s4”</a:t>
            </a:r>
          </a:p>
          <a:p>
            <a:endParaRPr lang="pt-BR" sz="2000" b="1" i="1" dirty="0"/>
          </a:p>
          <a:p>
            <a:r>
              <a:rPr lang="pt-BR" sz="2000" b="1" i="1" dirty="0"/>
              <a:t>Exemplo</a:t>
            </a:r>
          </a:p>
          <a:p>
            <a:pPr marL="411480" lvl="1" indent="0">
              <a:buNone/>
            </a:pPr>
            <a:r>
              <a:rPr lang="pt-BR" dirty="0" err="1">
                <a:latin typeface="Courier New"/>
                <a:cs typeface="Courier New"/>
              </a:rPr>
              <a:t>beq</a:t>
            </a:r>
            <a:r>
              <a:rPr lang="pt-BR" dirty="0">
                <a:latin typeface="Courier New"/>
                <a:cs typeface="Courier New"/>
              </a:rPr>
              <a:t> $s1, $s2, L1 		#</a:t>
            </a:r>
            <a:r>
              <a:rPr lang="pt-BR" dirty="0" err="1">
                <a:latin typeface="Courier New"/>
                <a:cs typeface="Courier New"/>
              </a:rPr>
              <a:t>branch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if</a:t>
            </a:r>
            <a:r>
              <a:rPr lang="pt-BR" dirty="0">
                <a:latin typeface="Courier New"/>
                <a:cs typeface="Courier New"/>
              </a:rPr>
              <a:t> (i == j)</a:t>
            </a:r>
            <a:endParaRPr lang="pt-BR" b="1" dirty="0">
              <a:latin typeface="Courier New"/>
              <a:cs typeface="Courier New"/>
            </a:endParaRPr>
          </a:p>
          <a:p>
            <a:pPr marL="411480" lvl="1" indent="0">
              <a:buNone/>
            </a:pPr>
            <a:r>
              <a:rPr lang="pt-BR" dirty="0">
                <a:latin typeface="Courier New"/>
                <a:cs typeface="Courier New"/>
              </a:rPr>
              <a:t>j L2				#pule L2  </a:t>
            </a:r>
            <a:endParaRPr lang="pt-BR" b="1" dirty="0">
              <a:latin typeface="Courier New"/>
              <a:cs typeface="Courier New"/>
            </a:endParaRPr>
          </a:p>
          <a:p>
            <a:pPr marL="411480" lvl="1" indent="0">
              <a:buNone/>
            </a:pPr>
            <a:r>
              <a:rPr lang="pt-BR" dirty="0">
                <a:latin typeface="Courier New"/>
                <a:cs typeface="Courier New"/>
              </a:rPr>
              <a:t>L1: </a:t>
            </a:r>
          </a:p>
          <a:p>
            <a:pPr marL="411480" lvl="1" indent="0"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addi</a:t>
            </a:r>
            <a:r>
              <a:rPr lang="pt-BR" dirty="0">
                <a:latin typeface="Courier New"/>
                <a:cs typeface="Courier New"/>
              </a:rPr>
              <a:t> $s1, $s1, 1   	#i++</a:t>
            </a:r>
          </a:p>
          <a:p>
            <a:pPr marL="411480" lvl="1" indent="0">
              <a:buNone/>
            </a:pPr>
            <a:r>
              <a:rPr lang="pt-BR" dirty="0">
                <a:latin typeface="Courier New"/>
                <a:cs typeface="Courier New"/>
              </a:rPr>
              <a:t>	j EXIT				#pule EXIT</a:t>
            </a:r>
          </a:p>
          <a:p>
            <a:pPr marL="411480" lvl="1" indent="0">
              <a:buNone/>
            </a:pPr>
            <a:r>
              <a:rPr lang="pt-BR" dirty="0">
                <a:latin typeface="Courier New"/>
                <a:cs typeface="Courier New"/>
              </a:rPr>
              <a:t>L2:</a:t>
            </a:r>
          </a:p>
          <a:p>
            <a:pPr marL="411480" lvl="1" indent="0"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addi</a:t>
            </a:r>
            <a:r>
              <a:rPr lang="pt-BR" dirty="0">
                <a:latin typeface="Courier New"/>
                <a:cs typeface="Courier New"/>
              </a:rPr>
              <a:t> $s1, $s1, 2   	#i+=2</a:t>
            </a:r>
          </a:p>
          <a:p>
            <a:pPr marL="411480" lvl="1" indent="0">
              <a:buNone/>
            </a:pPr>
            <a:r>
              <a:rPr lang="pt-BR" dirty="0">
                <a:latin typeface="Courier New"/>
                <a:cs typeface="Courier New"/>
              </a:rPr>
              <a:t>EXIT: ...</a:t>
            </a:r>
          </a:p>
          <a:p>
            <a:r>
              <a:rPr lang="pt-BR" sz="2000" u="sng" dirty="0">
                <a:cs typeface="Andale Mono"/>
              </a:rPr>
              <a:t>Qual seria o algoritmo do exemplo?</a:t>
            </a:r>
          </a:p>
          <a:p>
            <a:pPr marL="114300" indent="0">
              <a:buNone/>
            </a:pPr>
            <a:endParaRPr lang="pt-BR" sz="2000" u="sng" dirty="0">
              <a:cs typeface="Andale Mono"/>
            </a:endParaRPr>
          </a:p>
          <a:p>
            <a:endParaRPr lang="pt-BR" sz="2000" dirty="0"/>
          </a:p>
          <a:p>
            <a:pPr marL="114300" indent="0">
              <a:buNone/>
            </a:pPr>
            <a:endParaRPr lang="pt-BR" sz="20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154222" cy="1143000"/>
          </a:xfrm>
        </p:spPr>
        <p:txBody>
          <a:bodyPr/>
          <a:lstStyle/>
          <a:p>
            <a:r>
              <a:rPr lang="pt-BR" dirty="0"/>
              <a:t>Instruções MIPS</a:t>
            </a:r>
            <a:br>
              <a:rPr lang="pt-BR" dirty="0"/>
            </a:br>
            <a:r>
              <a:rPr lang="pt-BR" sz="4000" dirty="0"/>
              <a:t>Tomada de Decisão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341194" y="2698885"/>
            <a:ext cx="7959658" cy="332685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4926842" y="3047998"/>
            <a:ext cx="3098042" cy="2600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5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Observação: </a:t>
            </a:r>
          </a:p>
          <a:p>
            <a:pPr lvl="1"/>
            <a:r>
              <a:rPr lang="pt-BR" dirty="0"/>
              <a:t>De modo geral, o código será mais eficiente se testarmos a condição oposta ao desvio no lugar do código que realiza a parte “</a:t>
            </a:r>
            <a:r>
              <a:rPr lang="pt-BR" dirty="0" err="1"/>
              <a:t>then</a:t>
            </a:r>
            <a:r>
              <a:rPr lang="pt-BR" dirty="0"/>
              <a:t>” subsequente do “</a:t>
            </a:r>
            <a:r>
              <a:rPr lang="pt-BR" dirty="0" err="1"/>
              <a:t>if</a:t>
            </a:r>
            <a:r>
              <a:rPr lang="pt-BR" dirty="0"/>
              <a:t>”</a:t>
            </a:r>
          </a:p>
          <a:p>
            <a:pPr marL="411480" lvl="1" indent="0">
              <a:buNone/>
            </a:pPr>
            <a:r>
              <a:rPr lang="pt-BR" dirty="0"/>
              <a:t>			     OU SEJA</a:t>
            </a:r>
          </a:p>
          <a:p>
            <a:pPr lvl="1"/>
            <a:r>
              <a:rPr lang="pt-BR" dirty="0"/>
              <a:t>De modo geral, o código será mais eficiente se testarmos primeiro o “</a:t>
            </a:r>
            <a:r>
              <a:rPr lang="pt-BR" dirty="0" err="1"/>
              <a:t>else</a:t>
            </a:r>
            <a:r>
              <a:rPr lang="pt-BR" dirty="0"/>
              <a:t>”.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154222" cy="1143000"/>
          </a:xfrm>
        </p:spPr>
        <p:txBody>
          <a:bodyPr/>
          <a:lstStyle/>
          <a:p>
            <a:r>
              <a:rPr lang="pt-BR" dirty="0"/>
              <a:t>Instruções MIPS</a:t>
            </a:r>
            <a:br>
              <a:rPr lang="pt-BR" dirty="0"/>
            </a:br>
            <a:r>
              <a:rPr lang="pt-BR" sz="4000" dirty="0"/>
              <a:t>Tomada de Decisão</a:t>
            </a:r>
          </a:p>
        </p:txBody>
      </p:sp>
    </p:spTree>
    <p:extLst>
      <p:ext uri="{BB962C8B-B14F-4D97-AF65-F5344CB8AC3E}">
        <p14:creationId xmlns:p14="http://schemas.microsoft.com/office/powerpoint/2010/main" val="2562510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 fontScale="92500" lnSpcReduction="10000"/>
          </a:bodyPr>
          <a:lstStyle/>
          <a:p>
            <a:r>
              <a:rPr lang="pt-BR" i="1" dirty="0"/>
              <a:t>Set </a:t>
            </a:r>
            <a:r>
              <a:rPr lang="pt-BR" i="1" dirty="0" err="1"/>
              <a:t>on</a:t>
            </a:r>
            <a:r>
              <a:rPr lang="pt-BR" i="1" dirty="0"/>
              <a:t> </a:t>
            </a:r>
            <a:r>
              <a:rPr lang="pt-BR" i="1" dirty="0" err="1"/>
              <a:t>less</a:t>
            </a:r>
            <a:r>
              <a:rPr lang="pt-BR" i="1" dirty="0"/>
              <a:t> </a:t>
            </a:r>
            <a:r>
              <a:rPr lang="pt-BR" i="1" dirty="0" err="1"/>
              <a:t>than</a:t>
            </a:r>
            <a:endParaRPr lang="pt-BR" i="1" dirty="0"/>
          </a:p>
          <a:p>
            <a:pPr lvl="1"/>
            <a:r>
              <a:rPr lang="pt-BR" dirty="0" err="1"/>
              <a:t>slt</a:t>
            </a:r>
            <a:r>
              <a:rPr lang="pt-BR" dirty="0"/>
              <a:t>   $t0,   $s3,   $s4</a:t>
            </a:r>
          </a:p>
          <a:p>
            <a:pPr lvl="2"/>
            <a:r>
              <a:rPr lang="pt-BR" dirty="0"/>
              <a:t>$t0   será   “1”   se   “$s3&lt; $s4”</a:t>
            </a:r>
          </a:p>
          <a:p>
            <a:pPr lvl="2"/>
            <a:r>
              <a:rPr lang="pt-BR" dirty="0"/>
              <a:t>$t0   será   “0”,   cc</a:t>
            </a:r>
          </a:p>
          <a:p>
            <a:endParaRPr lang="pt-BR" dirty="0"/>
          </a:p>
          <a:p>
            <a:r>
              <a:rPr lang="pt-BR" dirty="0"/>
              <a:t>Muito utilizado juntamente com o </a:t>
            </a:r>
            <a:r>
              <a:rPr lang="pt-BR" b="1" dirty="0" err="1"/>
              <a:t>beq</a:t>
            </a:r>
            <a:r>
              <a:rPr lang="pt-BR" b="1" dirty="0"/>
              <a:t> </a:t>
            </a:r>
            <a:r>
              <a:rPr lang="pt-BR" dirty="0"/>
              <a:t>na tomada de decisão em desigualdades</a:t>
            </a:r>
            <a:endParaRPr lang="pt-BR" b="1" dirty="0"/>
          </a:p>
          <a:p>
            <a:endParaRPr lang="pt-BR" sz="2000" b="1" i="1" dirty="0"/>
          </a:p>
          <a:p>
            <a:r>
              <a:rPr lang="pt-BR" sz="2000" b="1" i="1" dirty="0"/>
              <a:t>Exemplo </a:t>
            </a:r>
          </a:p>
          <a:p>
            <a:pPr marL="114300" indent="0">
              <a:buNone/>
            </a:pPr>
            <a:r>
              <a:rPr lang="pt-BR" dirty="0">
                <a:latin typeface="Courier New"/>
                <a:cs typeface="Courier New"/>
              </a:rPr>
              <a:t>  </a:t>
            </a:r>
            <a:r>
              <a:rPr lang="pt-BR" dirty="0" err="1">
                <a:latin typeface="Courier New"/>
                <a:cs typeface="Courier New"/>
              </a:rPr>
              <a:t>slt</a:t>
            </a:r>
            <a:r>
              <a:rPr lang="pt-BR" dirty="0">
                <a:latin typeface="Courier New"/>
                <a:cs typeface="Courier New"/>
              </a:rPr>
              <a:t> $s1, $s2, $s3		</a:t>
            </a:r>
          </a:p>
          <a:p>
            <a:pPr marL="411480" lvl="1" indent="0">
              <a:buNone/>
            </a:pPr>
            <a:r>
              <a:rPr lang="pt-BR" dirty="0" err="1">
                <a:latin typeface="Courier New"/>
                <a:cs typeface="Courier New"/>
              </a:rPr>
              <a:t>beq</a:t>
            </a:r>
            <a:r>
              <a:rPr lang="pt-BR" dirty="0">
                <a:latin typeface="Courier New"/>
                <a:cs typeface="Courier New"/>
              </a:rPr>
              <a:t> $s1, $zero, </a:t>
            </a:r>
            <a:r>
              <a:rPr lang="pt-BR" dirty="0" err="1">
                <a:latin typeface="Courier New"/>
                <a:cs typeface="Courier New"/>
              </a:rPr>
              <a:t>Else</a:t>
            </a:r>
            <a:r>
              <a:rPr lang="pt-BR" dirty="0">
                <a:latin typeface="Courier New"/>
                <a:cs typeface="Courier New"/>
              </a:rPr>
              <a:t> 		</a:t>
            </a:r>
            <a:endParaRPr lang="pt-BR" b="1" dirty="0">
              <a:latin typeface="Courier New"/>
              <a:cs typeface="Courier New"/>
            </a:endParaRPr>
          </a:p>
          <a:p>
            <a:pPr marL="411480" lvl="1" indent="0">
              <a:buNone/>
            </a:pPr>
            <a:r>
              <a:rPr lang="pt-BR" dirty="0" err="1">
                <a:latin typeface="Courier New"/>
                <a:cs typeface="Courier New"/>
              </a:rPr>
              <a:t>addi</a:t>
            </a:r>
            <a:r>
              <a:rPr lang="pt-BR" dirty="0">
                <a:latin typeface="Courier New"/>
                <a:cs typeface="Courier New"/>
              </a:rPr>
              <a:t> $s2, $s2, 1		  </a:t>
            </a:r>
            <a:endParaRPr lang="pt-BR" b="1" dirty="0">
              <a:latin typeface="Courier New"/>
              <a:cs typeface="Courier New"/>
            </a:endParaRPr>
          </a:p>
          <a:p>
            <a:pPr marL="411480" lvl="1" indent="0">
              <a:buNone/>
            </a:pPr>
            <a:r>
              <a:rPr lang="pt-BR" dirty="0" err="1">
                <a:latin typeface="Courier New"/>
                <a:cs typeface="Courier New"/>
              </a:rPr>
              <a:t>j</a:t>
            </a:r>
            <a:r>
              <a:rPr lang="pt-BR" dirty="0">
                <a:latin typeface="Courier New"/>
                <a:cs typeface="Courier New"/>
              </a:rPr>
              <a:t> EXIT				</a:t>
            </a:r>
          </a:p>
          <a:p>
            <a:pPr marL="411480" lvl="1" indent="0">
              <a:buNone/>
            </a:pPr>
            <a:r>
              <a:rPr lang="pt-BR" dirty="0" err="1">
                <a:latin typeface="Courier New"/>
                <a:cs typeface="Courier New"/>
              </a:rPr>
              <a:t>Else</a:t>
            </a:r>
            <a:r>
              <a:rPr lang="pt-BR" dirty="0">
                <a:latin typeface="Courier New"/>
                <a:cs typeface="Courier New"/>
              </a:rPr>
              <a:t>: </a:t>
            </a:r>
          </a:p>
          <a:p>
            <a:pPr marL="411480" lvl="1" indent="0"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addi</a:t>
            </a:r>
            <a:r>
              <a:rPr lang="pt-BR" dirty="0">
                <a:latin typeface="Courier New"/>
                <a:cs typeface="Courier New"/>
              </a:rPr>
              <a:t> $s2, $s2, 2   	</a:t>
            </a:r>
          </a:p>
          <a:p>
            <a:pPr marL="411480" lvl="1" indent="0">
              <a:buNone/>
            </a:pPr>
            <a:r>
              <a:rPr lang="pt-BR" dirty="0">
                <a:latin typeface="Courier New"/>
                <a:cs typeface="Courier New"/>
              </a:rPr>
              <a:t>EXIT: ...</a:t>
            </a:r>
          </a:p>
          <a:p>
            <a:pPr marL="11430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154222" cy="1143000"/>
          </a:xfrm>
        </p:spPr>
        <p:txBody>
          <a:bodyPr/>
          <a:lstStyle/>
          <a:p>
            <a:r>
              <a:rPr lang="pt-BR" dirty="0"/>
              <a:t>Instruções MIPS</a:t>
            </a:r>
            <a:br>
              <a:rPr lang="pt-BR" dirty="0"/>
            </a:br>
            <a:r>
              <a:rPr lang="pt-BR" sz="4000" dirty="0"/>
              <a:t>Teste de Igualdade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464022" y="4026090"/>
            <a:ext cx="7697338" cy="2647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9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Objetivos da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Apresentar o simulador didático </a:t>
            </a:r>
            <a:r>
              <a:rPr lang="pt-BR" sz="2800" dirty="0" err="1"/>
              <a:t>DrMips</a:t>
            </a:r>
            <a:r>
              <a:rPr lang="pt-BR" sz="2800" dirty="0"/>
              <a:t> e usá-lo como plataforma para entendimento de um processador MIPS simples</a:t>
            </a:r>
          </a:p>
          <a:p>
            <a:r>
              <a:rPr lang="pt-BR" sz="2800" dirty="0"/>
              <a:t>Escrever primeiros códigos em </a:t>
            </a:r>
            <a:r>
              <a:rPr lang="pt-BR" sz="2800" dirty="0" err="1"/>
              <a:t>assembly</a:t>
            </a:r>
            <a:r>
              <a:rPr lang="pt-BR" sz="2800" dirty="0"/>
              <a:t>, com o objetivo de entender o funcionamento do processador </a:t>
            </a:r>
            <a:r>
              <a:rPr lang="pt-BR" sz="2800" dirty="0" err="1"/>
              <a:t>mips</a:t>
            </a:r>
            <a:r>
              <a:rPr lang="pt-BR" sz="2800" dirty="0"/>
              <a:t> em questão</a:t>
            </a:r>
          </a:p>
          <a:p>
            <a:r>
              <a:rPr lang="pt-BR" sz="2800" dirty="0"/>
              <a:t>Explorar, mais a fundo, os conceitos estudados sobre organização de computadores.</a:t>
            </a:r>
          </a:p>
          <a:p>
            <a:endParaRPr lang="pt-BR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9809-58B2-6745-98A7-E0E8E0D018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2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5" y="3852863"/>
            <a:ext cx="7659687" cy="1168400"/>
          </a:xfrm>
        </p:spPr>
        <p:txBody>
          <a:bodyPr/>
          <a:lstStyle/>
          <a:p>
            <a:r>
              <a:rPr lang="pt-BR" dirty="0"/>
              <a:t>introdução às instruções assembly</a:t>
            </a:r>
            <a:br>
              <a:rPr lang="pt-B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Aritméticas/	Lógicas</a:t>
            </a:r>
            <a:br>
              <a:rPr lang="pt-BR" sz="2000" dirty="0"/>
            </a:br>
            <a:r>
              <a:rPr lang="pt-BR" sz="2000" dirty="0"/>
              <a:t>	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Carregamento</a:t>
            </a:r>
            <a:br>
              <a:rPr lang="pt-BR" sz="2000" dirty="0"/>
            </a:br>
            <a:r>
              <a:rPr lang="pt-BR" sz="2000" dirty="0"/>
              <a:t>	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Desvios</a:t>
            </a:r>
            <a:br>
              <a:rPr lang="pt-B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pt-BR" sz="2000" dirty="0">
                <a:solidFill>
                  <a:schemeClr val="tx1"/>
                </a:solidFill>
              </a:rPr>
              <a:t>LOops</a:t>
            </a:r>
            <a:br>
              <a:rPr lang="pt-BR" sz="2000" dirty="0"/>
            </a:br>
            <a:r>
              <a:rPr lang="pt-BR" sz="2000" dirty="0"/>
              <a:t>	</a:t>
            </a:r>
            <a:br>
              <a:rPr lang="pt-BR" sz="2000" dirty="0"/>
            </a:br>
            <a:r>
              <a:rPr lang="pt-BR" sz="2000" dirty="0"/>
              <a:t>	</a:t>
            </a:r>
            <a:br>
              <a:rPr lang="pt-BR" dirty="0"/>
            </a:br>
            <a:r>
              <a:rPr lang="pt-BR" dirty="0"/>
              <a:t>	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5" y="2219324"/>
            <a:ext cx="6135687" cy="1633539"/>
          </a:xfrm>
        </p:spPr>
        <p:txBody>
          <a:bodyPr/>
          <a:lstStyle/>
          <a:p>
            <a:r>
              <a:rPr lang="pt-BR" dirty="0"/>
              <a:t>MIPS via exemplos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9809-58B2-6745-98A7-E0E8E0D0180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61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poderíamos escrever o seguinte algoritmo?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154222" cy="1143000"/>
          </a:xfrm>
        </p:spPr>
        <p:txBody>
          <a:bodyPr/>
          <a:lstStyle/>
          <a:p>
            <a:r>
              <a:rPr lang="pt-BR" dirty="0"/>
              <a:t>Instruções MIPS</a:t>
            </a:r>
            <a:br>
              <a:rPr lang="pt-BR" dirty="0"/>
            </a:br>
            <a:r>
              <a:rPr lang="pt-BR" sz="4000" dirty="0"/>
              <a:t>Loop</a:t>
            </a:r>
          </a:p>
        </p:txBody>
      </p:sp>
      <p:sp>
        <p:nvSpPr>
          <p:cNvPr id="7" name="Retângulo 6"/>
          <p:cNvSpPr/>
          <p:nvPr/>
        </p:nvSpPr>
        <p:spPr>
          <a:xfrm>
            <a:off x="2456598" y="2897874"/>
            <a:ext cx="3220872" cy="1878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inteiro   i   =   0</a:t>
            </a:r>
          </a:p>
          <a:p>
            <a:r>
              <a:rPr lang="pt-BR" dirty="0"/>
              <a:t>inteiro   j   =   15</a:t>
            </a:r>
          </a:p>
          <a:p>
            <a:r>
              <a:rPr lang="pt-BR" dirty="0"/>
              <a:t>enquanto   (   i   &lt;   10   )   {</a:t>
            </a:r>
          </a:p>
          <a:p>
            <a:r>
              <a:rPr lang="pt-BR" dirty="0"/>
              <a:t>	j   =   j   +   5</a:t>
            </a:r>
          </a:p>
          <a:p>
            <a:r>
              <a:rPr lang="pt-BR" dirty="0"/>
              <a:t>	i   =   i   +   1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2204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poderíamos escrever o seguinte algoritmo?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154222" cy="1143000"/>
          </a:xfrm>
        </p:spPr>
        <p:txBody>
          <a:bodyPr/>
          <a:lstStyle/>
          <a:p>
            <a:r>
              <a:rPr lang="pt-BR" dirty="0"/>
              <a:t>Instruções MIPS</a:t>
            </a:r>
            <a:br>
              <a:rPr lang="pt-BR" dirty="0"/>
            </a:br>
            <a:r>
              <a:rPr lang="pt-BR" sz="4000" dirty="0"/>
              <a:t>Loop</a:t>
            </a:r>
          </a:p>
        </p:txBody>
      </p:sp>
      <p:sp>
        <p:nvSpPr>
          <p:cNvPr id="8" name="Retângulo 7"/>
          <p:cNvSpPr/>
          <p:nvPr/>
        </p:nvSpPr>
        <p:spPr>
          <a:xfrm>
            <a:off x="457200" y="2897874"/>
            <a:ext cx="7786048" cy="3653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li   $t0,   10		# constante  10</a:t>
            </a:r>
          </a:p>
          <a:p>
            <a:r>
              <a:rPr lang="pt-BR" dirty="0"/>
              <a:t>li   $t1,   0		# contador  do  laço i</a:t>
            </a:r>
          </a:p>
          <a:p>
            <a:r>
              <a:rPr lang="pt-BR" dirty="0"/>
              <a:t>li   $t2,  15 		# variável   j</a:t>
            </a:r>
          </a:p>
          <a:p>
            <a:r>
              <a:rPr lang="pt-BR" dirty="0"/>
              <a:t>loop:</a:t>
            </a:r>
          </a:p>
          <a:p>
            <a:r>
              <a:rPr lang="pt-BR" dirty="0"/>
              <a:t>	</a:t>
            </a:r>
            <a:r>
              <a:rPr lang="pt-BR" dirty="0" err="1"/>
              <a:t>beq</a:t>
            </a:r>
            <a:r>
              <a:rPr lang="pt-BR" dirty="0"/>
              <a:t>   $t1,   $t0,   </a:t>
            </a:r>
            <a:r>
              <a:rPr lang="pt-BR" dirty="0" err="1"/>
              <a:t>end</a:t>
            </a:r>
            <a:r>
              <a:rPr lang="pt-BR" dirty="0"/>
              <a:t>		# se  t1 == 10,  o  código acaba</a:t>
            </a:r>
          </a:p>
          <a:p>
            <a:r>
              <a:rPr lang="pt-BR" dirty="0"/>
              <a:t>	</a:t>
            </a:r>
            <a:r>
              <a:rPr lang="pt-BR" dirty="0" err="1"/>
              <a:t>addi</a:t>
            </a:r>
            <a:r>
              <a:rPr lang="pt-BR" dirty="0"/>
              <a:t>   $t2,   $t2,   5		# j  =  j  +  5</a:t>
            </a:r>
          </a:p>
          <a:p>
            <a:r>
              <a:rPr lang="pt-BR" dirty="0"/>
              <a:t>	</a:t>
            </a:r>
            <a:r>
              <a:rPr lang="pt-BR" dirty="0" err="1"/>
              <a:t>addi</a:t>
            </a:r>
            <a:r>
              <a:rPr lang="pt-BR" dirty="0"/>
              <a:t>   $t1,   $t1,   1		# i  =  i   +  1</a:t>
            </a:r>
          </a:p>
          <a:p>
            <a:r>
              <a:rPr lang="pt-BR" dirty="0"/>
              <a:t>	j   loop</a:t>
            </a:r>
          </a:p>
          <a:p>
            <a:r>
              <a:rPr lang="pt-BR" dirty="0" err="1"/>
              <a:t>end</a:t>
            </a:r>
            <a:r>
              <a:rPr lang="pt-BR" dirty="0"/>
              <a:t>:</a:t>
            </a:r>
          </a:p>
          <a:p>
            <a:r>
              <a:rPr lang="pt-BR" dirty="0"/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337222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observações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pt-BR" dirty="0"/>
              <a:t>O código em linguagem de alto nível não tem a mesma quantidade de instruções do que o código </a:t>
            </a:r>
            <a:r>
              <a:rPr lang="pt-BR" dirty="0" err="1"/>
              <a:t>assembly</a:t>
            </a:r>
            <a:r>
              <a:rPr lang="pt-BR" dirty="0"/>
              <a:t>.</a:t>
            </a:r>
          </a:p>
          <a:p>
            <a:pPr marL="571500" indent="-457200">
              <a:buAutoNum type="arabicPeriod"/>
            </a:pPr>
            <a:r>
              <a:rPr lang="pt-BR" dirty="0"/>
              <a:t>Muitas vezes, é necessário ter instruções intermediárias em </a:t>
            </a:r>
            <a:r>
              <a:rPr lang="pt-BR" dirty="0" err="1"/>
              <a:t>assembly</a:t>
            </a:r>
            <a:r>
              <a:rPr lang="pt-BR" dirty="0"/>
              <a:t> para poder executar a instrução em alto nível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tângulo de cantos arredondados 1"/>
          <p:cNvSpPr/>
          <p:nvPr/>
        </p:nvSpPr>
        <p:spPr>
          <a:xfrm>
            <a:off x="379862" y="4456676"/>
            <a:ext cx="7697338" cy="923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4409580" y="4527225"/>
            <a:ext cx="6690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lvl="1" indent="0">
              <a:buNone/>
            </a:pPr>
            <a:r>
              <a:rPr lang="pt-BR" dirty="0" err="1">
                <a:latin typeface="Courier New"/>
                <a:cs typeface="Courier New"/>
              </a:rPr>
              <a:t>slt</a:t>
            </a:r>
            <a:r>
              <a:rPr lang="pt-BR" dirty="0">
                <a:latin typeface="Courier New"/>
                <a:cs typeface="Courier New"/>
              </a:rPr>
              <a:t> $s1, $s2, $s3		</a:t>
            </a:r>
          </a:p>
          <a:p>
            <a:pPr marL="411480" lvl="1" indent="0">
              <a:buNone/>
            </a:pPr>
            <a:r>
              <a:rPr lang="pt-BR" dirty="0" err="1">
                <a:latin typeface="Courier New"/>
                <a:cs typeface="Courier New"/>
              </a:rPr>
              <a:t>bne</a:t>
            </a:r>
            <a:r>
              <a:rPr lang="pt-BR" dirty="0">
                <a:latin typeface="Courier New"/>
                <a:cs typeface="Courier New"/>
              </a:rPr>
              <a:t> $s1, $zero, </a:t>
            </a:r>
            <a:r>
              <a:rPr lang="pt-BR" dirty="0" err="1">
                <a:latin typeface="Courier New"/>
                <a:cs typeface="Courier New"/>
              </a:rPr>
              <a:t>Else</a:t>
            </a:r>
            <a:r>
              <a:rPr lang="pt-BR" dirty="0">
                <a:latin typeface="Courier New"/>
                <a:cs typeface="Courier New"/>
              </a:rPr>
              <a:t> 		</a:t>
            </a:r>
            <a:endParaRPr lang="pt-BR" b="1" dirty="0">
              <a:latin typeface="Courier New"/>
              <a:cs typeface="Courier New"/>
            </a:endParaRPr>
          </a:p>
          <a:p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599703" y="4659733"/>
            <a:ext cx="175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if</a:t>
            </a:r>
            <a:r>
              <a:rPr lang="pt-BR" dirty="0"/>
              <a:t> (  s2   &lt;   s3  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622231" y="4659733"/>
            <a:ext cx="1646243" cy="44681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894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treinar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faz</a:t>
            </a:r>
            <a:r>
              <a:rPr lang="en-US" sz="1800" dirty="0"/>
              <a:t> </a:t>
            </a:r>
            <a:r>
              <a:rPr lang="en-US" sz="1800" dirty="0" err="1"/>
              <a:t>trecho</a:t>
            </a:r>
            <a:r>
              <a:rPr lang="en-US" sz="1800" dirty="0"/>
              <a:t> de </a:t>
            </a:r>
            <a:r>
              <a:rPr lang="en-US" sz="1800" dirty="0" err="1"/>
              <a:t>programa</a:t>
            </a:r>
            <a:r>
              <a:rPr lang="en-US" sz="1800" dirty="0"/>
              <a:t> </a:t>
            </a:r>
            <a:r>
              <a:rPr lang="en-US" sz="1800" dirty="0" err="1"/>
              <a:t>abaixo</a:t>
            </a:r>
            <a:r>
              <a:rPr lang="en-US" sz="1800" dirty="0"/>
              <a:t>?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IMD0041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tângulo 7"/>
          <p:cNvSpPr/>
          <p:nvPr/>
        </p:nvSpPr>
        <p:spPr>
          <a:xfrm>
            <a:off x="310116" y="2590031"/>
            <a:ext cx="2805224" cy="2008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dirty="0"/>
              <a:t>L1:</a:t>
            </a:r>
          </a:p>
          <a:p>
            <a:r>
              <a:rPr lang="nb-NO" dirty="0"/>
              <a:t>	</a:t>
            </a:r>
            <a:r>
              <a:rPr lang="nb-NO" dirty="0" err="1"/>
              <a:t>add</a:t>
            </a:r>
            <a:r>
              <a:rPr lang="nb-NO" dirty="0"/>
              <a:t>  $s0, $s0, $t1</a:t>
            </a:r>
          </a:p>
          <a:p>
            <a:r>
              <a:rPr lang="nb-NO" dirty="0"/>
              <a:t>	</a:t>
            </a:r>
            <a:r>
              <a:rPr lang="nb-NO" dirty="0" err="1"/>
              <a:t>addi</a:t>
            </a:r>
            <a:r>
              <a:rPr lang="nb-NO" dirty="0"/>
              <a:t> $t0, $t0, 1	</a:t>
            </a:r>
          </a:p>
          <a:p>
            <a:r>
              <a:rPr lang="nb-NO" dirty="0"/>
              <a:t>	beq  $t2, $t0, L1</a:t>
            </a:r>
          </a:p>
          <a:p>
            <a:r>
              <a:rPr lang="nb-NO" dirty="0"/>
              <a:t>EXIT:  ...</a:t>
            </a:r>
            <a:endParaRPr lang="pt-BR" dirty="0"/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9BEB23BA-E8B8-48F6-8C80-6E33E2C962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83"/>
          <a:stretch/>
        </p:blipFill>
        <p:spPr>
          <a:xfrm>
            <a:off x="3128566" y="2180855"/>
            <a:ext cx="5197832" cy="1875579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BC5ADF40-0D3A-40AB-B7F0-90DCEF4AA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54" b="-504"/>
          <a:stretch/>
        </p:blipFill>
        <p:spPr>
          <a:xfrm>
            <a:off x="3128566" y="4051164"/>
            <a:ext cx="5197832" cy="8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6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treinar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assembly MIPS</a:t>
            </a:r>
          </a:p>
          <a:p>
            <a:endParaRPr lang="en-US" dirty="0"/>
          </a:p>
          <a:p>
            <a:r>
              <a:rPr lang="pt-BR" dirty="0"/>
              <a:t>$t0 = </a:t>
            </a:r>
            <a:r>
              <a:rPr lang="pt-BR" dirty="0" err="1"/>
              <a:t>x</a:t>
            </a:r>
            <a:endParaRPr lang="en-US" dirty="0"/>
          </a:p>
          <a:p>
            <a:r>
              <a:rPr lang="pt-BR" dirty="0"/>
              <a:t>$t1 = </a:t>
            </a:r>
            <a:r>
              <a:rPr lang="pt-BR" dirty="0" err="1"/>
              <a:t>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tângulo 7"/>
          <p:cNvSpPr/>
          <p:nvPr/>
        </p:nvSpPr>
        <p:spPr>
          <a:xfrm>
            <a:off x="457200" y="3594395"/>
            <a:ext cx="2137144" cy="2008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se (</a:t>
            </a:r>
            <a:r>
              <a:rPr lang="pt-BR" dirty="0" err="1"/>
              <a:t>y</a:t>
            </a:r>
            <a:r>
              <a:rPr lang="pt-BR" dirty="0"/>
              <a:t>==0) faça</a:t>
            </a:r>
          </a:p>
          <a:p>
            <a:r>
              <a:rPr lang="pt-BR" dirty="0"/>
              <a:t>      </a:t>
            </a:r>
            <a:r>
              <a:rPr lang="pt-BR" dirty="0" err="1"/>
              <a:t>x</a:t>
            </a:r>
            <a:r>
              <a:rPr lang="pt-BR" dirty="0"/>
              <a:t> = x+y-1;</a:t>
            </a:r>
          </a:p>
          <a:p>
            <a:r>
              <a:rPr lang="pt-BR" dirty="0"/>
              <a:t>senão</a:t>
            </a:r>
          </a:p>
          <a:p>
            <a:r>
              <a:rPr lang="pt-BR" dirty="0"/>
              <a:t>      </a:t>
            </a:r>
            <a:r>
              <a:rPr lang="pt-BR" dirty="0" err="1"/>
              <a:t>x</a:t>
            </a:r>
            <a:r>
              <a:rPr lang="pt-BR" dirty="0"/>
              <a:t> = x-y+1;</a:t>
            </a:r>
          </a:p>
          <a:p>
            <a:r>
              <a:rPr lang="pt-BR" dirty="0"/>
              <a:t>fim se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83"/>
          <a:stretch/>
        </p:blipFill>
        <p:spPr>
          <a:xfrm>
            <a:off x="3128566" y="2180855"/>
            <a:ext cx="5197832" cy="1875579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386ED0AC-9E84-433F-A01A-63A01EC83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54" b="-504"/>
          <a:stretch/>
        </p:blipFill>
        <p:spPr>
          <a:xfrm>
            <a:off x="3128566" y="4051164"/>
            <a:ext cx="5197832" cy="8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2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0000" dirty="0">
                <a:latin typeface="Andale Mono" charset="0"/>
                <a:ea typeface="Andale Mono" charset="0"/>
                <a:cs typeface="Andale Mono" charset="0"/>
              </a:rPr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66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2800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pt-BR" sz="3200" dirty="0"/>
              <a:t>Bibliografia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sz="2800" dirty="0"/>
              <a:t>PATTERSON, D. A. &amp; HENNESSY, J. L.</a:t>
            </a:r>
          </a:p>
          <a:p>
            <a:pPr marL="0" indent="0" algn="just">
              <a:buNone/>
            </a:pPr>
            <a:r>
              <a:rPr lang="pt-B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	Organização e Projeto de Computadores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pt-BR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– A Interface Hardware/Software. 3ª ed. Campus,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CAPÍTULO 2</a:t>
            </a:r>
          </a:p>
          <a:p>
            <a:pPr marL="0" indent="0" algn="just">
              <a:buNone/>
            </a:pPr>
            <a:endParaRPr lang="pt-BR" sz="28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algn="just"/>
            <a:r>
              <a:rPr lang="pt-B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MIPS Assembly </a:t>
            </a:r>
            <a:r>
              <a:rPr lang="pt-BR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Language</a:t>
            </a:r>
            <a:endParaRPr lang="pt-BR" sz="28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hlinkClick r:id="rId3"/>
              </a:rPr>
              <a:t>http://www.inf.uni-konstanz.de/dbis/teaching/ws0304/computing-systems/download/rs-05.pdf</a:t>
            </a:r>
            <a:endParaRPr lang="pt-BR" sz="28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0" indent="0" algn="just">
              <a:buNone/>
            </a:pPr>
            <a:endParaRPr lang="pt-BR" sz="28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0" indent="0" algn="just">
              <a:buNone/>
            </a:pPr>
            <a:endParaRPr lang="pt-BR" sz="28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Introdução Curta ao MIPS</a:t>
            </a:r>
          </a:p>
          <a:p>
            <a:pPr marL="0" indent="0" algn="just">
              <a:buNone/>
            </a:pPr>
            <a:r>
              <a:rPr lang="pt-B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http://www.di.ubi.pt/~desousa/2011-2012/LFC/mips.pdf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75103" y="1645920"/>
            <a:ext cx="2438399" cy="365760"/>
          </a:xfrm>
        </p:spPr>
        <p:txBody>
          <a:bodyPr/>
          <a:lstStyle/>
          <a:p>
            <a:fld id="{A129F9E0-2085-4641-A6E2-D641DF548C61}" type="datetime1">
              <a:rPr lang="pt-BR" smtClean="0"/>
              <a:pPr/>
              <a:t>07/03/2018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610662" y="4048760"/>
            <a:ext cx="2367281" cy="365760"/>
          </a:xfrm>
        </p:spPr>
        <p:txBody>
          <a:bodyPr/>
          <a:lstStyle/>
          <a:p>
            <a:r>
              <a:rPr lang="en-US" dirty="0"/>
              <a:t>IMD0041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5FD889E0-CAB2-4699-909D-B9A88D47ACB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68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2800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pt-BR" sz="3200" dirty="0"/>
              <a:t>Referencias usadas nesses slides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PATTERSON, D. A. &amp; HENNESSY, J. L. Organização e Projeto de Computadores – A Interface Hardware/Software. 3ª ed. Campus, CAPÍTULO 2</a:t>
            </a:r>
          </a:p>
          <a:p>
            <a:r>
              <a:rPr lang="pt-BR" sz="2800" dirty="0"/>
              <a:t>MIPS Assembly </a:t>
            </a:r>
            <a:r>
              <a:rPr lang="pt-BR" sz="2800" dirty="0" err="1"/>
              <a:t>Language</a:t>
            </a:r>
            <a:r>
              <a:rPr lang="pt-BR" sz="2800" dirty="0"/>
              <a:t>, disponível </a:t>
            </a:r>
            <a:r>
              <a:rPr lang="pt-BR" sz="2800" dirty="0">
                <a:hlinkClick r:id="rId3"/>
              </a:rPr>
              <a:t>online</a:t>
            </a:r>
            <a:r>
              <a:rPr lang="pt-BR" sz="2800" dirty="0"/>
              <a:t>.</a:t>
            </a:r>
          </a:p>
          <a:p>
            <a:r>
              <a:rPr lang="pt-BR" sz="2800" dirty="0"/>
              <a:t>Introdução Curta ao MIPS, disponível </a:t>
            </a:r>
            <a:r>
              <a:rPr lang="pt-BR" sz="2800" dirty="0">
                <a:hlinkClick r:id="rId4" action="ppaction://hlinkfile"/>
              </a:rPr>
              <a:t>online</a:t>
            </a:r>
            <a:r>
              <a:rPr lang="pt-BR" sz="2800" dirty="0"/>
              <a:t>.</a:t>
            </a:r>
          </a:p>
          <a:p>
            <a:r>
              <a:rPr lang="en-US" sz="2800" dirty="0" err="1"/>
              <a:t>DrMips</a:t>
            </a:r>
            <a:r>
              <a:rPr lang="en-US" sz="2800" dirty="0"/>
              <a:t>, </a:t>
            </a:r>
            <a:r>
              <a:rPr lang="en-US" sz="2800" dirty="0" err="1"/>
              <a:t>disponível</a:t>
            </a:r>
            <a:r>
              <a:rPr lang="en-US" sz="2800" dirty="0"/>
              <a:t> </a:t>
            </a:r>
            <a:r>
              <a:rPr lang="en-US" sz="2800" dirty="0">
                <a:hlinkClick r:id="rId5"/>
              </a:rPr>
              <a:t>online</a:t>
            </a:r>
            <a:r>
              <a:rPr lang="en-US" sz="2800" dirty="0"/>
              <a:t>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9809-58B2-6745-98A7-E0E8E0D018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09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42703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MIPS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rgbClr val="00009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rgbClr val="0000FF"/>
              </a:buClr>
              <a:buFont typeface="Courier New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rgbClr val="000090"/>
              </a:buClr>
              <a:buFont typeface="Wingdings" charset="2"/>
              <a:buChar char="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MIPS (1981)</a:t>
            </a:r>
          </a:p>
          <a:p>
            <a:endParaRPr lang="pt-BR" dirty="0"/>
          </a:p>
          <a:p>
            <a:r>
              <a:rPr lang="pt-BR" dirty="0"/>
              <a:t>Desenvolvido pela MIPS Technologies (antiga MIPS Computer Systems, Inc.)</a:t>
            </a:r>
          </a:p>
          <a:p>
            <a:endParaRPr lang="pt-BR" dirty="0"/>
          </a:p>
          <a:p>
            <a:r>
              <a:rPr lang="pt-BR" dirty="0"/>
              <a:t>Arquitetura </a:t>
            </a:r>
            <a:r>
              <a:rPr lang="pt-BR" dirty="0" err="1"/>
              <a:t>Mips</a:t>
            </a:r>
            <a:r>
              <a:rPr lang="pt-BR" dirty="0"/>
              <a:t>/RISC</a:t>
            </a:r>
          </a:p>
          <a:p>
            <a:endParaRPr lang="pt-BR" dirty="0"/>
          </a:p>
          <a:p>
            <a:r>
              <a:rPr lang="pt-BR" dirty="0"/>
              <a:t>Atualmente, projetado e licenciado pela </a:t>
            </a:r>
            <a:r>
              <a:rPr lang="pt-BR" i="1" dirty="0" err="1"/>
              <a:t>Imagination</a:t>
            </a:r>
            <a:r>
              <a:rPr lang="pt-BR" i="1" dirty="0"/>
              <a:t> Technologies </a:t>
            </a:r>
            <a:r>
              <a:rPr lang="pt-BR" dirty="0"/>
              <a:t>(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imgtec.com</a:t>
            </a:r>
            <a:r>
              <a:rPr lang="pt-BR" dirty="0"/>
              <a:t>/)</a:t>
            </a:r>
            <a:endParaRPr lang="pt-BR" i="1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75103" y="1645920"/>
            <a:ext cx="2438399" cy="365760"/>
          </a:xfrm>
        </p:spPr>
        <p:txBody>
          <a:bodyPr/>
          <a:lstStyle/>
          <a:p>
            <a:fld id="{A129F9E0-2085-4641-A6E2-D641DF548C61}" type="datetime1">
              <a:rPr lang="pt-BR" smtClean="0"/>
              <a:pPr/>
              <a:t>07/03/2018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610662" y="4048760"/>
            <a:ext cx="2367281" cy="365760"/>
          </a:xfrm>
        </p:spPr>
        <p:txBody>
          <a:bodyPr/>
          <a:lstStyle/>
          <a:p>
            <a:r>
              <a:rPr lang="en-US" dirty="0"/>
              <a:t>IMD0041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5FD889E0-CAB2-4699-909D-B9A88D47ACB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3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1085"/>
            <a:ext cx="7620000" cy="325883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IMD0041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2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620000" cy="1143000"/>
          </a:xfrm>
        </p:spPr>
        <p:txBody>
          <a:bodyPr>
            <a:normAutofit/>
          </a:bodyPr>
          <a:lstStyle/>
          <a:p>
            <a:r>
              <a:rPr lang="pt-BR" dirty="0" err="1"/>
              <a:t>Mips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rgbClr val="000000"/>
                </a:solidFill>
              </a:rPr>
              <a:t>Semelhança com outras linguagens de máquina</a:t>
            </a:r>
          </a:p>
          <a:p>
            <a:pPr lvl="1"/>
            <a:r>
              <a:rPr lang="pt-BR" sz="1800" dirty="0">
                <a:solidFill>
                  <a:srgbClr val="000000"/>
                </a:solidFill>
              </a:rPr>
              <a:t>Processadores construídos a partir das mesmas tecnologias de hw</a:t>
            </a:r>
          </a:p>
          <a:p>
            <a:pPr lvl="1"/>
            <a:r>
              <a:rPr lang="pt-BR" sz="1800" dirty="0">
                <a:solidFill>
                  <a:srgbClr val="000000"/>
                </a:solidFill>
              </a:rPr>
              <a:t>Algumas operações básicas são fundamentais a todos processadores</a:t>
            </a:r>
          </a:p>
          <a:p>
            <a:endParaRPr lang="pt-BR" sz="1800" dirty="0">
              <a:solidFill>
                <a:srgbClr val="000000"/>
              </a:solidFill>
            </a:endParaRPr>
          </a:p>
          <a:p>
            <a:r>
              <a:rPr lang="pt-BR" sz="1800" dirty="0">
                <a:solidFill>
                  <a:srgbClr val="000000"/>
                </a:solidFill>
              </a:rPr>
              <a:t>Utilizada em sistemas embarcados como vídeo games (</a:t>
            </a:r>
            <a:r>
              <a:rPr lang="pt-BR" sz="1800" i="1" dirty="0">
                <a:solidFill>
                  <a:srgbClr val="000000"/>
                </a:solidFill>
              </a:rPr>
              <a:t>Sony </a:t>
            </a:r>
            <a:r>
              <a:rPr lang="pt-BR" sz="1800" i="1" dirty="0" err="1">
                <a:solidFill>
                  <a:srgbClr val="000000"/>
                </a:solidFill>
              </a:rPr>
              <a:t>PlayStation</a:t>
            </a:r>
            <a:r>
              <a:rPr lang="pt-BR" sz="1800" i="1" dirty="0">
                <a:solidFill>
                  <a:srgbClr val="000000"/>
                </a:solidFill>
              </a:rPr>
              <a:t> 2</a:t>
            </a:r>
            <a:r>
              <a:rPr lang="pt-BR" sz="1800" dirty="0">
                <a:solidFill>
                  <a:srgbClr val="000000"/>
                </a:solidFill>
              </a:rPr>
              <a:t>, </a:t>
            </a:r>
            <a:r>
              <a:rPr lang="pt-BR" sz="1800" i="1" dirty="0" err="1">
                <a:solidFill>
                  <a:srgbClr val="000000"/>
                </a:solidFill>
              </a:rPr>
              <a:t>PlayStation</a:t>
            </a:r>
            <a:r>
              <a:rPr lang="pt-BR" sz="1800" i="1" dirty="0">
                <a:solidFill>
                  <a:srgbClr val="000000"/>
                </a:solidFill>
              </a:rPr>
              <a:t> </a:t>
            </a:r>
            <a:r>
              <a:rPr lang="pt-BR" sz="1800" i="1" dirty="0" err="1">
                <a:solidFill>
                  <a:srgbClr val="000000"/>
                </a:solidFill>
              </a:rPr>
              <a:t>Portable</a:t>
            </a:r>
            <a:r>
              <a:rPr lang="pt-BR" sz="1800" i="1" dirty="0">
                <a:solidFill>
                  <a:srgbClr val="000000"/>
                </a:solidFill>
              </a:rPr>
              <a:t>, Nintendo 64</a:t>
            </a:r>
            <a:r>
              <a:rPr lang="pt-BR" sz="1800" dirty="0">
                <a:solidFill>
                  <a:srgbClr val="000000"/>
                </a:solidFill>
              </a:rPr>
              <a:t>)</a:t>
            </a:r>
          </a:p>
          <a:p>
            <a:endParaRPr lang="pt-BR" sz="1800" dirty="0">
              <a:solidFill>
                <a:srgbClr val="000000"/>
              </a:solidFill>
            </a:endParaRPr>
          </a:p>
          <a:p>
            <a:r>
              <a:rPr lang="pt-BR" sz="1800" dirty="0">
                <a:solidFill>
                  <a:srgbClr val="000000"/>
                </a:solidFill>
              </a:rPr>
              <a:t>Outras empresas:</a:t>
            </a:r>
          </a:p>
          <a:p>
            <a:pPr lvl="1"/>
            <a:r>
              <a:rPr lang="pt-BR" sz="1800" i="1" dirty="0">
                <a:solidFill>
                  <a:srgbClr val="000000"/>
                </a:solidFill>
              </a:rPr>
              <a:t>Digital Equipment Corporation, NEC, Pyramid Technology, Siemens Nixdorf, Tandem Computers </a:t>
            </a:r>
          </a:p>
          <a:p>
            <a:pPr lvl="1"/>
            <a:endParaRPr lang="pt-BR" sz="1800" dirty="0">
              <a:solidFill>
                <a:srgbClr val="000000"/>
              </a:solidFill>
            </a:endParaRPr>
          </a:p>
          <a:p>
            <a:r>
              <a:rPr lang="pt-BR" sz="1800" b="1" dirty="0">
                <a:solidFill>
                  <a:srgbClr val="000000"/>
                </a:solidFill>
              </a:rPr>
              <a:t>Do meio para o final dos anos 90, foi estimado que 1 em cada três processadores RISC fabricados eram implementações MIPS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75103" y="1645920"/>
            <a:ext cx="2438399" cy="365760"/>
          </a:xfrm>
        </p:spPr>
        <p:txBody>
          <a:bodyPr/>
          <a:lstStyle/>
          <a:p>
            <a:fld id="{A129F9E0-2085-4641-A6E2-D641DF548C61}" type="datetime1">
              <a:rPr lang="pt-BR" smtClean="0"/>
              <a:pPr/>
              <a:t>07/03/2018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610662" y="4048760"/>
            <a:ext cx="2367281" cy="365760"/>
          </a:xfrm>
        </p:spPr>
        <p:txBody>
          <a:bodyPr/>
          <a:lstStyle/>
          <a:p>
            <a:r>
              <a:rPr lang="en-US" dirty="0"/>
              <a:t>IMD0041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5FD889E0-CAB2-4699-909D-B9A88D47ACB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3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620000" cy="1143000"/>
          </a:xfrm>
        </p:spPr>
        <p:txBody>
          <a:bodyPr>
            <a:normAutofit/>
          </a:bodyPr>
          <a:lstStyle/>
          <a:p>
            <a:r>
              <a:rPr lang="pt-BR" dirty="0" err="1"/>
              <a:t>DrMips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rgbClr val="000000"/>
                </a:solidFill>
              </a:rPr>
              <a:t>Um, entre vários, simulador de processadores MIPS</a:t>
            </a:r>
          </a:p>
          <a:p>
            <a:pPr lvl="1"/>
            <a:r>
              <a:rPr lang="pt-BR" sz="2400" dirty="0">
                <a:solidFill>
                  <a:srgbClr val="000000"/>
                </a:solidFill>
              </a:rPr>
              <a:t>Recebe como entrada o </a:t>
            </a:r>
            <a:r>
              <a:rPr lang="pt-BR" sz="2400" dirty="0" err="1">
                <a:solidFill>
                  <a:srgbClr val="000000"/>
                </a:solidFill>
              </a:rPr>
              <a:t>assembly</a:t>
            </a:r>
            <a:endParaRPr lang="pt-BR" sz="2400" dirty="0">
              <a:solidFill>
                <a:srgbClr val="000000"/>
              </a:solidFill>
            </a:endParaRPr>
          </a:p>
          <a:p>
            <a:pPr lvl="1"/>
            <a:r>
              <a:rPr lang="pt-BR" sz="2400" dirty="0">
                <a:solidFill>
                  <a:srgbClr val="000000"/>
                </a:solidFill>
              </a:rPr>
              <a:t>Executa as instruções entradas manipulando os </a:t>
            </a:r>
            <a:r>
              <a:rPr lang="pt-BR" sz="2400" dirty="0" err="1">
                <a:solidFill>
                  <a:srgbClr val="000000"/>
                </a:solidFill>
              </a:rPr>
              <a:t>daos</a:t>
            </a:r>
            <a:r>
              <a:rPr lang="pt-BR" sz="2400" dirty="0">
                <a:solidFill>
                  <a:srgbClr val="000000"/>
                </a:solidFill>
              </a:rPr>
              <a:t> inseridos</a:t>
            </a:r>
          </a:p>
          <a:p>
            <a:pPr lvl="1"/>
            <a:r>
              <a:rPr lang="pt-BR" sz="2400" dirty="0">
                <a:solidFill>
                  <a:srgbClr val="000000"/>
                </a:solidFill>
              </a:rPr>
              <a:t>Permite visualização do caminho de dados durante a execução</a:t>
            </a:r>
          </a:p>
          <a:p>
            <a:pPr lvl="1"/>
            <a:r>
              <a:rPr lang="pt-BR" sz="2400" dirty="0">
                <a:solidFill>
                  <a:srgbClr val="000000"/>
                </a:solidFill>
              </a:rPr>
              <a:t>Possui duas implementações de processador </a:t>
            </a:r>
            <a:r>
              <a:rPr lang="pt-BR" sz="2400" dirty="0" err="1">
                <a:solidFill>
                  <a:srgbClr val="000000"/>
                </a:solidFill>
              </a:rPr>
              <a:t>mips</a:t>
            </a:r>
            <a:r>
              <a:rPr lang="pt-BR" sz="2400" dirty="0">
                <a:solidFill>
                  <a:srgbClr val="000000"/>
                </a:solidFill>
              </a:rPr>
              <a:t> disponível: Monociclo e com Pipeline</a:t>
            </a:r>
          </a:p>
          <a:p>
            <a:pPr lvl="1"/>
            <a:r>
              <a:rPr lang="pt-BR" sz="2400" dirty="0">
                <a:solidFill>
                  <a:srgbClr val="000000"/>
                </a:solidFill>
              </a:rPr>
              <a:t>Não precisa de instalador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75103" y="1645920"/>
            <a:ext cx="2438399" cy="365760"/>
          </a:xfrm>
        </p:spPr>
        <p:txBody>
          <a:bodyPr/>
          <a:lstStyle/>
          <a:p>
            <a:fld id="{A129F9E0-2085-4641-A6E2-D641DF548C61}" type="datetime1">
              <a:rPr lang="pt-BR" smtClean="0"/>
              <a:pPr/>
              <a:t>07/03/2018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610662" y="4048760"/>
            <a:ext cx="2367281" cy="365760"/>
          </a:xfrm>
        </p:spPr>
        <p:txBody>
          <a:bodyPr/>
          <a:lstStyle/>
          <a:p>
            <a:r>
              <a:rPr lang="en-US" dirty="0"/>
              <a:t>IMD0041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5FD889E0-CAB2-4699-909D-B9A88D47ACB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8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620000" cy="1143000"/>
          </a:xfrm>
        </p:spPr>
        <p:txBody>
          <a:bodyPr>
            <a:normAutofit/>
          </a:bodyPr>
          <a:lstStyle/>
          <a:p>
            <a:r>
              <a:rPr lang="pt-BR" dirty="0" err="1"/>
              <a:t>DrMips</a:t>
            </a:r>
            <a:endParaRPr lang="pt-BR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75103" y="1645920"/>
            <a:ext cx="2438399" cy="365760"/>
          </a:xfrm>
        </p:spPr>
        <p:txBody>
          <a:bodyPr/>
          <a:lstStyle/>
          <a:p>
            <a:fld id="{A129F9E0-2085-4641-A6E2-D641DF548C61}" type="datetime1">
              <a:rPr lang="pt-BR" smtClean="0"/>
              <a:pPr/>
              <a:t>07/03/2018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610662" y="4048760"/>
            <a:ext cx="2367281" cy="365760"/>
          </a:xfrm>
        </p:spPr>
        <p:txBody>
          <a:bodyPr/>
          <a:lstStyle/>
          <a:p>
            <a:r>
              <a:rPr lang="en-US" dirty="0"/>
              <a:t>IMD0041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5FD889E0-CAB2-4699-909D-B9A88D47ACB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7DD082-6016-4195-90FE-955A29512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21" t="19215" r="31489" b="30993"/>
          <a:stretch/>
        </p:blipFill>
        <p:spPr>
          <a:xfrm>
            <a:off x="353408" y="1456990"/>
            <a:ext cx="3990031" cy="269348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4E75281-F9D2-4367-B772-FDB5BD676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16" r="47766" b="26643"/>
          <a:stretch/>
        </p:blipFill>
        <p:spPr>
          <a:xfrm>
            <a:off x="4443958" y="3889878"/>
            <a:ext cx="3633242" cy="269348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0FBB646D-0AE7-4BD0-882F-36CAD5ED0B25}"/>
              </a:ext>
            </a:extLst>
          </p:cNvPr>
          <p:cNvSpPr/>
          <p:nvPr/>
        </p:nvSpPr>
        <p:spPr>
          <a:xfrm>
            <a:off x="570259" y="4160308"/>
            <a:ext cx="3556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</a:rPr>
              <a:t>Tela e edição de código </a:t>
            </a:r>
            <a:r>
              <a:rPr lang="pt-BR" dirty="0" err="1">
                <a:solidFill>
                  <a:srgbClr val="000000"/>
                </a:solidFill>
              </a:rPr>
              <a:t>assembly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5203DCA-3FED-4B35-A34C-D76EA1711E76}"/>
              </a:ext>
            </a:extLst>
          </p:cNvPr>
          <p:cNvSpPr/>
          <p:nvPr/>
        </p:nvSpPr>
        <p:spPr>
          <a:xfrm>
            <a:off x="4572000" y="3105834"/>
            <a:ext cx="3556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</a:rPr>
              <a:t>Tela de Visualização do data path</a:t>
            </a:r>
          </a:p>
        </p:txBody>
      </p:sp>
    </p:spTree>
    <p:extLst>
      <p:ext uri="{BB962C8B-B14F-4D97-AF65-F5344CB8AC3E}">
        <p14:creationId xmlns:p14="http://schemas.microsoft.com/office/powerpoint/2010/main" val="2054380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Adjacenc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33358</TotalTime>
  <Words>1034</Words>
  <Application>Microsoft Office PowerPoint</Application>
  <PresentationFormat>Papel Carta (216 x 279 mm)</PresentationFormat>
  <Paragraphs>342</Paragraphs>
  <Slides>37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5" baseType="lpstr">
      <vt:lpstr>Andale Mono</vt:lpstr>
      <vt:lpstr>Arial</vt:lpstr>
      <vt:lpstr>Book Antiqua</vt:lpstr>
      <vt:lpstr>Calibri</vt:lpstr>
      <vt:lpstr>Century Gothic</vt:lpstr>
      <vt:lpstr>Courier New</vt:lpstr>
      <vt:lpstr>Wingdings</vt:lpstr>
      <vt:lpstr>Adjacency</vt:lpstr>
      <vt:lpstr>Conjunto de Instruções do  Processador MIPS</vt:lpstr>
      <vt:lpstr>Roteiro</vt:lpstr>
      <vt:lpstr>Objetivos da Aula</vt:lpstr>
      <vt:lpstr>Referencias usadas nesses slides</vt:lpstr>
      <vt:lpstr>Apresentação do PowerPoint</vt:lpstr>
      <vt:lpstr>MIPS</vt:lpstr>
      <vt:lpstr>Mips</vt:lpstr>
      <vt:lpstr>DrMips</vt:lpstr>
      <vt:lpstr>DrMips</vt:lpstr>
      <vt:lpstr>DrMips</vt:lpstr>
      <vt:lpstr>DrMips</vt:lpstr>
      <vt:lpstr>DrMips</vt:lpstr>
      <vt:lpstr>introdução às instruções assembly   Aritméticas/ Lógicas  Carregamento  Desvios  LOops      </vt:lpstr>
      <vt:lpstr>introdução às instruções assembly   Aritméticas/ Lógicas  Carregamento  Desvios  LOops      </vt:lpstr>
      <vt:lpstr>Instruções MIPS  Aritmética</vt:lpstr>
      <vt:lpstr>Instruções MIPS  Aritmética</vt:lpstr>
      <vt:lpstr>Instruções MIPS Operações Lógicas</vt:lpstr>
      <vt:lpstr>introdução às instruções assembly   Aritméticas/ Lógicas  Carregamento  Desvios  LOops      </vt:lpstr>
      <vt:lpstr>Instruções MIPS Carregamento</vt:lpstr>
      <vt:lpstr>Instruções MIPS Carregamento</vt:lpstr>
      <vt:lpstr>Instruções MIPS Carregamento de vetores</vt:lpstr>
      <vt:lpstr>Instruções MIPS Carregamento de vetores</vt:lpstr>
      <vt:lpstr>Instruções MIPS Carregamento de vetores</vt:lpstr>
      <vt:lpstr>introdução às instruções assembly   Aritméticas/ Lógicas  Carregamento  Desvios  LOops      </vt:lpstr>
      <vt:lpstr>Instruções MIPS Desvio incondicional</vt:lpstr>
      <vt:lpstr>Instruções MIPS Desvio incondicional</vt:lpstr>
      <vt:lpstr>Instruções MIPS Tomada de Decisão</vt:lpstr>
      <vt:lpstr>Instruções MIPS Tomada de Decisão</vt:lpstr>
      <vt:lpstr>Instruções MIPS Teste de Igualdade</vt:lpstr>
      <vt:lpstr>introdução às instruções assembly   Aritméticas/ Lógicas  Carregamento  Desvios  LOops      </vt:lpstr>
      <vt:lpstr>Instruções MIPS Loop</vt:lpstr>
      <vt:lpstr>Instruções MIPS Loop</vt:lpstr>
      <vt:lpstr>Algumas observações</vt:lpstr>
      <vt:lpstr>Para treinar</vt:lpstr>
      <vt:lpstr>Para treinar</vt:lpstr>
      <vt:lpstr>Apresentação do PowerPoint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 Magalhães Pereira</dc:creator>
  <cp:lastModifiedBy>Julio</cp:lastModifiedBy>
  <cp:revision>328</cp:revision>
  <cp:lastPrinted>2016-02-24T20:23:54Z</cp:lastPrinted>
  <dcterms:created xsi:type="dcterms:W3CDTF">2013-02-03T13:49:56Z</dcterms:created>
  <dcterms:modified xsi:type="dcterms:W3CDTF">2018-03-07T19:33:42Z</dcterms:modified>
</cp:coreProperties>
</file>