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h82HR9/sO0JKhMwzqgwCGyp8wo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F37036-A259-4F70-9770-5972D91953ED}">
  <a:tblStyle styleId="{29F37036-A259-4F70-9770-5972D91953ED}" styleName="Table_0">
    <a:wholeTbl>
      <a:tcTxStyle b="off" i="off">
        <a:font>
          <a:latin typeface="Calibri"/>
          <a:ea typeface="Calibri"/>
          <a:cs typeface="Calibri"/>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tcStyle>
    </a:band1H>
    <a:band2H>
      <a:tcTxStyle/>
    </a:band2H>
    <a:band1V>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cBdr>
      </a:tcStyle>
    </a:band1V>
    <a:band2V>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customschemas.google.com/relationships/presentationmetadata" Target="metadata"/><Relationship Id="rId8" Type="http://schemas.openxmlformats.org/officeDocument/2006/relationships/slide" Target="slides/slide3.xml"/><Relationship Id="rId3" Type="http://schemas.openxmlformats.org/officeDocument/2006/relationships/tableStyles" Target="tableStyles.xml"/><Relationship Id="rId21"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 Type="http://schemas.openxmlformats.org/officeDocument/2006/relationships/presProps" Target="presProps.xml"/><Relationship Id="rId16" Type="http://schemas.openxmlformats.org/officeDocument/2006/relationships/slide" Target="slides/slide11.xml"/><Relationship Id="rId20" Type="http://schemas.openxmlformats.org/officeDocument/2006/relationships/customXml" Target="../customXml/item2.xml"/><Relationship Id="rId11" Type="http://schemas.openxmlformats.org/officeDocument/2006/relationships/slide" Target="slides/slide6.xml"/><Relationship Id="rId1" Type="http://schemas.openxmlformats.org/officeDocument/2006/relationships/theme" Target="theme/theme2.xml"/><Relationship Id="rId6" Type="http://schemas.openxmlformats.org/officeDocument/2006/relationships/slide" Target="slides/slide1.xml"/><Relationship Id="rId15" Type="http://schemas.openxmlformats.org/officeDocument/2006/relationships/slide" Target="slides/slide10.xml"/><Relationship Id="rId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customXml" Target="../customXml/item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JEROME Bonjour,  et bienvenue dans cette présentation d’Exomos. </a:t>
            </a:r>
            <a:r>
              <a:rPr lang="fr-FR"/>
              <a:t>Exomos est la réponse à un problème majeur de ce siècle, que nous allons vous présenter aujourd’hui, ainsi que la solution que nous comptons proproser.</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SABRINE suite a notre veille </a:t>
            </a:r>
            <a:r>
              <a:rPr lang="fr-FR"/>
              <a:t>concurrentielle</a:t>
            </a:r>
            <a:r>
              <a:rPr lang="fr-FR"/>
              <a:t>, On as principalement deux concurrents. Le premier étant Clean Space qui à déjà eu un partenariat avec ESA mais qui n’a fait qu’un lancé avec eu du fait du </a:t>
            </a:r>
            <a:r>
              <a:rPr lang="fr-FR"/>
              <a:t>coût</a:t>
            </a:r>
            <a:r>
              <a:rPr lang="fr-FR"/>
              <a:t> élevé du lancement. Ollo est une entreprise qui utilise le même système de ballon d’Hélium pour la monté de dispositif dans la haute atmosphère mais ils sont principalement dans le tourisme </a:t>
            </a:r>
            <a:r>
              <a:rPr lang="fr-FR"/>
              <a:t>spatial</a:t>
            </a:r>
            <a:r>
              <a:rPr lang="fr-FR"/>
              <a:t>.</a:t>
            </a:r>
            <a:endParaRPr/>
          </a:p>
        </p:txBody>
      </p:sp>
      <p:sp>
        <p:nvSpPr>
          <p:cNvPr id="222" name="Google Shape;22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SABRINE Notre équipe est constitué de Jerome, le chef incarné de notre projet. D’Allan, leader technique du fait de son expérience et de ces compétences en ingénierie du projet. De Victor, Expert dans la sécurité informatique et de la réglementation. De Camélia dont la team</a:t>
            </a:r>
            <a:endParaRPr/>
          </a:p>
        </p:txBody>
      </p:sp>
      <p:sp>
        <p:nvSpPr>
          <p:cNvPr id="236" name="Google Shape;23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fr-FR"/>
              <a:t>SABRINE </a:t>
            </a:r>
            <a:endParaRPr/>
          </a:p>
        </p:txBody>
      </p:sp>
      <p:sp>
        <p:nvSpPr>
          <p:cNvPr id="247" name="Google Shape;2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Exomos est la réponse à un problème majeur de ce siècle, nous allons voir à travers ces parties comment nous allons répondre à ce problème</a:t>
            </a:r>
            <a:endParaRPr/>
          </a:p>
        </p:txBody>
      </p:sp>
      <p:sp>
        <p:nvSpPr>
          <p:cNvPr id="97" name="Google Shape;9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JEROME Pour commencer</a:t>
            </a:r>
            <a:r>
              <a:rPr lang="fr-FR"/>
              <a:t>, quel est notre problème? En 2009, une collision entre un satellite opérationnel iridium et un satellite non – opérationnel, donc un </a:t>
            </a:r>
            <a:r>
              <a:rPr lang="fr-FR"/>
              <a:t>déchet</a:t>
            </a:r>
            <a:r>
              <a:rPr lang="fr-FR"/>
              <a:t> en orbite autour de la terre, Cosmos à eu lieu. Cette collision a détruit le satellite d’iridium et créé de nombreux débris. Au départ, ce type de débris n’étaient pas pris en compte par les entreprises exploitant des satellites mais depuis ce jours, l’augmentation des débris spatiaux à augmenté très fortement.  D’autres collision de ce type </a:t>
            </a:r>
            <a:r>
              <a:rPr lang="fr-FR"/>
              <a:t>ont</a:t>
            </a:r>
            <a:r>
              <a:rPr lang="fr-FR"/>
              <a:t> eu lieu, au point que la Station Spatiale internationale se trouve désormais en danger et doit réaliser régulièrement des manoeuvres d’évitement, mais le pire reste à venir. On </a:t>
            </a:r>
            <a:r>
              <a:rPr lang="fr-FR"/>
              <a:t>craint</a:t>
            </a:r>
            <a:r>
              <a:rPr lang="fr-FR"/>
              <a:t> d’avoir un jour des collisions en </a:t>
            </a:r>
            <a:r>
              <a:rPr lang="fr-FR"/>
              <a:t>chaîne</a:t>
            </a:r>
            <a:r>
              <a:rPr lang="fr-FR"/>
              <a:t> sans que l’on puisse reprendre le contrôle des orbites affectées.</a:t>
            </a:r>
            <a:endParaRPr/>
          </a:p>
        </p:txBody>
      </p:sp>
      <p:sp>
        <p:nvSpPr>
          <p:cNvPr id="109" name="Google Shape;10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JEROME </a:t>
            </a:r>
            <a:endParaRPr/>
          </a:p>
          <a:p>
            <a:pPr indent="0" lvl="0" marL="0" rtl="0" algn="l">
              <a:spcBef>
                <a:spcPts val="0"/>
              </a:spcBef>
              <a:spcAft>
                <a:spcPts val="0"/>
              </a:spcAft>
              <a:buNone/>
            </a:pPr>
            <a:r>
              <a:rPr lang="fr-FR"/>
              <a:t>Notre solution est donc de réaliser un système de récupération des débris spatiaux, et de permettre leur recyclage une fois sur Terre. En effet, très peu d’entreprises spatiales aujourd’hui payent le coût de ces déplacements, nous leur proposons donc de le faire à leur place.</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Je laisse maintenant mon collègue Victor vous présenter le fonctionnement de notre solution</a:t>
            </a:r>
            <a:endParaRPr/>
          </a:p>
        </p:txBody>
      </p:sp>
      <p:sp>
        <p:nvSpPr>
          <p:cNvPr id="120" name="Google Shape;12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VICTOR. Merci Jérôme. </a:t>
            </a:r>
            <a:r>
              <a:rPr lang="fr-FR"/>
              <a:t>Comment ça marche ?</a:t>
            </a:r>
            <a:endParaRPr/>
          </a:p>
          <a:p>
            <a:pPr indent="0" lvl="0" marL="0" rtl="0" algn="l">
              <a:spcBef>
                <a:spcPts val="0"/>
              </a:spcBef>
              <a:spcAft>
                <a:spcPts val="0"/>
              </a:spcAft>
              <a:buNone/>
            </a:pPr>
            <a:r>
              <a:rPr lang="fr-FR"/>
              <a:t>Premièrement, c’est d’envoyer une plateforme à l’aide d’un ballon d’Hélium dans la Thermosphère qui se situe à 40 Km d’altitude.</a:t>
            </a:r>
            <a:endParaRPr/>
          </a:p>
          <a:p>
            <a:pPr indent="0" lvl="0" marL="0" rtl="0" algn="l">
              <a:spcBef>
                <a:spcPts val="0"/>
              </a:spcBef>
              <a:spcAft>
                <a:spcPts val="0"/>
              </a:spcAft>
              <a:buNone/>
            </a:pPr>
            <a:r>
              <a:rPr lang="fr-FR"/>
              <a:t>Ici, 99% de l’atmosphère sera passé et nos systèmes de captures seront moins freinés par celle-ci. Economie de </a:t>
            </a:r>
            <a:r>
              <a:rPr lang="fr-FR"/>
              <a:t>carburant</a:t>
            </a:r>
            <a:r>
              <a:rPr lang="fr-FR"/>
              <a:t>.</a:t>
            </a:r>
            <a:endParaRPr/>
          </a:p>
          <a:p>
            <a:pPr indent="0" lvl="0" marL="0" rtl="0" algn="l">
              <a:spcBef>
                <a:spcPts val="0"/>
              </a:spcBef>
              <a:spcAft>
                <a:spcPts val="0"/>
              </a:spcAft>
              <a:buNone/>
            </a:pPr>
            <a:r>
              <a:rPr lang="fr-FR"/>
              <a:t>Deuxièmement, on envoie ensuite nos systèmes de capture qui seront aussi grand qu’un grand missile PrSM (équivalent de la taille d’une voiture).</a:t>
            </a:r>
            <a:endParaRPr/>
          </a:p>
          <a:p>
            <a:pPr indent="0" lvl="0" marL="0" rtl="0" algn="l">
              <a:spcBef>
                <a:spcPts val="0"/>
              </a:spcBef>
              <a:spcAft>
                <a:spcPts val="0"/>
              </a:spcAft>
              <a:buNone/>
            </a:pPr>
            <a:r>
              <a:rPr lang="fr-FR"/>
              <a:t>Troisièmement,</a:t>
            </a:r>
            <a:r>
              <a:rPr lang="fr-FR"/>
              <a:t> ce système s’approchera du débris et le capturera. Il pourra aussi mettre en orbite des nano-satellite. La méthode de capture varie selon le débris. Ensuite, notre système de capture </a:t>
            </a:r>
            <a:r>
              <a:rPr lang="fr-FR"/>
              <a:t>dévie</a:t>
            </a:r>
            <a:r>
              <a:rPr lang="fr-FR"/>
              <a:t> le débris vers la terre. Puis le système se détache du débris, freine sa descente et termine sa course en parachute.</a:t>
            </a:r>
            <a:endParaRPr/>
          </a:p>
          <a:p>
            <a:pPr indent="0" lvl="0" marL="0" rtl="0" algn="l">
              <a:spcBef>
                <a:spcPts val="0"/>
              </a:spcBef>
              <a:spcAft>
                <a:spcPts val="0"/>
              </a:spcAft>
              <a:buNone/>
            </a:pPr>
            <a:r>
              <a:rPr lang="fr-FR"/>
              <a:t>Quatrièmement, l</a:t>
            </a:r>
            <a:r>
              <a:rPr lang="fr-FR"/>
              <a:t>e débris et le système de capture sont ensuite récupéré pour recyclage.</a:t>
            </a:r>
            <a:endParaRPr/>
          </a:p>
          <a:p>
            <a:pPr indent="0" lvl="0" marL="0" rtl="0" algn="l">
              <a:spcBef>
                <a:spcPts val="0"/>
              </a:spcBef>
              <a:spcAft>
                <a:spcPts val="0"/>
              </a:spcAft>
              <a:buNone/>
            </a:pPr>
            <a:r>
              <a:rPr lang="fr-FR"/>
              <a:t>Pour les détails techniques, je laisse la parole à Allan, directeur technique.</a:t>
            </a:r>
            <a:endParaRPr/>
          </a:p>
        </p:txBody>
      </p:sp>
      <p:sp>
        <p:nvSpPr>
          <p:cNvPr id="133" name="Google Shape;13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ALLAN Notre solution utilise un Ballon d’Hélium, un système de capture et un centre des opérations. Le centre des opérations suivra les différentes étapes de lancement et de récupération. Il communiquera avec un système de lancement des captures attaché à un ballon </a:t>
            </a:r>
            <a:r>
              <a:rPr lang="fr-FR"/>
              <a:t>d'Hélium</a:t>
            </a:r>
            <a:r>
              <a:rPr lang="fr-FR"/>
              <a:t>. Ce système pourra transporter 6 système de capture. Un système de capture est composé d’un compartiment de capture, d’un parachute et d’un système de contrôle embarqué comprenant une central inertiel pour suivre la position du système et un système de communication pour communiquer avec le centre. </a:t>
            </a:r>
            <a:r>
              <a:rPr lang="fr-FR"/>
              <a:t>Tous</a:t>
            </a:r>
            <a:r>
              <a:rPr lang="fr-FR"/>
              <a:t> les systèmes seront en Matlab.</a:t>
            </a:r>
            <a:endParaRPr/>
          </a:p>
        </p:txBody>
      </p:sp>
      <p:sp>
        <p:nvSpPr>
          <p:cNvPr id="149" name="Google Shape;14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fr-FR" sz="1400">
                <a:latin typeface="Arial"/>
                <a:ea typeface="Arial"/>
                <a:cs typeface="Arial"/>
                <a:sym typeface="Arial"/>
              </a:rPr>
              <a:t>FAHEM</a:t>
            </a:r>
            <a:endParaRPr sz="1400">
              <a:latin typeface="Arial"/>
              <a:ea typeface="Arial"/>
              <a:cs typeface="Arial"/>
              <a:sym typeface="Arial"/>
            </a:endParaRPr>
          </a:p>
          <a:p>
            <a:pPr indent="0" lvl="0" marL="0" rtl="0" algn="l">
              <a:lnSpc>
                <a:spcPct val="90000"/>
              </a:lnSpc>
              <a:spcBef>
                <a:spcPts val="0"/>
              </a:spcBef>
              <a:spcAft>
                <a:spcPts val="0"/>
              </a:spcAft>
              <a:buNone/>
            </a:pPr>
            <a:r>
              <a:rPr lang="fr-FR" sz="1600">
                <a:latin typeface="Arial"/>
                <a:ea typeface="Arial"/>
                <a:cs typeface="Arial"/>
                <a:sym typeface="Arial"/>
              </a:rPr>
              <a:t>C</a:t>
            </a:r>
            <a:r>
              <a:rPr lang="fr-FR" sz="1600">
                <a:latin typeface="Arial"/>
                <a:ea typeface="Arial"/>
                <a:cs typeface="Arial"/>
                <a:sym typeface="Arial"/>
              </a:rPr>
              <a:t>onception de satellites, lanceurs et lancement de satellite</a:t>
            </a:r>
            <a:endParaRPr sz="1600">
              <a:latin typeface="Arial"/>
              <a:ea typeface="Arial"/>
              <a:cs typeface="Arial"/>
              <a:sym typeface="Arial"/>
            </a:endParaRPr>
          </a:p>
          <a:p>
            <a:pPr indent="0" lvl="0" marL="0" rtl="0" algn="l">
              <a:lnSpc>
                <a:spcPct val="90000"/>
              </a:lnSpc>
              <a:spcBef>
                <a:spcPts val="0"/>
              </a:spcBef>
              <a:spcAft>
                <a:spcPts val="0"/>
              </a:spcAft>
              <a:buNone/>
            </a:pPr>
            <a:r>
              <a:rPr lang="fr-FR" sz="1600">
                <a:highlight>
                  <a:srgbClr val="FFFFFF"/>
                </a:highlight>
                <a:latin typeface="Arial"/>
                <a:ea typeface="Arial"/>
                <a:cs typeface="Arial"/>
                <a:sym typeface="Arial"/>
              </a:rPr>
              <a:t>“(Fabrication du lanceur et mise en orbite est désormais un seul et même marché.)</a:t>
            </a:r>
            <a:endParaRPr sz="1600">
              <a:highlight>
                <a:srgbClr val="FFFFFF"/>
              </a:highlight>
              <a:latin typeface="Arial"/>
              <a:ea typeface="Arial"/>
              <a:cs typeface="Arial"/>
              <a:sym typeface="Arial"/>
            </a:endParaRPr>
          </a:p>
          <a:p>
            <a:pPr indent="0" lvl="0" marL="0" rtl="0" algn="l">
              <a:lnSpc>
                <a:spcPct val="90000"/>
              </a:lnSpc>
              <a:spcBef>
                <a:spcPts val="0"/>
              </a:spcBef>
              <a:spcAft>
                <a:spcPts val="0"/>
              </a:spcAft>
              <a:buNone/>
            </a:pPr>
            <a:r>
              <a:rPr lang="fr-FR" sz="1600">
                <a:highlight>
                  <a:srgbClr val="FFFFFF"/>
                </a:highlight>
                <a:latin typeface="Arial"/>
                <a:ea typeface="Arial"/>
                <a:cs typeface="Arial"/>
                <a:sym typeface="Arial"/>
              </a:rPr>
              <a:t>Eurospace estime le chiffre d'affaires de l'industrie spatiale européenne à 7,25 Mds d’euros en 2014, dont 3,5 Mds d’euros pour la conception des satellites commerciaux, 1,3 Mds d’euros pour les activités scientifiques et le reste pour le domaine militaire.”</a:t>
            </a:r>
            <a:endParaRPr sz="1600">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sz="1700">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sz="1700">
              <a:solidFill>
                <a:srgbClr val="555555"/>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sz="1700">
              <a:solidFill>
                <a:srgbClr val="555555"/>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sz="1750">
              <a:solidFill>
                <a:srgbClr val="555555"/>
              </a:solidFill>
              <a:highlight>
                <a:srgbClr val="FFFFFF"/>
              </a:highlight>
              <a:latin typeface="Arial"/>
              <a:ea typeface="Arial"/>
              <a:cs typeface="Arial"/>
              <a:sym typeface="Arial"/>
            </a:endParaRPr>
          </a:p>
          <a:p>
            <a:pPr indent="0" lvl="0" marL="0" rtl="0" algn="l">
              <a:lnSpc>
                <a:spcPct val="90000"/>
              </a:lnSpc>
              <a:spcBef>
                <a:spcPts val="0"/>
              </a:spcBef>
              <a:spcAft>
                <a:spcPts val="0"/>
              </a:spcAft>
              <a:buClr>
                <a:schemeClr val="dk1"/>
              </a:buClr>
              <a:buSzPts val="1100"/>
              <a:buFont typeface="Arial"/>
              <a:buNone/>
            </a:pPr>
            <a:r>
              <a:t/>
            </a:r>
            <a:endParaRPr sz="1750">
              <a:solidFill>
                <a:srgbClr val="555555"/>
              </a:solidFill>
              <a:highlight>
                <a:srgbClr val="FFFFFF"/>
              </a:highlight>
              <a:latin typeface="Arial"/>
              <a:ea typeface="Arial"/>
              <a:cs typeface="Arial"/>
              <a:sym typeface="Arial"/>
            </a:endParaRPr>
          </a:p>
        </p:txBody>
      </p:sp>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CAMELIA  </a:t>
            </a:r>
            <a:r>
              <a:rPr lang="fr-FR"/>
              <a:t>Nous, on propose 2 offres, la mise en orbite de nanosatellite et le désorbitage de débris </a:t>
            </a:r>
            <a:r>
              <a:rPr lang="fr-FR"/>
              <a:t>spatiaux. Le prix de vente de la mise en orbite d’un nanosatellite est de 2 000 000 € et le prix de la récupération de débris est de 2 500 000€</a:t>
            </a:r>
            <a:endParaRPr/>
          </a:p>
        </p:txBody>
      </p:sp>
      <p:sp>
        <p:nvSpPr>
          <p:cNvPr id="198" name="Google Shape;19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CAMELIA Selon nos prévisions, nous estimons pouvoir augmenter notre capacité de lancement pour les années 3 et 4 de notre activité. La deuxième année, le résultat prévisionnel brut est estimé à 5 352 000€ puis de 119 504 000€ pour l’année 3 avec 12 lancements et enfin 290 656 000€ pour l’année 4 avec 18 lancements avec une stagnation du résultat pour les années qui suivent. </a:t>
            </a:r>
            <a:endParaRPr/>
          </a:p>
        </p:txBody>
      </p:sp>
      <p:sp>
        <p:nvSpPr>
          <p:cNvPr id="209" name="Google Shape;2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7" name="Shape 27"/>
        <p:cNvGrpSpPr/>
        <p:nvPr/>
      </p:nvGrpSpPr>
      <p:grpSpPr>
        <a:xfrm>
          <a:off x="0" y="0"/>
          <a:ext cx="0" cy="0"/>
          <a:chOff x="0" y="0"/>
          <a:chExt cx="0" cy="0"/>
        </a:xfrm>
      </p:grpSpPr>
      <p:sp>
        <p:nvSpPr>
          <p:cNvPr id="28" name="Google Shape;2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4" name="Shape 34"/>
        <p:cNvGrpSpPr/>
        <p:nvPr/>
      </p:nvGrpSpPr>
      <p:grpSpPr>
        <a:xfrm>
          <a:off x="0" y="0"/>
          <a:ext cx="0" cy="0"/>
          <a:chOff x="0" y="0"/>
          <a:chExt cx="0" cy="0"/>
        </a:xfrm>
      </p:grpSpPr>
      <p:sp>
        <p:nvSpPr>
          <p:cNvPr id="35" name="Google Shape;35;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43" name="Shape 43"/>
        <p:cNvGrpSpPr/>
        <p:nvPr/>
      </p:nvGrpSpPr>
      <p:grpSpPr>
        <a:xfrm>
          <a:off x="0" y="0"/>
          <a:ext cx="0" cy="0"/>
          <a:chOff x="0" y="0"/>
          <a:chExt cx="0" cy="0"/>
        </a:xfrm>
      </p:grpSpPr>
      <p:sp>
        <p:nvSpPr>
          <p:cNvPr id="44" name="Google Shape;4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2.png"/><Relationship Id="rId10"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13.png"/><Relationship Id="rId8"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318438"/>
            <a:ext cx="9144000" cy="238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9600"/>
              <a:buFont typeface="Calibri"/>
              <a:buNone/>
            </a:pPr>
            <a:r>
              <a:rPr lang="fr-FR" sz="9600">
                <a:solidFill>
                  <a:schemeClr val="lt1"/>
                </a:solidFill>
              </a:rPr>
              <a:t>Exo</a:t>
            </a:r>
            <a:r>
              <a:rPr lang="fr-FR" sz="3600">
                <a:solidFill>
                  <a:schemeClr val="lt1"/>
                </a:solidFill>
              </a:rPr>
              <a:t> </a:t>
            </a:r>
            <a:r>
              <a:rPr lang="fr-FR" sz="9600">
                <a:solidFill>
                  <a:schemeClr val="lt1"/>
                </a:solidFill>
              </a:rPr>
              <a:t>mos</a:t>
            </a:r>
            <a:endParaRPr sz="8000">
              <a:solidFill>
                <a:schemeClr val="lt1"/>
              </a:solidFill>
            </a:endParaRPr>
          </a:p>
        </p:txBody>
      </p:sp>
      <p:pic>
        <p:nvPicPr>
          <p:cNvPr id="90" name="Google Shape;90;p1"/>
          <p:cNvPicPr preferRelativeResize="0"/>
          <p:nvPr/>
        </p:nvPicPr>
        <p:blipFill rotWithShape="1">
          <a:blip r:embed="rId3">
            <a:alphaModFix/>
          </a:blip>
          <a:srcRect b="0" l="0" r="0" t="0"/>
          <a:stretch/>
        </p:blipFill>
        <p:spPr>
          <a:xfrm>
            <a:off x="5857875" y="38100"/>
            <a:ext cx="6334125" cy="6781800"/>
          </a:xfrm>
          <a:prstGeom prst="rect">
            <a:avLst/>
          </a:prstGeom>
          <a:noFill/>
          <a:ln>
            <a:noFill/>
          </a:ln>
        </p:spPr>
      </p:pic>
      <p:graphicFrame>
        <p:nvGraphicFramePr>
          <p:cNvPr id="91" name="Google Shape;91;p1"/>
          <p:cNvGraphicFramePr/>
          <p:nvPr/>
        </p:nvGraphicFramePr>
        <p:xfrm>
          <a:off x="1661648" y="3706038"/>
          <a:ext cx="3000000" cy="3000000"/>
        </p:xfrm>
        <a:graphic>
          <a:graphicData uri="http://schemas.openxmlformats.org/drawingml/2006/table">
            <a:tbl>
              <a:tblPr bandRow="1" firstRow="1">
                <a:noFill/>
                <a:tableStyleId>{29F37036-A259-4F70-9770-5972D91953ED}</a:tableStyleId>
              </a:tblPr>
              <a:tblGrid>
                <a:gridCol w="1739900"/>
                <a:gridCol w="1143000"/>
              </a:tblGrid>
              <a:tr h="370850">
                <a:tc>
                  <a:txBody>
                    <a:bodyPr/>
                    <a:lstStyle/>
                    <a:p>
                      <a:pPr indent="0" lvl="0" marL="0" marR="0" rtl="0" algn="l">
                        <a:lnSpc>
                          <a:spcPct val="100000"/>
                        </a:lnSpc>
                        <a:spcBef>
                          <a:spcPts val="0"/>
                        </a:spcBef>
                        <a:spcAft>
                          <a:spcPts val="0"/>
                        </a:spcAft>
                        <a:buClr>
                          <a:schemeClr val="lt1"/>
                        </a:buClr>
                        <a:buSzPts val="1600"/>
                        <a:buFont typeface="Calibri"/>
                        <a:buNone/>
                      </a:pPr>
                      <a:r>
                        <a:rPr b="0" lang="fr-FR" sz="1500"/>
                        <a:t>Jérôme Gerdy</a:t>
                      </a:r>
                      <a:endParaRPr b="0" sz="1500"/>
                    </a:p>
                  </a:txBody>
                  <a:tcPr marT="45725" marB="45725" marR="91450" marL="9145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marR="0" rtl="0" algn="l">
                        <a:spcBef>
                          <a:spcPts val="0"/>
                        </a:spcBef>
                        <a:spcAft>
                          <a:spcPts val="0"/>
                        </a:spcAft>
                        <a:buNone/>
                      </a:pPr>
                      <a:r>
                        <a:rPr b="0" lang="fr-FR" sz="1600" u="none" cap="none" strike="noStrike"/>
                        <a:t>CEO</a:t>
                      </a:r>
                      <a:endParaRPr b="0"/>
                    </a:p>
                  </a:txBody>
                  <a:tcPr marT="45725" marB="45725" marR="91450" marL="91450" anchor="ctr">
                    <a:lnL cap="flat" cmpd="sng" w="1905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370850">
                <a:tc>
                  <a:txBody>
                    <a:bodyPr/>
                    <a:lstStyle/>
                    <a:p>
                      <a:pPr indent="0" lvl="0" marL="0" marR="0" rtl="0" algn="l">
                        <a:lnSpc>
                          <a:spcPct val="100000"/>
                        </a:lnSpc>
                        <a:spcBef>
                          <a:spcPts val="0"/>
                        </a:spcBef>
                        <a:spcAft>
                          <a:spcPts val="0"/>
                        </a:spcAft>
                        <a:buClr>
                          <a:schemeClr val="lt1"/>
                        </a:buClr>
                        <a:buSzPts val="1600"/>
                        <a:buFont typeface="Calibri"/>
                        <a:buNone/>
                      </a:pPr>
                      <a:r>
                        <a:rPr lang="fr-FR" sz="1600">
                          <a:solidFill>
                            <a:schemeClr val="lt1"/>
                          </a:solidFill>
                        </a:rPr>
                        <a:t>Allan Couderette </a:t>
                      </a:r>
                      <a:endParaRPr/>
                    </a:p>
                  </a:txBody>
                  <a:tcPr marT="45725" marB="45725" marR="91450" marL="9145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fr-FR" sz="1600">
                          <a:solidFill>
                            <a:schemeClr val="lt1"/>
                          </a:solidFill>
                        </a:rPr>
                        <a:t>CTO</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lt1"/>
                        </a:buClr>
                        <a:buSzPts val="1600"/>
                        <a:buFont typeface="Calibri"/>
                        <a:buNone/>
                      </a:pPr>
                      <a:r>
                        <a:rPr lang="fr-FR" sz="1600">
                          <a:solidFill>
                            <a:schemeClr val="lt1"/>
                          </a:solidFill>
                        </a:rPr>
                        <a:t>Victor Lam </a:t>
                      </a:r>
                      <a:endParaRPr/>
                    </a:p>
                  </a:txBody>
                  <a:tcPr marT="45725" marB="45725" marR="91450" marL="9145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fr-FR" sz="1600">
                          <a:solidFill>
                            <a:schemeClr val="lt1"/>
                          </a:solidFill>
                        </a:rPr>
                        <a:t>Fondateur</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lt1"/>
                        </a:buClr>
                        <a:buSzPts val="1600"/>
                        <a:buFont typeface="Calibri"/>
                        <a:buNone/>
                      </a:pPr>
                      <a:r>
                        <a:rPr lang="fr-FR" sz="1600">
                          <a:solidFill>
                            <a:schemeClr val="lt1"/>
                          </a:solidFill>
                        </a:rPr>
                        <a:t>Camélia Mazouzi </a:t>
                      </a:r>
                      <a:endParaRPr/>
                    </a:p>
                  </a:txBody>
                  <a:tcPr marT="45725" marB="45725" marR="91450" marL="9145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fr-FR" sz="1600">
                          <a:solidFill>
                            <a:schemeClr val="lt1"/>
                          </a:solidFill>
                        </a:rPr>
                        <a:t>F</a:t>
                      </a:r>
                      <a:r>
                        <a:rPr lang="fr-FR" sz="1600">
                          <a:solidFill>
                            <a:schemeClr val="lt1"/>
                          </a:solidFill>
                        </a:rPr>
                        <a:t>ondatrice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l">
                        <a:spcBef>
                          <a:spcPts val="0"/>
                        </a:spcBef>
                        <a:spcAft>
                          <a:spcPts val="0"/>
                        </a:spcAft>
                        <a:buClr>
                          <a:schemeClr val="lt1"/>
                        </a:buClr>
                        <a:buSzPts val="1600"/>
                        <a:buFont typeface="Calibri"/>
                        <a:buNone/>
                      </a:pPr>
                      <a:r>
                        <a:rPr lang="fr-FR" sz="1600">
                          <a:solidFill>
                            <a:schemeClr val="lt1"/>
                          </a:solidFill>
                        </a:rPr>
                        <a:t>Fahem Rabhi</a:t>
                      </a:r>
                      <a:endParaRPr/>
                    </a:p>
                  </a:txBody>
                  <a:tcPr marT="45725" marB="45725" marR="91450" marL="9145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fr-FR" sz="1600">
                          <a:solidFill>
                            <a:schemeClr val="lt1"/>
                          </a:solidFill>
                        </a:rPr>
                        <a:t>F</a:t>
                      </a:r>
                      <a:r>
                        <a:rPr lang="fr-FR" sz="1600">
                          <a:solidFill>
                            <a:schemeClr val="lt1"/>
                          </a:solidFill>
                        </a:rPr>
                        <a:t>ondateur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lt1"/>
                        </a:buClr>
                        <a:buSzPts val="1600"/>
                        <a:buFont typeface="Calibri"/>
                        <a:buNone/>
                      </a:pPr>
                      <a:r>
                        <a:rPr lang="fr-FR" sz="1600">
                          <a:solidFill>
                            <a:schemeClr val="lt1"/>
                          </a:solidFill>
                        </a:rPr>
                        <a:t>Sabrine Rahhou</a:t>
                      </a:r>
                      <a:endParaRPr sz="1600">
                        <a:solidFill>
                          <a:schemeClr val="lt1"/>
                        </a:solidFill>
                      </a:endParaRPr>
                    </a:p>
                  </a:txBody>
                  <a:tcPr marT="45725" marB="45725" marR="91450" marL="9145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fr-FR" sz="1600">
                          <a:solidFill>
                            <a:schemeClr val="lt1"/>
                          </a:solidFill>
                        </a:rPr>
                        <a:t>F</a:t>
                      </a:r>
                      <a:r>
                        <a:rPr lang="fr-FR" sz="1600">
                          <a:solidFill>
                            <a:schemeClr val="lt1"/>
                          </a:solidFill>
                        </a:rPr>
                        <a:t>ondatrice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2" name="Google Shape;92;p1"/>
          <p:cNvSpPr/>
          <p:nvPr/>
        </p:nvSpPr>
        <p:spPr>
          <a:xfrm rot="-7271090">
            <a:off x="6115160" y="3078156"/>
            <a:ext cx="644492" cy="1029447"/>
          </a:xfrm>
          <a:prstGeom prst="rect">
            <a:avLst/>
          </a:prstGeom>
          <a:gradFill>
            <a:gsLst>
              <a:gs pos="0">
                <a:srgbClr val="000000">
                  <a:alpha val="0"/>
                </a:srgbClr>
              </a:gs>
              <a:gs pos="28334">
                <a:srgbClr val="000000">
                  <a:alpha val="38823"/>
                </a:srgbClr>
              </a:gs>
              <a:gs pos="62000">
                <a:srgbClr val="000000"/>
              </a:gs>
              <a:gs pos="100000">
                <a:srgbClr val="000000"/>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Une image contenant texte, silhouette, graphiques vectoriels, lumière&#10;&#10;Description générée automatiquement" id="93" name="Google Shape;93;p1"/>
          <p:cNvPicPr preferRelativeResize="0"/>
          <p:nvPr/>
        </p:nvPicPr>
        <p:blipFill rotWithShape="1">
          <a:blip r:embed="rId4">
            <a:alphaModFix/>
          </a:blip>
          <a:srcRect b="23150" l="31990" r="26684" t="0"/>
          <a:stretch/>
        </p:blipFill>
        <p:spPr>
          <a:xfrm>
            <a:off x="2730660" y="2373497"/>
            <a:ext cx="744895" cy="11081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Concurrence</a:t>
            </a:r>
            <a:endParaRPr/>
          </a:p>
        </p:txBody>
      </p:sp>
      <p:sp>
        <p:nvSpPr>
          <p:cNvPr id="225" name="Google Shape;225;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fr-FR"/>
              <a:t>Clean Space</a:t>
            </a:r>
            <a:endParaRPr/>
          </a:p>
        </p:txBody>
      </p:sp>
      <p:sp>
        <p:nvSpPr>
          <p:cNvPr id="226" name="Google Shape;226;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2"/>
              </a:buClr>
              <a:buSzPts val="2800"/>
              <a:buChar char="•"/>
            </a:pPr>
            <a:r>
              <a:rPr lang="fr-FR"/>
              <a:t>Force :</a:t>
            </a:r>
            <a:endParaRPr/>
          </a:p>
          <a:p>
            <a:pPr indent="-228600" lvl="1" marL="685800" rtl="0" algn="l">
              <a:lnSpc>
                <a:spcPct val="90000"/>
              </a:lnSpc>
              <a:spcBef>
                <a:spcPts val="500"/>
              </a:spcBef>
              <a:spcAft>
                <a:spcPts val="0"/>
              </a:spcAft>
              <a:buClr>
                <a:schemeClr val="accent2"/>
              </a:buClr>
              <a:buSzPts val="2400"/>
              <a:buChar char="•"/>
            </a:pPr>
            <a:r>
              <a:rPr lang="fr-FR"/>
              <a:t>Ancien partenariat avec ESA</a:t>
            </a:r>
            <a:endParaRPr/>
          </a:p>
          <a:p>
            <a:pPr indent="-228600" lvl="0" marL="228600" rtl="0" algn="l">
              <a:lnSpc>
                <a:spcPct val="90000"/>
              </a:lnSpc>
              <a:spcBef>
                <a:spcPts val="1000"/>
              </a:spcBef>
              <a:spcAft>
                <a:spcPts val="0"/>
              </a:spcAft>
              <a:buClr>
                <a:schemeClr val="accent2"/>
              </a:buClr>
              <a:buSzPts val="2800"/>
              <a:buChar char="•"/>
            </a:pPr>
            <a:r>
              <a:rPr lang="fr-FR"/>
              <a:t>Faiblesse :</a:t>
            </a:r>
            <a:endParaRPr/>
          </a:p>
          <a:p>
            <a:pPr indent="-228600" lvl="1" marL="685800" rtl="0" algn="l">
              <a:lnSpc>
                <a:spcPct val="90000"/>
              </a:lnSpc>
              <a:spcBef>
                <a:spcPts val="500"/>
              </a:spcBef>
              <a:spcAft>
                <a:spcPts val="0"/>
              </a:spcAft>
              <a:buClr>
                <a:schemeClr val="accent2"/>
              </a:buClr>
              <a:buSzPts val="2400"/>
              <a:buChar char="•"/>
            </a:pPr>
            <a:r>
              <a:rPr lang="fr-FR"/>
              <a:t>Coût élevé pour un lancement</a:t>
            </a:r>
            <a:endParaRPr/>
          </a:p>
        </p:txBody>
      </p:sp>
      <p:sp>
        <p:nvSpPr>
          <p:cNvPr id="227" name="Google Shape;227;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fr-FR"/>
              <a:t>Olloo : zero2infinity</a:t>
            </a:r>
            <a:endParaRPr/>
          </a:p>
        </p:txBody>
      </p:sp>
      <p:sp>
        <p:nvSpPr>
          <p:cNvPr id="228" name="Google Shape;228;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2"/>
              </a:buClr>
              <a:buSzPts val="2800"/>
              <a:buChar char="•"/>
            </a:pPr>
            <a:r>
              <a:rPr lang="fr-FR"/>
              <a:t>Forces :</a:t>
            </a:r>
            <a:endParaRPr/>
          </a:p>
          <a:p>
            <a:pPr indent="-228600" lvl="1" marL="685800" rtl="0" algn="l">
              <a:lnSpc>
                <a:spcPct val="90000"/>
              </a:lnSpc>
              <a:spcBef>
                <a:spcPts val="500"/>
              </a:spcBef>
              <a:spcAft>
                <a:spcPts val="0"/>
              </a:spcAft>
              <a:buClr>
                <a:schemeClr val="accent2"/>
              </a:buClr>
              <a:buSzPts val="2400"/>
              <a:buChar char="•"/>
            </a:pPr>
            <a:r>
              <a:rPr lang="fr-FR"/>
              <a:t>Lancement à bas coût de nanosatellite</a:t>
            </a:r>
            <a:endParaRPr/>
          </a:p>
          <a:p>
            <a:pPr indent="-228600" lvl="1" marL="685800" rtl="0" algn="l">
              <a:lnSpc>
                <a:spcPct val="90000"/>
              </a:lnSpc>
              <a:spcBef>
                <a:spcPts val="500"/>
              </a:spcBef>
              <a:spcAft>
                <a:spcPts val="0"/>
              </a:spcAft>
              <a:buClr>
                <a:schemeClr val="accent2"/>
              </a:buClr>
              <a:buSzPts val="2400"/>
              <a:buChar char="•"/>
            </a:pPr>
            <a:r>
              <a:rPr lang="fr-FR"/>
              <a:t>Investissement de 81 millions de la part de futur demandeur</a:t>
            </a:r>
            <a:endParaRPr/>
          </a:p>
          <a:p>
            <a:pPr indent="-228600" lvl="0" marL="228600" rtl="0" algn="l">
              <a:lnSpc>
                <a:spcPct val="90000"/>
              </a:lnSpc>
              <a:spcBef>
                <a:spcPts val="1000"/>
              </a:spcBef>
              <a:spcAft>
                <a:spcPts val="0"/>
              </a:spcAft>
              <a:buClr>
                <a:schemeClr val="accent2"/>
              </a:buClr>
              <a:buSzPts val="2800"/>
              <a:buChar char="•"/>
            </a:pPr>
            <a:r>
              <a:rPr lang="fr-FR"/>
              <a:t>Faiblesses :</a:t>
            </a:r>
            <a:endParaRPr/>
          </a:p>
          <a:p>
            <a:pPr indent="-228600" lvl="1" marL="685800" rtl="0" algn="l">
              <a:lnSpc>
                <a:spcPct val="90000"/>
              </a:lnSpc>
              <a:spcBef>
                <a:spcPts val="500"/>
              </a:spcBef>
              <a:spcAft>
                <a:spcPts val="0"/>
              </a:spcAft>
              <a:buClr>
                <a:schemeClr val="accent2"/>
              </a:buClr>
              <a:buSzPts val="2400"/>
              <a:buChar char="•"/>
            </a:pPr>
            <a:r>
              <a:rPr lang="fr-FR"/>
              <a:t>Développe principalement le voyage en haute atmosphère</a:t>
            </a:r>
            <a:endParaRPr/>
          </a:p>
        </p:txBody>
      </p:sp>
      <p:sp>
        <p:nvSpPr>
          <p:cNvPr id="229" name="Google Shape;22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Exomos - Réduire les débris spatiaux</a:t>
            </a:r>
            <a:endParaRPr/>
          </a:p>
        </p:txBody>
      </p:sp>
      <p:sp>
        <p:nvSpPr>
          <p:cNvPr id="230" name="Google Shape;23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Soucoupe volante avec un remplissage uni" id="231" name="Google Shape;231;p10"/>
          <p:cNvPicPr preferRelativeResize="0"/>
          <p:nvPr/>
        </p:nvPicPr>
        <p:blipFill rotWithShape="1">
          <a:blip r:embed="rId4">
            <a:alphaModFix/>
          </a:blip>
          <a:srcRect b="0" l="0" r="0" t="0"/>
          <a:stretch/>
        </p:blipFill>
        <p:spPr>
          <a:xfrm flipH="1" rot="-2692690">
            <a:off x="10708150" y="6075825"/>
            <a:ext cx="1113500" cy="1113500"/>
          </a:xfrm>
          <a:prstGeom prst="rect">
            <a:avLst/>
          </a:prstGeom>
          <a:noFill/>
          <a:ln>
            <a:noFill/>
          </a:ln>
        </p:spPr>
      </p:pic>
      <p:pic>
        <p:nvPicPr>
          <p:cNvPr descr="Une image contenant texte, silhouette, graphiques vectoriels, lumière&#10;&#10;Description générée automatiquement" id="232" name="Google Shape;232;p10"/>
          <p:cNvPicPr preferRelativeResize="0"/>
          <p:nvPr/>
        </p:nvPicPr>
        <p:blipFill rotWithShape="1">
          <a:blip r:embed="rId5">
            <a:alphaModFix/>
          </a:blip>
          <a:srcRect b="23149" l="31990" r="26684" t="15853"/>
          <a:stretch/>
        </p:blipFill>
        <p:spPr>
          <a:xfrm>
            <a:off x="11074400" y="394758"/>
            <a:ext cx="744895" cy="879564"/>
          </a:xfrm>
          <a:prstGeom prst="rect">
            <a:avLst/>
          </a:prstGeom>
          <a:noFill/>
          <a:ln cap="sq" cmpd="thickThin" w="88900">
            <a:solidFill>
              <a:srgbClr val="000000"/>
            </a:solidFill>
            <a:prstDash val="solid"/>
            <a:miter lim="800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L’équipe</a:t>
            </a:r>
            <a:endParaRPr/>
          </a:p>
        </p:txBody>
      </p:sp>
      <p:sp>
        <p:nvSpPr>
          <p:cNvPr id="239" name="Google Shape;239;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accent2"/>
              </a:buClr>
              <a:buSzPts val="2800"/>
              <a:buChar char="•"/>
            </a:pPr>
            <a:r>
              <a:rPr lang="fr-FR"/>
              <a:t>Jérôme Gerdy</a:t>
            </a:r>
            <a:r>
              <a:rPr b="0" lang="fr-FR">
                <a:solidFill>
                  <a:schemeClr val="dk1"/>
                </a:solidFill>
              </a:rPr>
              <a:t> - </a:t>
            </a:r>
            <a:r>
              <a:rPr b="1" lang="fr-FR" sz="2600">
                <a:solidFill>
                  <a:schemeClr val="dk1"/>
                </a:solidFill>
              </a:rPr>
              <a:t>CEO</a:t>
            </a:r>
            <a:endParaRPr b="1">
              <a:solidFill>
                <a:schemeClr val="dk1"/>
              </a:solidFill>
            </a:endParaRPr>
          </a:p>
          <a:p>
            <a:pPr indent="-228600" lvl="1" marL="685800" rtl="0" algn="l">
              <a:lnSpc>
                <a:spcPct val="90000"/>
              </a:lnSpc>
              <a:spcBef>
                <a:spcPts val="500"/>
              </a:spcBef>
              <a:spcAft>
                <a:spcPts val="0"/>
              </a:spcAft>
              <a:buClr>
                <a:schemeClr val="accent2"/>
              </a:buClr>
              <a:buSzPts val="2200"/>
              <a:buChar char="•"/>
            </a:pPr>
            <a:r>
              <a:rPr lang="fr-FR" sz="2200">
                <a:solidFill>
                  <a:schemeClr val="dk1"/>
                </a:solidFill>
              </a:rPr>
              <a:t>Ingénierie et management</a:t>
            </a:r>
            <a:endParaRPr/>
          </a:p>
          <a:p>
            <a:pPr indent="-228600" lvl="1" marL="685800" rtl="0" algn="l">
              <a:lnSpc>
                <a:spcPct val="90000"/>
              </a:lnSpc>
              <a:spcBef>
                <a:spcPts val="500"/>
              </a:spcBef>
              <a:spcAft>
                <a:spcPts val="0"/>
              </a:spcAft>
              <a:buClr>
                <a:schemeClr val="accent2"/>
              </a:buClr>
              <a:buSzPts val="2200"/>
              <a:buChar char="•"/>
            </a:pPr>
            <a:r>
              <a:rPr lang="fr-FR" sz="2200"/>
              <a:t>Chef incarné expert dans le management d’entreprise</a:t>
            </a:r>
            <a:endParaRPr/>
          </a:p>
          <a:p>
            <a:pPr indent="-228600" lvl="0" marL="228600" rtl="0" algn="l">
              <a:lnSpc>
                <a:spcPct val="90000"/>
              </a:lnSpc>
              <a:spcBef>
                <a:spcPts val="1000"/>
              </a:spcBef>
              <a:spcAft>
                <a:spcPts val="0"/>
              </a:spcAft>
              <a:buClr>
                <a:schemeClr val="accent2"/>
              </a:buClr>
              <a:buSzPts val="2800"/>
              <a:buChar char="•"/>
            </a:pPr>
            <a:r>
              <a:rPr lang="fr-FR"/>
              <a:t>Allan Couderette - </a:t>
            </a:r>
            <a:r>
              <a:rPr b="1" lang="fr-FR" sz="2600"/>
              <a:t>CTO</a:t>
            </a:r>
            <a:endParaRPr b="1"/>
          </a:p>
          <a:p>
            <a:pPr indent="-228600" lvl="1" marL="685800" rtl="0" algn="l">
              <a:lnSpc>
                <a:spcPct val="90000"/>
              </a:lnSpc>
              <a:spcBef>
                <a:spcPts val="500"/>
              </a:spcBef>
              <a:spcAft>
                <a:spcPts val="0"/>
              </a:spcAft>
              <a:buClr>
                <a:schemeClr val="accent2"/>
              </a:buClr>
              <a:buSzPts val="2200"/>
              <a:buChar char="•"/>
            </a:pPr>
            <a:r>
              <a:rPr b="0" lang="fr-FR" sz="2200">
                <a:solidFill>
                  <a:schemeClr val="dk1"/>
                </a:solidFill>
              </a:rPr>
              <a:t>Ingénierie et technologie</a:t>
            </a:r>
            <a:endParaRPr/>
          </a:p>
          <a:p>
            <a:pPr indent="-228600" lvl="1" marL="685800" rtl="0" algn="l">
              <a:lnSpc>
                <a:spcPct val="90000"/>
              </a:lnSpc>
              <a:spcBef>
                <a:spcPts val="500"/>
              </a:spcBef>
              <a:spcAft>
                <a:spcPts val="0"/>
              </a:spcAft>
              <a:buClr>
                <a:schemeClr val="accent2"/>
              </a:buClr>
              <a:buSzPts val="2200"/>
              <a:buChar char="•"/>
            </a:pPr>
            <a:r>
              <a:rPr b="0" lang="fr-FR" sz="2200">
                <a:solidFill>
                  <a:schemeClr val="dk1"/>
                </a:solidFill>
              </a:rPr>
              <a:t>Aime les nouvelles technologies et d’une personnalité ambitieuse</a:t>
            </a:r>
            <a:endParaRPr sz="2200"/>
          </a:p>
          <a:p>
            <a:pPr indent="-228600" lvl="0" marL="228600" rtl="0" algn="l">
              <a:lnSpc>
                <a:spcPct val="90000"/>
              </a:lnSpc>
              <a:spcBef>
                <a:spcPts val="1000"/>
              </a:spcBef>
              <a:spcAft>
                <a:spcPts val="0"/>
              </a:spcAft>
              <a:buClr>
                <a:schemeClr val="accent2"/>
              </a:buClr>
              <a:buSzPts val="2800"/>
              <a:buChar char="•"/>
            </a:pPr>
            <a:r>
              <a:rPr b="0" lang="fr-FR">
                <a:solidFill>
                  <a:schemeClr val="dk1"/>
                </a:solidFill>
              </a:rPr>
              <a:t>Victor Lam - </a:t>
            </a:r>
            <a:r>
              <a:rPr b="1" lang="fr-FR" sz="2600"/>
              <a:t>Fondateur</a:t>
            </a:r>
            <a:endParaRPr b="1"/>
          </a:p>
          <a:p>
            <a:pPr indent="-228600" lvl="1" marL="685800" rtl="0" algn="l">
              <a:lnSpc>
                <a:spcPct val="90000"/>
              </a:lnSpc>
              <a:spcBef>
                <a:spcPts val="500"/>
              </a:spcBef>
              <a:spcAft>
                <a:spcPts val="0"/>
              </a:spcAft>
              <a:buClr>
                <a:schemeClr val="accent2"/>
              </a:buClr>
              <a:buSzPts val="2200"/>
              <a:buChar char="•"/>
            </a:pPr>
            <a:r>
              <a:rPr lang="fr-FR" sz="2200">
                <a:solidFill>
                  <a:schemeClr val="dk1"/>
                </a:solidFill>
              </a:rPr>
              <a:t>Ingénierie et conformité</a:t>
            </a:r>
            <a:endParaRPr/>
          </a:p>
          <a:p>
            <a:pPr indent="-228600" lvl="1" marL="685800" rtl="0" algn="l">
              <a:lnSpc>
                <a:spcPct val="90000"/>
              </a:lnSpc>
              <a:spcBef>
                <a:spcPts val="500"/>
              </a:spcBef>
              <a:spcAft>
                <a:spcPts val="0"/>
              </a:spcAft>
              <a:buClr>
                <a:schemeClr val="accent2"/>
              </a:buClr>
              <a:buSzPts val="2200"/>
              <a:buChar char="•"/>
            </a:pPr>
            <a:r>
              <a:rPr lang="fr-FR" sz="2200"/>
              <a:t>Expert en lois dans l’informatique</a:t>
            </a:r>
            <a:endParaRPr/>
          </a:p>
        </p:txBody>
      </p:sp>
      <p:sp>
        <p:nvSpPr>
          <p:cNvPr id="240" name="Google Shape;240;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accent2"/>
              </a:buClr>
              <a:buSzPts val="2800"/>
              <a:buChar char="•"/>
            </a:pPr>
            <a:r>
              <a:rPr b="0" lang="fr-FR">
                <a:solidFill>
                  <a:schemeClr val="dk1"/>
                </a:solidFill>
              </a:rPr>
              <a:t>Camélia Mazouzi - </a:t>
            </a:r>
            <a:r>
              <a:rPr b="1" lang="fr-FR" sz="2600"/>
              <a:t>Fondatrice</a:t>
            </a:r>
            <a:endParaRPr b="1">
              <a:solidFill>
                <a:schemeClr val="dk1"/>
              </a:solidFill>
            </a:endParaRPr>
          </a:p>
          <a:p>
            <a:pPr indent="-228600" lvl="1" marL="685800" rtl="0" algn="l">
              <a:lnSpc>
                <a:spcPct val="90000"/>
              </a:lnSpc>
              <a:spcBef>
                <a:spcPts val="500"/>
              </a:spcBef>
              <a:spcAft>
                <a:spcPts val="0"/>
              </a:spcAft>
              <a:buClr>
                <a:schemeClr val="accent2"/>
              </a:buClr>
              <a:buSzPts val="2200"/>
              <a:buChar char="•"/>
            </a:pPr>
            <a:r>
              <a:rPr lang="fr-FR" sz="2200"/>
              <a:t>Finances</a:t>
            </a:r>
            <a:r>
              <a:rPr lang="fr-FR" sz="2200">
                <a:solidFill>
                  <a:schemeClr val="dk1"/>
                </a:solidFill>
              </a:rPr>
              <a:t> et ingénierie</a:t>
            </a:r>
            <a:endParaRPr/>
          </a:p>
          <a:p>
            <a:pPr indent="-228600" lvl="1" marL="685800" rtl="0" algn="l">
              <a:lnSpc>
                <a:spcPct val="90000"/>
              </a:lnSpc>
              <a:spcBef>
                <a:spcPts val="500"/>
              </a:spcBef>
              <a:spcAft>
                <a:spcPts val="0"/>
              </a:spcAft>
              <a:buClr>
                <a:schemeClr val="accent2"/>
              </a:buClr>
              <a:buSzPts val="2200"/>
              <a:buChar char="•"/>
            </a:pPr>
            <a:r>
              <a:rPr lang="fr-FR" sz="2200"/>
              <a:t>D</a:t>
            </a:r>
            <a:r>
              <a:rPr b="0" lang="fr-FR" sz="2200">
                <a:solidFill>
                  <a:schemeClr val="dk1"/>
                </a:solidFill>
              </a:rPr>
              <a:t>e nature joyeuse et enthousiaste</a:t>
            </a:r>
            <a:endParaRPr b="0" sz="2200">
              <a:solidFill>
                <a:schemeClr val="dk1"/>
              </a:solidFill>
            </a:endParaRPr>
          </a:p>
          <a:p>
            <a:pPr indent="-228600" lvl="0" marL="228600" rtl="0" algn="l">
              <a:lnSpc>
                <a:spcPct val="90000"/>
              </a:lnSpc>
              <a:spcBef>
                <a:spcPts val="1000"/>
              </a:spcBef>
              <a:spcAft>
                <a:spcPts val="0"/>
              </a:spcAft>
              <a:buClr>
                <a:schemeClr val="accent2"/>
              </a:buClr>
              <a:buSzPts val="2800"/>
              <a:buChar char="•"/>
            </a:pPr>
            <a:r>
              <a:rPr lang="fr-FR"/>
              <a:t>Fahem Rabhi</a:t>
            </a:r>
            <a:r>
              <a:rPr b="0" lang="fr-FR">
                <a:solidFill>
                  <a:schemeClr val="dk1"/>
                </a:solidFill>
              </a:rPr>
              <a:t> - </a:t>
            </a:r>
            <a:r>
              <a:rPr b="1" lang="fr-FR" sz="2600"/>
              <a:t>Fondateur</a:t>
            </a:r>
            <a:endParaRPr b="1">
              <a:solidFill>
                <a:schemeClr val="dk1"/>
              </a:solidFill>
            </a:endParaRPr>
          </a:p>
          <a:p>
            <a:pPr indent="-228600" lvl="1" marL="685800" rtl="0" algn="l">
              <a:lnSpc>
                <a:spcPct val="90000"/>
              </a:lnSpc>
              <a:spcBef>
                <a:spcPts val="500"/>
              </a:spcBef>
              <a:spcAft>
                <a:spcPts val="0"/>
              </a:spcAft>
              <a:buClr>
                <a:schemeClr val="accent2"/>
              </a:buClr>
              <a:buSzPts val="2200"/>
              <a:buChar char="•"/>
            </a:pPr>
            <a:r>
              <a:rPr lang="fr-FR" sz="2200">
                <a:solidFill>
                  <a:schemeClr val="dk1"/>
                </a:solidFill>
              </a:rPr>
              <a:t>Technologie et conformité</a:t>
            </a:r>
            <a:endParaRPr/>
          </a:p>
          <a:p>
            <a:pPr indent="-228600" lvl="1" marL="685800" rtl="0" algn="l">
              <a:lnSpc>
                <a:spcPct val="90000"/>
              </a:lnSpc>
              <a:spcBef>
                <a:spcPts val="500"/>
              </a:spcBef>
              <a:spcAft>
                <a:spcPts val="0"/>
              </a:spcAft>
              <a:buClr>
                <a:schemeClr val="accent2"/>
              </a:buClr>
              <a:buSzPts val="2200"/>
              <a:buChar char="•"/>
            </a:pPr>
            <a:r>
              <a:rPr b="0" lang="fr-FR" sz="2200">
                <a:solidFill>
                  <a:schemeClr val="dk1"/>
                </a:solidFill>
              </a:rPr>
              <a:t>Intrépide et ne manquant pas de courage </a:t>
            </a:r>
            <a:endParaRPr/>
          </a:p>
          <a:p>
            <a:pPr indent="-228600" lvl="0" marL="228600" rtl="0" algn="l">
              <a:lnSpc>
                <a:spcPct val="90000"/>
              </a:lnSpc>
              <a:spcBef>
                <a:spcPts val="1000"/>
              </a:spcBef>
              <a:spcAft>
                <a:spcPts val="0"/>
              </a:spcAft>
              <a:buClr>
                <a:schemeClr val="accent2"/>
              </a:buClr>
              <a:buSzPts val="2800"/>
              <a:buChar char="•"/>
            </a:pPr>
            <a:r>
              <a:rPr b="0" lang="fr-FR">
                <a:solidFill>
                  <a:schemeClr val="dk1"/>
                </a:solidFill>
              </a:rPr>
              <a:t>Sabrine Rahhou - </a:t>
            </a:r>
            <a:r>
              <a:rPr b="1" lang="fr-FR" sz="2600"/>
              <a:t>Fondatrice</a:t>
            </a:r>
            <a:endParaRPr b="1">
              <a:solidFill>
                <a:schemeClr val="dk1"/>
              </a:solidFill>
            </a:endParaRPr>
          </a:p>
          <a:p>
            <a:pPr indent="-228600" lvl="1" marL="685800" rtl="0" algn="l">
              <a:lnSpc>
                <a:spcPct val="90000"/>
              </a:lnSpc>
              <a:spcBef>
                <a:spcPts val="500"/>
              </a:spcBef>
              <a:spcAft>
                <a:spcPts val="0"/>
              </a:spcAft>
              <a:buClr>
                <a:schemeClr val="accent2"/>
              </a:buClr>
              <a:buSzPts val="2200"/>
              <a:buChar char="•"/>
            </a:pPr>
            <a:r>
              <a:rPr lang="fr-FR" sz="2200">
                <a:solidFill>
                  <a:schemeClr val="dk1"/>
                </a:solidFill>
              </a:rPr>
              <a:t>Technologie et ressources humaines</a:t>
            </a:r>
            <a:endParaRPr/>
          </a:p>
          <a:p>
            <a:pPr indent="-228600" lvl="1" marL="685800" rtl="0" algn="l">
              <a:lnSpc>
                <a:spcPct val="90000"/>
              </a:lnSpc>
              <a:spcBef>
                <a:spcPts val="500"/>
              </a:spcBef>
              <a:spcAft>
                <a:spcPts val="0"/>
              </a:spcAft>
              <a:buClr>
                <a:schemeClr val="accent2"/>
              </a:buClr>
              <a:buSzPts val="2200"/>
              <a:buChar char="•"/>
            </a:pPr>
            <a:r>
              <a:rPr lang="fr-FR" sz="2200"/>
              <a:t>U</a:t>
            </a:r>
            <a:r>
              <a:rPr lang="fr-FR" sz="2200"/>
              <a:t>n tempérament carré et à tendance à </a:t>
            </a:r>
            <a:r>
              <a:rPr lang="fr-FR" sz="2200"/>
              <a:t>se</a:t>
            </a:r>
            <a:r>
              <a:rPr lang="fr-FR" sz="2200"/>
              <a:t> projeter</a:t>
            </a:r>
            <a:endParaRPr sz="2200">
              <a:solidFill>
                <a:schemeClr val="dk1"/>
              </a:solidFill>
            </a:endParaRPr>
          </a:p>
          <a:p>
            <a:pPr indent="-76200" lvl="1" marL="685800" rtl="0" algn="l">
              <a:lnSpc>
                <a:spcPct val="90000"/>
              </a:lnSpc>
              <a:spcBef>
                <a:spcPts val="500"/>
              </a:spcBef>
              <a:spcAft>
                <a:spcPts val="0"/>
              </a:spcAft>
              <a:buClr>
                <a:schemeClr val="dk1"/>
              </a:buClr>
              <a:buSzPts val="2400"/>
              <a:buNone/>
            </a:pPr>
            <a:r>
              <a:t/>
            </a:r>
            <a:endParaRPr b="0">
              <a:solidFill>
                <a:schemeClr val="dk1"/>
              </a:solidFill>
            </a:endParaRPr>
          </a:p>
          <a:p>
            <a:pPr indent="-50800" lvl="0" marL="228600" rtl="0" algn="l">
              <a:lnSpc>
                <a:spcPct val="90000"/>
              </a:lnSpc>
              <a:spcBef>
                <a:spcPts val="1000"/>
              </a:spcBef>
              <a:spcAft>
                <a:spcPts val="0"/>
              </a:spcAft>
              <a:buClr>
                <a:schemeClr val="dk1"/>
              </a:buClr>
              <a:buSzPts val="2800"/>
              <a:buNone/>
            </a:pPr>
            <a:r>
              <a:t/>
            </a:r>
            <a:endParaRPr/>
          </a:p>
        </p:txBody>
      </p:sp>
      <p:sp>
        <p:nvSpPr>
          <p:cNvPr id="241" name="Google Shape;24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Exomos - Réduire les débris spatiaux</a:t>
            </a:r>
            <a:endParaRPr/>
          </a:p>
        </p:txBody>
      </p:sp>
      <p:sp>
        <p:nvSpPr>
          <p:cNvPr id="242" name="Google Shape;24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Soucoupe volante avec un remplissage uni" id="243" name="Google Shape;243;p11"/>
          <p:cNvPicPr preferRelativeResize="0"/>
          <p:nvPr/>
        </p:nvPicPr>
        <p:blipFill rotWithShape="1">
          <a:blip r:embed="rId4">
            <a:alphaModFix/>
          </a:blip>
          <a:srcRect b="0" l="0" r="0" t="0"/>
          <a:stretch/>
        </p:blipFill>
        <p:spPr>
          <a:xfrm flipH="1" rot="-2692690">
            <a:off x="10708150" y="6075825"/>
            <a:ext cx="1113500" cy="1113500"/>
          </a:xfrm>
          <a:prstGeom prst="rect">
            <a:avLst/>
          </a:prstGeom>
          <a:noFill/>
          <a:ln>
            <a:noFill/>
          </a:ln>
        </p:spPr>
      </p:pic>
      <p:pic>
        <p:nvPicPr>
          <p:cNvPr descr="Une image contenant texte, silhouette, graphiques vectoriels, lumière&#10;&#10;Description générée automatiquement" id="244" name="Google Shape;244;p11"/>
          <p:cNvPicPr preferRelativeResize="0"/>
          <p:nvPr/>
        </p:nvPicPr>
        <p:blipFill rotWithShape="1">
          <a:blip r:embed="rId5">
            <a:alphaModFix/>
          </a:blip>
          <a:srcRect b="23149" l="31990" r="26684" t="15853"/>
          <a:stretch/>
        </p:blipFill>
        <p:spPr>
          <a:xfrm>
            <a:off x="11074400" y="394758"/>
            <a:ext cx="744895" cy="879564"/>
          </a:xfrm>
          <a:prstGeom prst="rect">
            <a:avLst/>
          </a:prstGeom>
          <a:noFill/>
          <a:ln cap="sq" cmpd="thickThin" w="88900">
            <a:solidFill>
              <a:srgbClr val="000000"/>
            </a:solidFill>
            <a:prstDash val="solid"/>
            <a:miter lim="800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13"/>
          <p:cNvSpPr txBox="1"/>
          <p:nvPr>
            <p:ph type="title"/>
          </p:nvPr>
        </p:nvSpPr>
        <p:spPr>
          <a:xfrm>
            <a:off x="838200" y="2641798"/>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5940"/>
              <a:buFont typeface="Calibri"/>
              <a:buNone/>
            </a:pPr>
            <a:r>
              <a:rPr lang="fr-FR" sz="4640"/>
              <a:t>Merci</a:t>
            </a:r>
            <a:endParaRPr sz="4640"/>
          </a:p>
          <a:p>
            <a:pPr indent="0" lvl="0" marL="0" rtl="0" algn="ctr">
              <a:lnSpc>
                <a:spcPct val="90000"/>
              </a:lnSpc>
              <a:spcBef>
                <a:spcPts val="0"/>
              </a:spcBef>
              <a:spcAft>
                <a:spcPts val="0"/>
              </a:spcAft>
              <a:buClr>
                <a:schemeClr val="dk1"/>
              </a:buClr>
              <a:buSzPts val="5940"/>
              <a:buFont typeface="Calibri"/>
              <a:buNone/>
            </a:pPr>
            <a:r>
              <a:rPr lang="fr-FR" sz="4640"/>
              <a:t>pour votre</a:t>
            </a:r>
            <a:endParaRPr sz="4640"/>
          </a:p>
          <a:p>
            <a:pPr indent="0" lvl="0" marL="0" rtl="0" algn="ctr">
              <a:lnSpc>
                <a:spcPct val="90000"/>
              </a:lnSpc>
              <a:spcBef>
                <a:spcPts val="0"/>
              </a:spcBef>
              <a:spcAft>
                <a:spcPts val="0"/>
              </a:spcAft>
              <a:buClr>
                <a:schemeClr val="dk1"/>
              </a:buClr>
              <a:buSzPts val="5940"/>
              <a:buFont typeface="Calibri"/>
              <a:buNone/>
            </a:pPr>
            <a:r>
              <a:rPr lang="fr-FR" sz="4640"/>
              <a:t>attention</a:t>
            </a:r>
            <a:endParaRPr sz="4640"/>
          </a:p>
        </p:txBody>
      </p:sp>
      <p:sp>
        <p:nvSpPr>
          <p:cNvPr id="250" name="Google Shape;25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Exomos - Réduire les débris spatiaux</a:t>
            </a:r>
            <a:endParaRPr/>
          </a:p>
        </p:txBody>
      </p:sp>
      <p:sp>
        <p:nvSpPr>
          <p:cNvPr id="251" name="Google Shape;25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Planète terre et lune" id="252" name="Google Shape;252;p13"/>
          <p:cNvPicPr preferRelativeResize="0"/>
          <p:nvPr/>
        </p:nvPicPr>
        <p:blipFill rotWithShape="1">
          <a:blip r:embed="rId4">
            <a:alphaModFix/>
          </a:blip>
          <a:srcRect b="0" l="0" r="0" t="0"/>
          <a:stretch/>
        </p:blipFill>
        <p:spPr>
          <a:xfrm>
            <a:off x="858094" y="2724807"/>
            <a:ext cx="4572000" cy="4572000"/>
          </a:xfrm>
          <a:prstGeom prst="rect">
            <a:avLst/>
          </a:prstGeom>
          <a:noFill/>
          <a:ln>
            <a:noFill/>
          </a:ln>
        </p:spPr>
      </p:pic>
      <p:pic>
        <p:nvPicPr>
          <p:cNvPr descr="Mars" id="253" name="Google Shape;253;p13"/>
          <p:cNvPicPr preferRelativeResize="0"/>
          <p:nvPr/>
        </p:nvPicPr>
        <p:blipFill rotWithShape="1">
          <a:blip r:embed="rId5">
            <a:alphaModFix/>
          </a:blip>
          <a:srcRect b="0" l="0" r="0" t="0"/>
          <a:stretch/>
        </p:blipFill>
        <p:spPr>
          <a:xfrm>
            <a:off x="6934664" y="1681622"/>
            <a:ext cx="5876890" cy="5876890"/>
          </a:xfrm>
          <a:prstGeom prst="rect">
            <a:avLst/>
          </a:prstGeom>
          <a:noFill/>
          <a:ln>
            <a:noFill/>
          </a:ln>
        </p:spPr>
      </p:pic>
      <p:pic>
        <p:nvPicPr>
          <p:cNvPr descr="Planète Saturne" id="254" name="Google Shape;254;p13"/>
          <p:cNvPicPr preferRelativeResize="0"/>
          <p:nvPr/>
        </p:nvPicPr>
        <p:blipFill rotWithShape="1">
          <a:blip r:embed="rId6">
            <a:alphaModFix/>
          </a:blip>
          <a:srcRect b="0" l="0" r="0" t="0"/>
          <a:stretch/>
        </p:blipFill>
        <p:spPr>
          <a:xfrm rot="-1936952">
            <a:off x="1063845" y="-642413"/>
            <a:ext cx="4572000" cy="4572000"/>
          </a:xfrm>
          <a:prstGeom prst="rect">
            <a:avLst/>
          </a:prstGeom>
          <a:noFill/>
          <a:ln>
            <a:noFill/>
          </a:ln>
        </p:spPr>
      </p:pic>
      <p:pic>
        <p:nvPicPr>
          <p:cNvPr descr="Lune avec un remplissage uni" id="255" name="Google Shape;255;p13"/>
          <p:cNvPicPr preferRelativeResize="0"/>
          <p:nvPr/>
        </p:nvPicPr>
        <p:blipFill rotWithShape="1">
          <a:blip r:embed="rId7">
            <a:alphaModFix/>
          </a:blip>
          <a:srcRect b="0" l="0" r="0" t="0"/>
          <a:stretch/>
        </p:blipFill>
        <p:spPr>
          <a:xfrm flipH="1">
            <a:off x="6679164" y="234104"/>
            <a:ext cx="2134645" cy="2134645"/>
          </a:xfrm>
          <a:prstGeom prst="rect">
            <a:avLst/>
          </a:prstGeom>
          <a:noFill/>
          <a:ln>
            <a:noFill/>
          </a:ln>
        </p:spPr>
      </p:pic>
      <p:pic>
        <p:nvPicPr>
          <p:cNvPr descr="Étoiles avec un remplissage uni" id="256" name="Google Shape;256;p13"/>
          <p:cNvPicPr preferRelativeResize="0"/>
          <p:nvPr/>
        </p:nvPicPr>
        <p:blipFill rotWithShape="1">
          <a:blip r:embed="rId8">
            <a:alphaModFix/>
          </a:blip>
          <a:srcRect b="0" l="0" r="0" t="0"/>
          <a:stretch/>
        </p:blipFill>
        <p:spPr>
          <a:xfrm flipH="1">
            <a:off x="7610003" y="3205784"/>
            <a:ext cx="1113500" cy="1113500"/>
          </a:xfrm>
          <a:prstGeom prst="rect">
            <a:avLst/>
          </a:prstGeom>
          <a:noFill/>
          <a:ln>
            <a:noFill/>
          </a:ln>
        </p:spPr>
      </p:pic>
      <p:pic>
        <p:nvPicPr>
          <p:cNvPr descr="Soucoupe volante avec un remplissage uni" id="257" name="Google Shape;257;p13"/>
          <p:cNvPicPr preferRelativeResize="0"/>
          <p:nvPr/>
        </p:nvPicPr>
        <p:blipFill rotWithShape="1">
          <a:blip r:embed="rId9">
            <a:alphaModFix/>
          </a:blip>
          <a:srcRect b="0" l="0" r="0" t="0"/>
          <a:stretch/>
        </p:blipFill>
        <p:spPr>
          <a:xfrm flipH="1" rot="-2692690">
            <a:off x="10708150" y="6075825"/>
            <a:ext cx="1113500" cy="1113500"/>
          </a:xfrm>
          <a:prstGeom prst="rect">
            <a:avLst/>
          </a:prstGeom>
          <a:noFill/>
          <a:ln>
            <a:noFill/>
          </a:ln>
        </p:spPr>
      </p:pic>
      <p:pic>
        <p:nvPicPr>
          <p:cNvPr descr="Une image contenant texte, silhouette, graphiques vectoriels, lumière&#10;&#10;Description générée automatiquement" id="258" name="Google Shape;258;p13"/>
          <p:cNvPicPr preferRelativeResize="0"/>
          <p:nvPr/>
        </p:nvPicPr>
        <p:blipFill rotWithShape="1">
          <a:blip r:embed="rId10">
            <a:alphaModFix/>
          </a:blip>
          <a:srcRect b="23148" l="31990" r="26684" t="15853"/>
          <a:stretch/>
        </p:blipFill>
        <p:spPr>
          <a:xfrm>
            <a:off x="11074400" y="394758"/>
            <a:ext cx="744895" cy="879564"/>
          </a:xfrm>
          <a:prstGeom prst="rect">
            <a:avLst/>
          </a:prstGeom>
          <a:noFill/>
          <a:ln cap="sq" cmpd="thickThin" w="88900">
            <a:solidFill>
              <a:srgbClr val="000000"/>
            </a:solidFill>
            <a:prstDash val="solid"/>
            <a:miter lim="800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Sommaire</a:t>
            </a:r>
            <a:endParaRPr/>
          </a:p>
        </p:txBody>
      </p:sp>
      <p:sp>
        <p:nvSpPr>
          <p:cNvPr id="100" name="Google Shape;100;p3"/>
          <p:cNvSpPr txBox="1"/>
          <p:nvPr>
            <p:ph idx="1" type="body"/>
          </p:nvPr>
        </p:nvSpPr>
        <p:spPr>
          <a:xfrm>
            <a:off x="6096000" y="1825625"/>
            <a:ext cx="52578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accent2"/>
              </a:buClr>
              <a:buSzPts val="2800"/>
              <a:buChar char="•"/>
            </a:pPr>
            <a:r>
              <a:rPr lang="fr-FR"/>
              <a:t>Le problème</a:t>
            </a:r>
            <a:endParaRPr/>
          </a:p>
          <a:p>
            <a:pPr indent="-228600" lvl="0" marL="228600" rtl="0" algn="l">
              <a:lnSpc>
                <a:spcPct val="90000"/>
              </a:lnSpc>
              <a:spcBef>
                <a:spcPts val="1000"/>
              </a:spcBef>
              <a:spcAft>
                <a:spcPts val="0"/>
              </a:spcAft>
              <a:buClr>
                <a:schemeClr val="accent2"/>
              </a:buClr>
              <a:buSzPts val="2800"/>
              <a:buChar char="•"/>
            </a:pPr>
            <a:r>
              <a:rPr lang="fr-FR"/>
              <a:t>La solution</a:t>
            </a:r>
            <a:endParaRPr/>
          </a:p>
          <a:p>
            <a:pPr indent="-228600" lvl="0" marL="228600" rtl="0" algn="l">
              <a:lnSpc>
                <a:spcPct val="90000"/>
              </a:lnSpc>
              <a:spcBef>
                <a:spcPts val="1000"/>
              </a:spcBef>
              <a:spcAft>
                <a:spcPts val="0"/>
              </a:spcAft>
              <a:buClr>
                <a:schemeClr val="accent2"/>
              </a:buClr>
              <a:buSzPts val="2800"/>
              <a:buChar char="•"/>
            </a:pPr>
            <a:r>
              <a:rPr lang="fr-FR"/>
              <a:t>Comment ça marche ?</a:t>
            </a:r>
            <a:endParaRPr/>
          </a:p>
          <a:p>
            <a:pPr indent="-228600" lvl="0" marL="228600" rtl="0" algn="l">
              <a:lnSpc>
                <a:spcPct val="90000"/>
              </a:lnSpc>
              <a:spcBef>
                <a:spcPts val="1000"/>
              </a:spcBef>
              <a:spcAft>
                <a:spcPts val="0"/>
              </a:spcAft>
              <a:buClr>
                <a:schemeClr val="accent2"/>
              </a:buClr>
              <a:buSzPts val="2800"/>
              <a:buChar char="•"/>
            </a:pPr>
            <a:r>
              <a:rPr lang="fr-FR"/>
              <a:t>Technologies utilisées</a:t>
            </a:r>
            <a:endParaRPr/>
          </a:p>
          <a:p>
            <a:pPr indent="-228600" lvl="0" marL="228600" rtl="0" algn="l">
              <a:lnSpc>
                <a:spcPct val="90000"/>
              </a:lnSpc>
              <a:spcBef>
                <a:spcPts val="1000"/>
              </a:spcBef>
              <a:spcAft>
                <a:spcPts val="0"/>
              </a:spcAft>
              <a:buClr>
                <a:schemeClr val="accent2"/>
              </a:buClr>
              <a:buSzPts val="2800"/>
              <a:buChar char="•"/>
            </a:pPr>
            <a:r>
              <a:rPr lang="fr-FR"/>
              <a:t>Market Size</a:t>
            </a:r>
            <a:endParaRPr/>
          </a:p>
          <a:p>
            <a:pPr indent="-228600" lvl="0" marL="228600" rtl="0" algn="l">
              <a:lnSpc>
                <a:spcPct val="90000"/>
              </a:lnSpc>
              <a:spcBef>
                <a:spcPts val="1000"/>
              </a:spcBef>
              <a:spcAft>
                <a:spcPts val="0"/>
              </a:spcAft>
              <a:buClr>
                <a:schemeClr val="accent2"/>
              </a:buClr>
              <a:buSzPts val="2800"/>
              <a:buChar char="•"/>
            </a:pPr>
            <a:r>
              <a:rPr lang="fr-FR"/>
              <a:t>Finance</a:t>
            </a:r>
            <a:endParaRPr/>
          </a:p>
          <a:p>
            <a:pPr indent="-228600" lvl="0" marL="228600" rtl="0" algn="l">
              <a:lnSpc>
                <a:spcPct val="90000"/>
              </a:lnSpc>
              <a:spcBef>
                <a:spcPts val="1000"/>
              </a:spcBef>
              <a:spcAft>
                <a:spcPts val="0"/>
              </a:spcAft>
              <a:buClr>
                <a:schemeClr val="accent2"/>
              </a:buClr>
              <a:buSzPts val="2800"/>
              <a:buChar char="•"/>
            </a:pPr>
            <a:r>
              <a:rPr lang="fr-FR"/>
              <a:t>Business Model</a:t>
            </a:r>
            <a:endParaRPr/>
          </a:p>
          <a:p>
            <a:pPr indent="-228600" lvl="0" marL="228600" rtl="0" algn="l">
              <a:lnSpc>
                <a:spcPct val="90000"/>
              </a:lnSpc>
              <a:spcBef>
                <a:spcPts val="1000"/>
              </a:spcBef>
              <a:spcAft>
                <a:spcPts val="0"/>
              </a:spcAft>
              <a:buClr>
                <a:schemeClr val="accent2"/>
              </a:buClr>
              <a:buSzPts val="2800"/>
              <a:buChar char="•"/>
            </a:pPr>
            <a:r>
              <a:rPr lang="fr-FR"/>
              <a:t>Concurrence</a:t>
            </a:r>
            <a:endParaRPr/>
          </a:p>
          <a:p>
            <a:pPr indent="-228600" lvl="0" marL="228600" rtl="0" algn="l">
              <a:lnSpc>
                <a:spcPct val="90000"/>
              </a:lnSpc>
              <a:spcBef>
                <a:spcPts val="1000"/>
              </a:spcBef>
              <a:spcAft>
                <a:spcPts val="0"/>
              </a:spcAft>
              <a:buClr>
                <a:schemeClr val="accent2"/>
              </a:buClr>
              <a:buSzPts val="2800"/>
              <a:buChar char="•"/>
            </a:pPr>
            <a:r>
              <a:rPr lang="fr-FR"/>
              <a:t>L’équipe</a:t>
            </a:r>
            <a:endParaRPr/>
          </a:p>
        </p:txBody>
      </p:sp>
      <p:sp>
        <p:nvSpPr>
          <p:cNvPr id="101" name="Google Shape;10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Exomos - Réduire les débris spatiaux</a:t>
            </a:r>
            <a:endParaRPr/>
          </a:p>
        </p:txBody>
      </p:sp>
      <p:sp>
        <p:nvSpPr>
          <p:cNvPr id="102" name="Google Shape;10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Ensemble de cercles de tailles et de modèles divers" id="103" name="Google Shape;103;p3"/>
          <p:cNvPicPr preferRelativeResize="0"/>
          <p:nvPr/>
        </p:nvPicPr>
        <p:blipFill rotWithShape="1">
          <a:blip r:embed="rId4">
            <a:alphaModFix/>
          </a:blip>
          <a:srcRect b="0" l="0" r="0" t="0"/>
          <a:stretch/>
        </p:blipFill>
        <p:spPr>
          <a:xfrm>
            <a:off x="647700" y="1737519"/>
            <a:ext cx="4572000" cy="4572000"/>
          </a:xfrm>
          <a:prstGeom prst="rect">
            <a:avLst/>
          </a:prstGeom>
          <a:noFill/>
          <a:ln>
            <a:noFill/>
          </a:ln>
        </p:spPr>
      </p:pic>
      <p:pic>
        <p:nvPicPr>
          <p:cNvPr descr="Soucoupe volante avec un remplissage uni" id="104" name="Google Shape;104;p3"/>
          <p:cNvPicPr preferRelativeResize="0"/>
          <p:nvPr/>
        </p:nvPicPr>
        <p:blipFill rotWithShape="1">
          <a:blip r:embed="rId5">
            <a:alphaModFix/>
          </a:blip>
          <a:srcRect b="0" l="0" r="0" t="0"/>
          <a:stretch/>
        </p:blipFill>
        <p:spPr>
          <a:xfrm flipH="1" rot="-2692690">
            <a:off x="10708150" y="6075825"/>
            <a:ext cx="1113500" cy="1113500"/>
          </a:xfrm>
          <a:prstGeom prst="rect">
            <a:avLst/>
          </a:prstGeom>
          <a:noFill/>
          <a:ln>
            <a:noFill/>
          </a:ln>
        </p:spPr>
      </p:pic>
      <p:pic>
        <p:nvPicPr>
          <p:cNvPr descr="Une image contenant texte, silhouette, graphiques vectoriels, lumière&#10;&#10;Description générée automatiquement" id="105" name="Google Shape;105;p3"/>
          <p:cNvPicPr preferRelativeResize="0"/>
          <p:nvPr/>
        </p:nvPicPr>
        <p:blipFill rotWithShape="1">
          <a:blip r:embed="rId6">
            <a:alphaModFix/>
          </a:blip>
          <a:srcRect b="23149" l="31990" r="26684" t="15853"/>
          <a:stretch/>
        </p:blipFill>
        <p:spPr>
          <a:xfrm>
            <a:off x="11074400" y="394758"/>
            <a:ext cx="744895" cy="879564"/>
          </a:xfrm>
          <a:prstGeom prst="rect">
            <a:avLst/>
          </a:prstGeom>
          <a:noFill/>
          <a:ln cap="sq" cmpd="thickThin" w="88900">
            <a:solidFill>
              <a:srgbClr val="000000"/>
            </a:solidFill>
            <a:prstDash val="solid"/>
            <a:miter lim="800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Le problème</a:t>
            </a:r>
            <a:endParaRPr/>
          </a:p>
        </p:txBody>
      </p:sp>
      <p:sp>
        <p:nvSpPr>
          <p:cNvPr id="112" name="Google Shape;11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fr-FR"/>
              <a:t>Débris trop nombreux en orbite autour de la Terre, conséquences :</a:t>
            </a:r>
            <a:endParaRPr/>
          </a:p>
          <a:p>
            <a:pPr indent="-228600" lvl="0" marL="228600" rtl="0" algn="l">
              <a:lnSpc>
                <a:spcPct val="90000"/>
              </a:lnSpc>
              <a:spcBef>
                <a:spcPts val="1000"/>
              </a:spcBef>
              <a:spcAft>
                <a:spcPts val="0"/>
              </a:spcAft>
              <a:buClr>
                <a:schemeClr val="accent2"/>
              </a:buClr>
              <a:buSzPts val="2800"/>
              <a:buChar char="•"/>
            </a:pPr>
            <a:r>
              <a:rPr lang="fr-FR"/>
              <a:t>Risques de collisions avec des satellites en fonctionnement</a:t>
            </a:r>
            <a:endParaRPr/>
          </a:p>
          <a:p>
            <a:pPr indent="-228600" lvl="0" marL="228600" rtl="0" algn="l">
              <a:lnSpc>
                <a:spcPct val="90000"/>
              </a:lnSpc>
              <a:spcBef>
                <a:spcPts val="1000"/>
              </a:spcBef>
              <a:spcAft>
                <a:spcPts val="0"/>
              </a:spcAft>
              <a:buClr>
                <a:schemeClr val="accent2"/>
              </a:buClr>
              <a:buSzPts val="2800"/>
              <a:buChar char="•"/>
            </a:pPr>
            <a:r>
              <a:rPr lang="fr-FR"/>
              <a:t>Risques que les débris tombent dans des zones habitées</a:t>
            </a:r>
            <a:endParaRPr/>
          </a:p>
          <a:p>
            <a:pPr indent="-228600" lvl="0" marL="228600" rtl="0" algn="l">
              <a:lnSpc>
                <a:spcPct val="90000"/>
              </a:lnSpc>
              <a:spcBef>
                <a:spcPts val="1000"/>
              </a:spcBef>
              <a:spcAft>
                <a:spcPts val="0"/>
              </a:spcAft>
              <a:buClr>
                <a:schemeClr val="accent2"/>
              </a:buClr>
              <a:buSzPts val="2800"/>
              <a:buChar char="•"/>
            </a:pPr>
            <a:r>
              <a:rPr lang="fr-FR"/>
              <a:t>Risques d’orbites inutilisables</a:t>
            </a:r>
            <a:endParaRPr/>
          </a:p>
        </p:txBody>
      </p:sp>
      <p:sp>
        <p:nvSpPr>
          <p:cNvPr id="113" name="Google Shape;1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Exomos - Réduire les débris spatiaux</a:t>
            </a:r>
            <a:endParaRPr/>
          </a:p>
        </p:txBody>
      </p:sp>
      <p:sp>
        <p:nvSpPr>
          <p:cNvPr id="114" name="Google Shape;1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Soucoupe volante avec un remplissage uni" id="115" name="Google Shape;115;p4"/>
          <p:cNvPicPr preferRelativeResize="0"/>
          <p:nvPr/>
        </p:nvPicPr>
        <p:blipFill rotWithShape="1">
          <a:blip r:embed="rId4">
            <a:alphaModFix/>
          </a:blip>
          <a:srcRect b="0" l="0" r="0" t="0"/>
          <a:stretch/>
        </p:blipFill>
        <p:spPr>
          <a:xfrm flipH="1" rot="-2692690">
            <a:off x="10708150" y="6075825"/>
            <a:ext cx="1113500" cy="1113500"/>
          </a:xfrm>
          <a:prstGeom prst="rect">
            <a:avLst/>
          </a:prstGeom>
          <a:noFill/>
          <a:ln>
            <a:noFill/>
          </a:ln>
        </p:spPr>
      </p:pic>
      <p:pic>
        <p:nvPicPr>
          <p:cNvPr descr="Une image contenant texte, silhouette, graphiques vectoriels, lumière&#10;&#10;Description générée automatiquement" id="116" name="Google Shape;116;p4"/>
          <p:cNvPicPr preferRelativeResize="0"/>
          <p:nvPr/>
        </p:nvPicPr>
        <p:blipFill rotWithShape="1">
          <a:blip r:embed="rId5">
            <a:alphaModFix/>
          </a:blip>
          <a:srcRect b="23149" l="31990" r="26684" t="15853"/>
          <a:stretch/>
        </p:blipFill>
        <p:spPr>
          <a:xfrm>
            <a:off x="11074400" y="394758"/>
            <a:ext cx="744895" cy="879564"/>
          </a:xfrm>
          <a:prstGeom prst="rect">
            <a:avLst/>
          </a:prstGeom>
          <a:noFill/>
          <a:ln cap="sq" cmpd="thickThin" w="88900">
            <a:solidFill>
              <a:srgbClr val="000000"/>
            </a:solidFill>
            <a:prstDash val="solid"/>
            <a:miter lim="800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La solution</a:t>
            </a:r>
            <a:endParaRPr/>
          </a:p>
        </p:txBody>
      </p:sp>
      <p:sp>
        <p:nvSpPr>
          <p:cNvPr id="123" name="Google Shape;123;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fr-FR"/>
              <a:t>Dispositif qui harponne, prend en filet ou </a:t>
            </a:r>
            <a:r>
              <a:rPr lang="fr-FR"/>
              <a:t>attiré</a:t>
            </a:r>
            <a:r>
              <a:rPr lang="fr-FR"/>
              <a:t> par magnétisme les débris, pour les détruire ou ramener sur Terre pour recyclage</a:t>
            </a:r>
            <a:endParaRPr/>
          </a:p>
        </p:txBody>
      </p:sp>
      <p:sp>
        <p:nvSpPr>
          <p:cNvPr id="124" name="Google Shape;12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Exomos - Réduire les débris spatiaux</a:t>
            </a:r>
            <a:endParaRPr/>
          </a:p>
        </p:txBody>
      </p:sp>
      <p:sp>
        <p:nvSpPr>
          <p:cNvPr id="125" name="Google Shape;12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Soucoupe volante avec un remplissage uni" id="126" name="Google Shape;126;p5"/>
          <p:cNvPicPr preferRelativeResize="0"/>
          <p:nvPr/>
        </p:nvPicPr>
        <p:blipFill rotWithShape="1">
          <a:blip r:embed="rId4">
            <a:alphaModFix/>
          </a:blip>
          <a:srcRect b="0" l="0" r="0" t="0"/>
          <a:stretch/>
        </p:blipFill>
        <p:spPr>
          <a:xfrm flipH="1" rot="-2692690">
            <a:off x="10708150" y="6075825"/>
            <a:ext cx="1113500" cy="1113500"/>
          </a:xfrm>
          <a:prstGeom prst="rect">
            <a:avLst/>
          </a:prstGeom>
          <a:noFill/>
          <a:ln>
            <a:noFill/>
          </a:ln>
        </p:spPr>
      </p:pic>
      <p:pic>
        <p:nvPicPr>
          <p:cNvPr descr="Fusée avec un remplissage uni" id="127" name="Google Shape;127;p5"/>
          <p:cNvPicPr preferRelativeResize="0"/>
          <p:nvPr/>
        </p:nvPicPr>
        <p:blipFill rotWithShape="1">
          <a:blip r:embed="rId5">
            <a:alphaModFix/>
          </a:blip>
          <a:srcRect b="0" l="0" r="0" t="0"/>
          <a:stretch/>
        </p:blipFill>
        <p:spPr>
          <a:xfrm flipH="1" rot="-974740">
            <a:off x="7108373" y="3055978"/>
            <a:ext cx="3269273" cy="3269273"/>
          </a:xfrm>
          <a:prstGeom prst="rect">
            <a:avLst/>
          </a:prstGeom>
          <a:noFill/>
          <a:ln>
            <a:noFill/>
          </a:ln>
        </p:spPr>
      </p:pic>
      <p:pic>
        <p:nvPicPr>
          <p:cNvPr descr="Une image contenant texte, silhouette, graphiques vectoriels, lumière&#10;&#10;Description générée automatiquement" id="128" name="Google Shape;128;p5"/>
          <p:cNvPicPr preferRelativeResize="0"/>
          <p:nvPr/>
        </p:nvPicPr>
        <p:blipFill rotWithShape="1">
          <a:blip r:embed="rId6">
            <a:alphaModFix/>
          </a:blip>
          <a:srcRect b="23149" l="31990" r="26684" t="15853"/>
          <a:stretch/>
        </p:blipFill>
        <p:spPr>
          <a:xfrm>
            <a:off x="11074400" y="394758"/>
            <a:ext cx="744895" cy="879564"/>
          </a:xfrm>
          <a:prstGeom prst="rect">
            <a:avLst/>
          </a:prstGeom>
          <a:noFill/>
          <a:ln cap="sq" cmpd="thickThin" w="88900">
            <a:solidFill>
              <a:srgbClr val="000000"/>
            </a:solidFill>
            <a:prstDash val="solid"/>
            <a:miter lim="800000"/>
            <a:headEnd len="sm" w="sm" type="none"/>
            <a:tailEnd len="sm" w="sm" type="none"/>
          </a:ln>
        </p:spPr>
      </p:pic>
      <p:pic>
        <p:nvPicPr>
          <p:cNvPr descr="Planète Neptune" id="129" name="Google Shape;129;p5"/>
          <p:cNvPicPr preferRelativeResize="0"/>
          <p:nvPr/>
        </p:nvPicPr>
        <p:blipFill rotWithShape="1">
          <a:blip r:embed="rId7">
            <a:alphaModFix/>
          </a:blip>
          <a:srcRect b="0" l="0" r="0" t="0"/>
          <a:stretch/>
        </p:blipFill>
        <p:spPr>
          <a:xfrm>
            <a:off x="965200" y="2926267"/>
            <a:ext cx="3520856" cy="35208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Comment ça marche ?</a:t>
            </a:r>
            <a:endParaRPr/>
          </a:p>
        </p:txBody>
      </p:sp>
      <p:sp>
        <p:nvSpPr>
          <p:cNvPr id="136" name="Google Shape;136;p6"/>
          <p:cNvSpPr txBox="1"/>
          <p:nvPr>
            <p:ph idx="1" type="body"/>
          </p:nvPr>
        </p:nvSpPr>
        <p:spPr>
          <a:xfrm>
            <a:off x="838200" y="1825625"/>
            <a:ext cx="50800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accent2"/>
              </a:buClr>
              <a:buSzPts val="2800"/>
              <a:buFont typeface="Calibri"/>
              <a:buAutoNum type="arabicPeriod"/>
            </a:pPr>
            <a:r>
              <a:rPr lang="fr-FR"/>
              <a:t>Élévation d’une plateforme via un ballon d’Hélium</a:t>
            </a:r>
            <a:endParaRPr/>
          </a:p>
          <a:p>
            <a:pPr indent="-514350" lvl="0" marL="514350" rtl="0" algn="l">
              <a:lnSpc>
                <a:spcPct val="90000"/>
              </a:lnSpc>
              <a:spcBef>
                <a:spcPts val="1000"/>
              </a:spcBef>
              <a:spcAft>
                <a:spcPts val="0"/>
              </a:spcAft>
              <a:buClr>
                <a:schemeClr val="accent2"/>
              </a:buClr>
              <a:buSzPts val="2800"/>
              <a:buFont typeface="Calibri"/>
              <a:buAutoNum type="arabicPeriod"/>
            </a:pPr>
            <a:r>
              <a:rPr lang="fr-FR"/>
              <a:t>Lancement du système de capture</a:t>
            </a:r>
            <a:endParaRPr/>
          </a:p>
          <a:p>
            <a:pPr indent="-514350" lvl="0" marL="514350" rtl="0" algn="l">
              <a:lnSpc>
                <a:spcPct val="90000"/>
              </a:lnSpc>
              <a:spcBef>
                <a:spcPts val="1000"/>
              </a:spcBef>
              <a:spcAft>
                <a:spcPts val="0"/>
              </a:spcAft>
              <a:buClr>
                <a:schemeClr val="accent2"/>
              </a:buClr>
              <a:buSzPts val="2800"/>
              <a:buFont typeface="Calibri"/>
              <a:buAutoNum type="arabicPeriod"/>
            </a:pPr>
            <a:r>
              <a:rPr lang="fr-FR"/>
              <a:t>Déviation sur la terre des débris</a:t>
            </a:r>
            <a:endParaRPr/>
          </a:p>
          <a:p>
            <a:pPr indent="-514350" lvl="0" marL="514350" rtl="0" algn="l">
              <a:lnSpc>
                <a:spcPct val="90000"/>
              </a:lnSpc>
              <a:spcBef>
                <a:spcPts val="1000"/>
              </a:spcBef>
              <a:spcAft>
                <a:spcPts val="0"/>
              </a:spcAft>
              <a:buClr>
                <a:schemeClr val="accent2"/>
              </a:buClr>
              <a:buSzPts val="2800"/>
              <a:buFont typeface="Calibri"/>
              <a:buAutoNum type="arabicPeriod"/>
            </a:pPr>
            <a:r>
              <a:rPr lang="fr-FR"/>
              <a:t>Recyclage si possible</a:t>
            </a:r>
            <a:endParaRPr/>
          </a:p>
        </p:txBody>
      </p:sp>
      <p:sp>
        <p:nvSpPr>
          <p:cNvPr id="137" name="Google Shape;1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Exomos - Réduire les débris spatiaux</a:t>
            </a:r>
            <a:endParaRPr/>
          </a:p>
        </p:txBody>
      </p:sp>
      <p:sp>
        <p:nvSpPr>
          <p:cNvPr id="138" name="Google Shape;1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39" name="Google Shape;139;p6"/>
          <p:cNvPicPr preferRelativeResize="0"/>
          <p:nvPr/>
        </p:nvPicPr>
        <p:blipFill rotWithShape="1">
          <a:blip r:embed="rId4">
            <a:alphaModFix/>
          </a:blip>
          <a:srcRect b="0" l="0" r="0" t="0"/>
          <a:stretch/>
        </p:blipFill>
        <p:spPr>
          <a:xfrm>
            <a:off x="6030895" y="2044700"/>
            <a:ext cx="5838792" cy="328051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descr="Soucoupe volante avec un remplissage uni" id="140" name="Google Shape;140;p6"/>
          <p:cNvPicPr preferRelativeResize="0"/>
          <p:nvPr/>
        </p:nvPicPr>
        <p:blipFill rotWithShape="1">
          <a:blip r:embed="rId5">
            <a:alphaModFix/>
          </a:blip>
          <a:srcRect b="0" l="0" r="0" t="0"/>
          <a:stretch/>
        </p:blipFill>
        <p:spPr>
          <a:xfrm flipH="1" rot="-2692690">
            <a:off x="10708150" y="6075825"/>
            <a:ext cx="1113500" cy="1113500"/>
          </a:xfrm>
          <a:prstGeom prst="rect">
            <a:avLst/>
          </a:prstGeom>
          <a:noFill/>
          <a:ln>
            <a:noFill/>
          </a:ln>
        </p:spPr>
      </p:pic>
      <p:pic>
        <p:nvPicPr>
          <p:cNvPr descr="Une image contenant texte, silhouette, graphiques vectoriels, lumière&#10;&#10;Description générée automatiquement" id="141" name="Google Shape;141;p6"/>
          <p:cNvPicPr preferRelativeResize="0"/>
          <p:nvPr/>
        </p:nvPicPr>
        <p:blipFill rotWithShape="1">
          <a:blip r:embed="rId6">
            <a:alphaModFix/>
          </a:blip>
          <a:srcRect b="23149" l="31990" r="26684" t="15853"/>
          <a:stretch/>
        </p:blipFill>
        <p:spPr>
          <a:xfrm>
            <a:off x="11074400" y="394758"/>
            <a:ext cx="744895" cy="879564"/>
          </a:xfrm>
          <a:prstGeom prst="rect">
            <a:avLst/>
          </a:prstGeom>
          <a:noFill/>
          <a:ln cap="sq" cmpd="thickThin" w="88900">
            <a:solidFill>
              <a:srgbClr val="000000"/>
            </a:solidFill>
            <a:prstDash val="solid"/>
            <a:miter lim="800000"/>
            <a:headEnd len="sm" w="sm" type="none"/>
            <a:tailEnd len="sm" w="sm" type="none"/>
          </a:ln>
        </p:spPr>
      </p:pic>
      <p:sp>
        <p:nvSpPr>
          <p:cNvPr id="142" name="Google Shape;142;p6"/>
          <p:cNvSpPr/>
          <p:nvPr/>
        </p:nvSpPr>
        <p:spPr>
          <a:xfrm>
            <a:off x="10560200" y="3567875"/>
            <a:ext cx="514200" cy="466200"/>
          </a:xfrm>
          <a:prstGeom prst="star7">
            <a:avLst>
              <a:gd fmla="val 34601" name="adj"/>
              <a:gd fmla="val 102572" name="hf"/>
              <a:gd fmla="val 105210" name="vf"/>
            </a:avLst>
          </a:prstGeom>
          <a:solidFill>
            <a:schemeClr val="accen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FR"/>
              <a:t>1</a:t>
            </a:r>
            <a:endParaRPr/>
          </a:p>
        </p:txBody>
      </p:sp>
      <p:sp>
        <p:nvSpPr>
          <p:cNvPr id="143" name="Google Shape;143;p6"/>
          <p:cNvSpPr/>
          <p:nvPr/>
        </p:nvSpPr>
        <p:spPr>
          <a:xfrm>
            <a:off x="10046000" y="2446900"/>
            <a:ext cx="514200" cy="466200"/>
          </a:xfrm>
          <a:prstGeom prst="star7">
            <a:avLst>
              <a:gd fmla="val 34601" name="adj"/>
              <a:gd fmla="val 102572" name="hf"/>
              <a:gd fmla="val 105210" name="vf"/>
            </a:avLst>
          </a:prstGeom>
          <a:solidFill>
            <a:schemeClr val="accen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FR"/>
              <a:t>2</a:t>
            </a:r>
            <a:endParaRPr/>
          </a:p>
        </p:txBody>
      </p:sp>
      <p:sp>
        <p:nvSpPr>
          <p:cNvPr id="144" name="Google Shape;144;p6"/>
          <p:cNvSpPr/>
          <p:nvPr/>
        </p:nvSpPr>
        <p:spPr>
          <a:xfrm>
            <a:off x="6570475" y="2340275"/>
            <a:ext cx="514200" cy="466200"/>
          </a:xfrm>
          <a:prstGeom prst="star7">
            <a:avLst>
              <a:gd fmla="val 34601" name="adj"/>
              <a:gd fmla="val 102572" name="hf"/>
              <a:gd fmla="val 105210" name="vf"/>
            </a:avLst>
          </a:prstGeom>
          <a:solidFill>
            <a:schemeClr val="accen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FR"/>
              <a:t>3</a:t>
            </a:r>
            <a:endParaRPr/>
          </a:p>
        </p:txBody>
      </p:sp>
      <p:sp>
        <p:nvSpPr>
          <p:cNvPr id="145" name="Google Shape;145;p6"/>
          <p:cNvSpPr/>
          <p:nvPr/>
        </p:nvSpPr>
        <p:spPr>
          <a:xfrm>
            <a:off x="7829600" y="4662875"/>
            <a:ext cx="514200" cy="466200"/>
          </a:xfrm>
          <a:prstGeom prst="star7">
            <a:avLst>
              <a:gd fmla="val 34601" name="adj"/>
              <a:gd fmla="val 102572" name="hf"/>
              <a:gd fmla="val 105210" name="vf"/>
            </a:avLst>
          </a:prstGeom>
          <a:solidFill>
            <a:schemeClr val="accent2"/>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FR"/>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Technologies utilisées</a:t>
            </a:r>
            <a:endParaRPr/>
          </a:p>
        </p:txBody>
      </p:sp>
      <p:sp>
        <p:nvSpPr>
          <p:cNvPr id="152" name="Google Shape;152;p9"/>
          <p:cNvSpPr txBox="1"/>
          <p:nvPr>
            <p:ph idx="1" type="body"/>
          </p:nvPr>
        </p:nvSpPr>
        <p:spPr>
          <a:xfrm>
            <a:off x="838200" y="1825625"/>
            <a:ext cx="33274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2"/>
              </a:buClr>
              <a:buSzPts val="2800"/>
              <a:buChar char="•"/>
            </a:pPr>
            <a:r>
              <a:rPr lang="fr-FR"/>
              <a:t>Ballon à l’hélium</a:t>
            </a:r>
            <a:endParaRPr/>
          </a:p>
          <a:p>
            <a:pPr indent="-228600" lvl="0" marL="228600" rtl="0" algn="l">
              <a:lnSpc>
                <a:spcPct val="90000"/>
              </a:lnSpc>
              <a:spcBef>
                <a:spcPts val="1000"/>
              </a:spcBef>
              <a:spcAft>
                <a:spcPts val="0"/>
              </a:spcAft>
              <a:buClr>
                <a:schemeClr val="accent2"/>
              </a:buClr>
              <a:buSzPts val="2800"/>
              <a:buChar char="•"/>
            </a:pPr>
            <a:r>
              <a:rPr lang="fr-FR"/>
              <a:t>Système de capture</a:t>
            </a:r>
            <a:endParaRPr/>
          </a:p>
          <a:p>
            <a:pPr indent="-228600" lvl="0" marL="228600" rtl="0" algn="l">
              <a:lnSpc>
                <a:spcPct val="90000"/>
              </a:lnSpc>
              <a:spcBef>
                <a:spcPts val="1000"/>
              </a:spcBef>
              <a:spcAft>
                <a:spcPts val="0"/>
              </a:spcAft>
              <a:buClr>
                <a:schemeClr val="accent2"/>
              </a:buClr>
              <a:buSzPts val="2800"/>
              <a:buChar char="•"/>
            </a:pPr>
            <a:r>
              <a:rPr lang="fr-FR"/>
              <a:t>Base de lancement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3" name="Google Shape;15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Exomos - Réduire les débris spatiaux</a:t>
            </a:r>
            <a:endParaRPr/>
          </a:p>
        </p:txBody>
      </p:sp>
      <p:sp>
        <p:nvSpPr>
          <p:cNvPr id="154" name="Google Shape;15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Soucoupe volante avec un remplissage uni" id="155" name="Google Shape;155;p9"/>
          <p:cNvPicPr preferRelativeResize="0"/>
          <p:nvPr/>
        </p:nvPicPr>
        <p:blipFill rotWithShape="1">
          <a:blip r:embed="rId4">
            <a:alphaModFix/>
          </a:blip>
          <a:srcRect b="0" l="0" r="0" t="0"/>
          <a:stretch/>
        </p:blipFill>
        <p:spPr>
          <a:xfrm flipH="1" rot="-2692690">
            <a:off x="10708150" y="6075825"/>
            <a:ext cx="1113500" cy="1113500"/>
          </a:xfrm>
          <a:prstGeom prst="rect">
            <a:avLst/>
          </a:prstGeom>
          <a:noFill/>
          <a:ln>
            <a:noFill/>
          </a:ln>
        </p:spPr>
      </p:pic>
      <p:pic>
        <p:nvPicPr>
          <p:cNvPr descr="Une image contenant texte, silhouette, graphiques vectoriels, lumière&#10;&#10;Description générée automatiquement" id="156" name="Google Shape;156;p9"/>
          <p:cNvPicPr preferRelativeResize="0"/>
          <p:nvPr/>
        </p:nvPicPr>
        <p:blipFill rotWithShape="1">
          <a:blip r:embed="rId5">
            <a:alphaModFix/>
          </a:blip>
          <a:srcRect b="23149" l="31990" r="26684" t="15853"/>
          <a:stretch/>
        </p:blipFill>
        <p:spPr>
          <a:xfrm>
            <a:off x="11074400" y="394758"/>
            <a:ext cx="744895" cy="879564"/>
          </a:xfrm>
          <a:prstGeom prst="rect">
            <a:avLst/>
          </a:prstGeom>
          <a:noFill/>
          <a:ln cap="sq" cmpd="thickThin" w="88900">
            <a:solidFill>
              <a:srgbClr val="000000"/>
            </a:solidFill>
            <a:prstDash val="solid"/>
            <a:miter lim="800000"/>
            <a:headEnd len="sm" w="sm" type="none"/>
            <a:tailEnd len="sm" w="sm" type="none"/>
          </a:ln>
        </p:spPr>
      </p:pic>
      <p:grpSp>
        <p:nvGrpSpPr>
          <p:cNvPr id="157" name="Google Shape;157;p9"/>
          <p:cNvGrpSpPr/>
          <p:nvPr/>
        </p:nvGrpSpPr>
        <p:grpSpPr>
          <a:xfrm>
            <a:off x="8778875" y="2707462"/>
            <a:ext cx="615949" cy="3000376"/>
            <a:chOff x="8778875" y="2707462"/>
            <a:chExt cx="615949" cy="3000376"/>
          </a:xfrm>
        </p:grpSpPr>
        <p:sp>
          <p:nvSpPr>
            <p:cNvPr id="158" name="Google Shape;158;p9"/>
            <p:cNvSpPr/>
            <p:nvPr/>
          </p:nvSpPr>
          <p:spPr>
            <a:xfrm rot="10800000">
              <a:off x="8943975" y="5157282"/>
              <a:ext cx="285749" cy="482601"/>
            </a:xfrm>
            <a:prstGeom prst="flowChartManualOperation">
              <a:avLst/>
            </a:prstGeom>
            <a:solidFill>
              <a:srgbClr val="7F7F7F"/>
            </a:solidFill>
            <a:ln cap="flat" cmpd="sng" w="127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59" name="Google Shape;159;p9"/>
            <p:cNvGrpSpPr/>
            <p:nvPr/>
          </p:nvGrpSpPr>
          <p:grpSpPr>
            <a:xfrm>
              <a:off x="8778875" y="2707462"/>
              <a:ext cx="615949" cy="3000376"/>
              <a:chOff x="5708650" y="2613024"/>
              <a:chExt cx="615949" cy="3000376"/>
            </a:xfrm>
          </p:grpSpPr>
          <p:sp>
            <p:nvSpPr>
              <p:cNvPr id="160" name="Google Shape;160;p9"/>
              <p:cNvSpPr/>
              <p:nvPr/>
            </p:nvSpPr>
            <p:spPr>
              <a:xfrm>
                <a:off x="5740400" y="3263900"/>
                <a:ext cx="571500" cy="18669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61" name="Google Shape;161;p9"/>
              <p:cNvGrpSpPr/>
              <p:nvPr/>
            </p:nvGrpSpPr>
            <p:grpSpPr>
              <a:xfrm>
                <a:off x="5708650" y="2613024"/>
                <a:ext cx="615949" cy="3000376"/>
                <a:chOff x="5708650" y="2613024"/>
                <a:chExt cx="615949" cy="3000376"/>
              </a:xfrm>
            </p:grpSpPr>
            <p:sp>
              <p:nvSpPr>
                <p:cNvPr id="162" name="Google Shape;162;p9"/>
                <p:cNvSpPr/>
                <p:nvPr/>
              </p:nvSpPr>
              <p:spPr>
                <a:xfrm>
                  <a:off x="5740400" y="2613024"/>
                  <a:ext cx="571500" cy="649324"/>
                </a:xfrm>
                <a:prstGeom prst="triangle">
                  <a:avLst>
                    <a:gd fmla="val 50000"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9"/>
                <p:cNvSpPr/>
                <p:nvPr/>
              </p:nvSpPr>
              <p:spPr>
                <a:xfrm rot="10800000">
                  <a:off x="5708650" y="5130799"/>
                  <a:ext cx="285749" cy="482601"/>
                </a:xfrm>
                <a:prstGeom prst="flowChartManualOperation">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9"/>
                <p:cNvSpPr/>
                <p:nvPr/>
              </p:nvSpPr>
              <p:spPr>
                <a:xfrm rot="10800000">
                  <a:off x="6038850" y="5130799"/>
                  <a:ext cx="285749" cy="482601"/>
                </a:xfrm>
                <a:prstGeom prst="flowChartManualOperation">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grpSp>
      <p:pic>
        <p:nvPicPr>
          <p:cNvPr descr="Un quartier de ville" id="165" name="Google Shape;165;p9"/>
          <p:cNvPicPr preferRelativeResize="0"/>
          <p:nvPr/>
        </p:nvPicPr>
        <p:blipFill rotWithShape="1">
          <a:blip r:embed="rId6">
            <a:alphaModFix/>
          </a:blip>
          <a:srcRect b="0" l="0" r="0" t="0"/>
          <a:stretch/>
        </p:blipFill>
        <p:spPr>
          <a:xfrm>
            <a:off x="141297" y="4001294"/>
            <a:ext cx="3400424" cy="3400424"/>
          </a:xfrm>
          <a:prstGeom prst="rect">
            <a:avLst/>
          </a:prstGeom>
          <a:noFill/>
          <a:ln>
            <a:noFill/>
          </a:ln>
        </p:spPr>
      </p:pic>
      <p:sp>
        <p:nvSpPr>
          <p:cNvPr id="166" name="Google Shape;166;p9"/>
          <p:cNvSpPr/>
          <p:nvPr/>
        </p:nvSpPr>
        <p:spPr>
          <a:xfrm flipH="1">
            <a:off x="486566" y="3907400"/>
            <a:ext cx="1921670" cy="999844"/>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37910" y="145669"/>
                </a:lnTo>
              </a:path>
            </a:pathLst>
          </a:custGeom>
          <a:solidFill>
            <a:schemeClr val="accent3">
              <a:alpha val="49803"/>
            </a:schemeClr>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600" u="none" cap="none" strike="noStrike">
                <a:solidFill>
                  <a:schemeClr val="dk1"/>
                </a:solidFill>
                <a:latin typeface="Calibri"/>
                <a:ea typeface="Calibri"/>
                <a:cs typeface="Calibri"/>
                <a:sym typeface="Calibri"/>
              </a:rPr>
              <a:t>Centre opérationnel, </a:t>
            </a:r>
            <a:r>
              <a:rPr lang="fr-FR" sz="1600">
                <a:solidFill>
                  <a:schemeClr val="dk1"/>
                </a:solidFill>
                <a:latin typeface="Calibri"/>
                <a:ea typeface="Calibri"/>
                <a:cs typeface="Calibri"/>
                <a:sym typeface="Calibri"/>
              </a:rPr>
              <a:t>suivi</a:t>
            </a:r>
            <a:r>
              <a:rPr b="0" i="0" lang="fr-FR" sz="1600" u="none" cap="none" strike="noStrike">
                <a:solidFill>
                  <a:schemeClr val="dk1"/>
                </a:solidFill>
                <a:latin typeface="Calibri"/>
                <a:ea typeface="Calibri"/>
                <a:cs typeface="Calibri"/>
                <a:sym typeface="Calibri"/>
              </a:rPr>
              <a:t> du lancement</a:t>
            </a:r>
            <a:endParaRPr/>
          </a:p>
        </p:txBody>
      </p:sp>
      <p:sp>
        <p:nvSpPr>
          <p:cNvPr id="167" name="Google Shape;167;p9"/>
          <p:cNvSpPr/>
          <p:nvPr/>
        </p:nvSpPr>
        <p:spPr>
          <a:xfrm flipH="1">
            <a:off x="2944350" y="3650928"/>
            <a:ext cx="1502570" cy="999844"/>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4424" y="-18948"/>
                </a:lnTo>
              </a:path>
            </a:pathLst>
          </a:custGeom>
          <a:solidFill>
            <a:schemeClr val="accent3">
              <a:alpha val="49803"/>
            </a:schemeClr>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200" u="none" cap="none" strike="noStrike">
                <a:solidFill>
                  <a:schemeClr val="dk1"/>
                </a:solidFill>
                <a:latin typeface="Calibri"/>
                <a:ea typeface="Calibri"/>
                <a:cs typeface="Calibri"/>
                <a:sym typeface="Calibri"/>
              </a:rPr>
              <a:t>Ballon d’Hélium</a:t>
            </a:r>
            <a:endParaRPr/>
          </a:p>
          <a:p>
            <a:pPr indent="0" lvl="0" marL="0" marR="0" rtl="0" algn="ctr">
              <a:spcBef>
                <a:spcPts val="0"/>
              </a:spcBef>
              <a:spcAft>
                <a:spcPts val="0"/>
              </a:spcAft>
              <a:buNone/>
            </a:pPr>
            <a:r>
              <a:rPr b="0" i="0" lang="fr-FR" sz="1200" u="none" cap="none" strike="noStrike">
                <a:solidFill>
                  <a:schemeClr val="dk1"/>
                </a:solidFill>
                <a:latin typeface="Calibri"/>
                <a:ea typeface="Calibri"/>
                <a:cs typeface="Calibri"/>
                <a:sym typeface="Calibri"/>
              </a:rPr>
              <a:t>(40</a:t>
            </a:r>
            <a:r>
              <a:rPr lang="fr-FR" sz="1200">
                <a:solidFill>
                  <a:schemeClr val="dk1"/>
                </a:solidFill>
                <a:latin typeface="Calibri"/>
                <a:ea typeface="Calibri"/>
                <a:cs typeface="Calibri"/>
                <a:sym typeface="Calibri"/>
              </a:rPr>
              <a:t> Km</a:t>
            </a:r>
            <a:r>
              <a:rPr b="0" i="0" lang="fr-FR" sz="1200" u="none" cap="none" strike="noStrike">
                <a:solidFill>
                  <a:schemeClr val="dk1"/>
                </a:solidFill>
                <a:latin typeface="Calibri"/>
                <a:ea typeface="Calibri"/>
                <a:cs typeface="Calibri"/>
                <a:sym typeface="Calibri"/>
              </a:rPr>
              <a:t>, 99% de l’atmosphère est passé</a:t>
            </a:r>
            <a:r>
              <a:rPr b="0" i="0" lang="fr-FR" sz="1400" u="none" cap="none" strike="noStrike">
                <a:solidFill>
                  <a:schemeClr val="dk1"/>
                </a:solidFill>
                <a:latin typeface="Calibri"/>
                <a:ea typeface="Calibri"/>
                <a:cs typeface="Calibri"/>
                <a:sym typeface="Calibri"/>
              </a:rPr>
              <a:t>)</a:t>
            </a:r>
            <a:endParaRPr/>
          </a:p>
        </p:txBody>
      </p:sp>
      <p:sp>
        <p:nvSpPr>
          <p:cNvPr id="168" name="Google Shape;168;p9"/>
          <p:cNvSpPr/>
          <p:nvPr/>
        </p:nvSpPr>
        <p:spPr>
          <a:xfrm flipH="1">
            <a:off x="7041215" y="1770857"/>
            <a:ext cx="1428153" cy="999844"/>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solidFill>
            <a:schemeClr val="accent3">
              <a:alpha val="49803"/>
            </a:schemeClr>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200" u="none" cap="none" strike="noStrike">
                <a:solidFill>
                  <a:schemeClr val="dk1"/>
                </a:solidFill>
                <a:latin typeface="Calibri"/>
                <a:ea typeface="Calibri"/>
                <a:cs typeface="Calibri"/>
                <a:sym typeface="Calibri"/>
              </a:rPr>
              <a:t>Compartiment de capture</a:t>
            </a:r>
            <a:endParaRPr/>
          </a:p>
        </p:txBody>
      </p:sp>
      <p:sp>
        <p:nvSpPr>
          <p:cNvPr id="169" name="Google Shape;169;p9"/>
          <p:cNvSpPr/>
          <p:nvPr/>
        </p:nvSpPr>
        <p:spPr>
          <a:xfrm flipH="1">
            <a:off x="6436018" y="3690938"/>
            <a:ext cx="1791813" cy="1216306"/>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39116" y="110612"/>
                </a:lnTo>
              </a:path>
            </a:pathLst>
          </a:custGeom>
          <a:solidFill>
            <a:schemeClr val="accent3">
              <a:alpha val="49803"/>
            </a:schemeClr>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400" u="none" cap="none" strike="noStrike">
                <a:solidFill>
                  <a:schemeClr val="dk1"/>
                </a:solidFill>
                <a:latin typeface="Calibri"/>
                <a:ea typeface="Calibri"/>
                <a:cs typeface="Calibri"/>
                <a:sym typeface="Calibri"/>
              </a:rPr>
              <a:t>Propulsion de fusée (propergol solide en jaune et l’allumeur en bleu) peut monter jusqu’à 600 </a:t>
            </a:r>
            <a:r>
              <a:rPr lang="fr-FR">
                <a:solidFill>
                  <a:schemeClr val="dk1"/>
                </a:solidFill>
                <a:latin typeface="Calibri"/>
                <a:ea typeface="Calibri"/>
                <a:cs typeface="Calibri"/>
                <a:sym typeface="Calibri"/>
              </a:rPr>
              <a:t>Km</a:t>
            </a:r>
            <a:r>
              <a:rPr b="0" i="0" lang="fr-FR" sz="1400" u="none" cap="none" strike="noStrike">
                <a:solidFill>
                  <a:schemeClr val="dk1"/>
                </a:solidFill>
                <a:latin typeface="Calibri"/>
                <a:ea typeface="Calibri"/>
                <a:cs typeface="Calibri"/>
                <a:sym typeface="Calibri"/>
              </a:rPr>
              <a:t> avec 100KG</a:t>
            </a:r>
            <a:endParaRPr/>
          </a:p>
        </p:txBody>
      </p:sp>
      <p:sp>
        <p:nvSpPr>
          <p:cNvPr id="170" name="Google Shape;170;p9"/>
          <p:cNvSpPr/>
          <p:nvPr/>
        </p:nvSpPr>
        <p:spPr>
          <a:xfrm flipH="1">
            <a:off x="3613475" y="5147125"/>
            <a:ext cx="1311600" cy="9999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66301" y="-3706"/>
                </a:lnTo>
              </a:path>
            </a:pathLst>
          </a:custGeom>
          <a:solidFill>
            <a:schemeClr val="accent3">
              <a:alpha val="49803"/>
            </a:schemeClr>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400" u="none" cap="none" strike="noStrike">
                <a:solidFill>
                  <a:schemeClr val="dk1"/>
                </a:solidFill>
                <a:latin typeface="Calibri"/>
                <a:ea typeface="Calibri"/>
                <a:cs typeface="Calibri"/>
                <a:sym typeface="Calibri"/>
              </a:rPr>
              <a:t>Lanceur du système de capture 700 K</a:t>
            </a:r>
            <a:r>
              <a:rPr lang="fr-FR">
                <a:solidFill>
                  <a:schemeClr val="dk1"/>
                </a:solidFill>
                <a:latin typeface="Calibri"/>
                <a:ea typeface="Calibri"/>
                <a:cs typeface="Calibri"/>
                <a:sym typeface="Calibri"/>
              </a:rPr>
              <a:t>g</a:t>
            </a:r>
            <a:endParaRPr/>
          </a:p>
        </p:txBody>
      </p:sp>
      <p:sp>
        <p:nvSpPr>
          <p:cNvPr id="171" name="Google Shape;171;p9"/>
          <p:cNvSpPr/>
          <p:nvPr/>
        </p:nvSpPr>
        <p:spPr>
          <a:xfrm>
            <a:off x="10126805" y="2303493"/>
            <a:ext cx="1428153" cy="999844"/>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75002" y="90798"/>
                </a:lnTo>
              </a:path>
            </a:pathLst>
          </a:custGeom>
          <a:solidFill>
            <a:schemeClr val="accent3">
              <a:alpha val="49803"/>
            </a:schemeClr>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600" u="none" cap="none" strike="noStrike">
                <a:solidFill>
                  <a:schemeClr val="dk1"/>
                </a:solidFill>
                <a:latin typeface="Calibri"/>
                <a:ea typeface="Calibri"/>
                <a:cs typeface="Calibri"/>
                <a:sym typeface="Calibri"/>
              </a:rPr>
              <a:t>Parachute lors de la chute</a:t>
            </a:r>
            <a:endParaRPr/>
          </a:p>
        </p:txBody>
      </p:sp>
      <p:grpSp>
        <p:nvGrpSpPr>
          <p:cNvPr id="172" name="Google Shape;172;p9"/>
          <p:cNvGrpSpPr/>
          <p:nvPr/>
        </p:nvGrpSpPr>
        <p:grpSpPr>
          <a:xfrm>
            <a:off x="4647935" y="2282776"/>
            <a:ext cx="2035636" cy="2926224"/>
            <a:chOff x="5649684" y="1981020"/>
            <a:chExt cx="2035636" cy="2926224"/>
          </a:xfrm>
        </p:grpSpPr>
        <p:grpSp>
          <p:nvGrpSpPr>
            <p:cNvPr id="173" name="Google Shape;173;p9"/>
            <p:cNvGrpSpPr/>
            <p:nvPr/>
          </p:nvGrpSpPr>
          <p:grpSpPr>
            <a:xfrm>
              <a:off x="5649684" y="1981020"/>
              <a:ext cx="2035636" cy="2926224"/>
              <a:chOff x="7135581" y="2497452"/>
              <a:chExt cx="2035636" cy="2926224"/>
            </a:xfrm>
          </p:grpSpPr>
          <p:sp>
            <p:nvSpPr>
              <p:cNvPr id="174" name="Google Shape;174;p9"/>
              <p:cNvSpPr/>
              <p:nvPr/>
            </p:nvSpPr>
            <p:spPr>
              <a:xfrm rot="8198234">
                <a:off x="7433399" y="2795270"/>
                <a:ext cx="1440000" cy="1440000"/>
              </a:xfrm>
              <a:prstGeom prst="teardrop">
                <a:avLst>
                  <a:gd fmla="val 100000" name="adj"/>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9"/>
              <p:cNvSpPr/>
              <p:nvPr/>
            </p:nvSpPr>
            <p:spPr>
              <a:xfrm>
                <a:off x="7975600" y="5244288"/>
                <a:ext cx="292100" cy="179388"/>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cxnSp>
          <p:nvCxnSpPr>
            <p:cNvPr id="176" name="Google Shape;176;p9"/>
            <p:cNvCxnSpPr/>
            <p:nvPr/>
          </p:nvCxnSpPr>
          <p:spPr>
            <a:xfrm>
              <a:off x="6635753" y="4001294"/>
              <a:ext cx="0" cy="724396"/>
            </a:xfrm>
            <a:prstGeom prst="straightConnector1">
              <a:avLst/>
            </a:prstGeom>
            <a:noFill/>
            <a:ln cap="flat" cmpd="sng" w="38100">
              <a:solidFill>
                <a:srgbClr val="7F7F7F"/>
              </a:solidFill>
              <a:prstDash val="solid"/>
              <a:miter lim="800000"/>
              <a:headEnd len="sm" w="sm" type="none"/>
              <a:tailEnd len="sm" w="sm" type="none"/>
            </a:ln>
          </p:spPr>
        </p:cxnSp>
      </p:grpSp>
      <p:cxnSp>
        <p:nvCxnSpPr>
          <p:cNvPr id="177" name="Google Shape;177;p9"/>
          <p:cNvCxnSpPr/>
          <p:nvPr/>
        </p:nvCxnSpPr>
        <p:spPr>
          <a:xfrm>
            <a:off x="8867774" y="3224212"/>
            <a:ext cx="454820" cy="0"/>
          </a:xfrm>
          <a:prstGeom prst="straightConnector1">
            <a:avLst/>
          </a:prstGeom>
          <a:noFill/>
          <a:ln cap="flat" cmpd="sng" w="9525">
            <a:solidFill>
              <a:srgbClr val="0C0C0C"/>
            </a:solidFill>
            <a:prstDash val="solid"/>
            <a:miter lim="800000"/>
            <a:headEnd len="sm" w="sm" type="none"/>
            <a:tailEnd len="sm" w="sm" type="none"/>
          </a:ln>
        </p:spPr>
      </p:cxnSp>
      <p:cxnSp>
        <p:nvCxnSpPr>
          <p:cNvPr id="178" name="Google Shape;178;p9"/>
          <p:cNvCxnSpPr/>
          <p:nvPr/>
        </p:nvCxnSpPr>
        <p:spPr>
          <a:xfrm>
            <a:off x="8810625" y="3352023"/>
            <a:ext cx="576000" cy="0"/>
          </a:xfrm>
          <a:prstGeom prst="straightConnector1">
            <a:avLst/>
          </a:prstGeom>
          <a:noFill/>
          <a:ln cap="flat" cmpd="sng" w="9525">
            <a:solidFill>
              <a:srgbClr val="0C0C0C"/>
            </a:solidFill>
            <a:prstDash val="solid"/>
            <a:miter lim="800000"/>
            <a:headEnd len="sm" w="sm" type="none"/>
            <a:tailEnd len="sm" w="sm" type="none"/>
          </a:ln>
        </p:spPr>
      </p:cxnSp>
      <p:sp>
        <p:nvSpPr>
          <p:cNvPr id="179" name="Google Shape;179;p9"/>
          <p:cNvSpPr/>
          <p:nvPr/>
        </p:nvSpPr>
        <p:spPr>
          <a:xfrm>
            <a:off x="9918239" y="3529415"/>
            <a:ext cx="2132464" cy="1498031"/>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33970" y="-23566"/>
                </a:lnTo>
              </a:path>
            </a:pathLst>
          </a:custGeom>
          <a:solidFill>
            <a:schemeClr val="accent3">
              <a:alpha val="49803"/>
            </a:schemeClr>
          </a:solidFill>
          <a:ln cap="flat" cmpd="sng" w="38100">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600" u="none" cap="none" strike="noStrike">
                <a:solidFill>
                  <a:schemeClr val="dk1"/>
                </a:solidFill>
                <a:latin typeface="Calibri"/>
                <a:ea typeface="Calibri"/>
                <a:cs typeface="Calibri"/>
                <a:sym typeface="Calibri"/>
              </a:rPr>
              <a:t>Système de contrôle embarqué (centrale inertiel et système de communication au centre opérationnel)</a:t>
            </a:r>
            <a:endParaRPr/>
          </a:p>
        </p:txBody>
      </p:sp>
      <p:cxnSp>
        <p:nvCxnSpPr>
          <p:cNvPr id="180" name="Google Shape;180;p9"/>
          <p:cNvCxnSpPr/>
          <p:nvPr/>
        </p:nvCxnSpPr>
        <p:spPr>
          <a:xfrm>
            <a:off x="8967787" y="2997993"/>
            <a:ext cx="252000" cy="0"/>
          </a:xfrm>
          <a:prstGeom prst="straightConnector1">
            <a:avLst/>
          </a:prstGeom>
          <a:noFill/>
          <a:ln cap="flat" cmpd="sng" w="9525">
            <a:solidFill>
              <a:srgbClr val="0C0C0C"/>
            </a:solidFill>
            <a:prstDash val="solid"/>
            <a:miter lim="800000"/>
            <a:headEnd len="sm" w="sm" type="none"/>
            <a:tailEnd len="sm" w="sm" type="none"/>
          </a:ln>
        </p:spPr>
      </p:cxnSp>
      <p:sp>
        <p:nvSpPr>
          <p:cNvPr id="181" name="Google Shape;181;p9"/>
          <p:cNvSpPr/>
          <p:nvPr/>
        </p:nvSpPr>
        <p:spPr>
          <a:xfrm>
            <a:off x="9219787" y="3428999"/>
            <a:ext cx="80182" cy="1718125"/>
          </a:xfrm>
          <a:prstGeom prst="rect">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9"/>
          <p:cNvSpPr/>
          <p:nvPr/>
        </p:nvSpPr>
        <p:spPr>
          <a:xfrm>
            <a:off x="8887605" y="3428998"/>
            <a:ext cx="80182" cy="1718125"/>
          </a:xfrm>
          <a:prstGeom prst="rect">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9"/>
          <p:cNvSpPr/>
          <p:nvPr/>
        </p:nvSpPr>
        <p:spPr>
          <a:xfrm>
            <a:off x="8853280" y="3362887"/>
            <a:ext cx="481013"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9"/>
          <p:cNvSpPr/>
          <p:nvPr/>
        </p:nvSpPr>
        <p:spPr>
          <a:xfrm>
            <a:off x="9051116" y="3440028"/>
            <a:ext cx="80182" cy="1718125"/>
          </a:xfrm>
          <a:prstGeom prst="rect">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12"/>
          <p:cNvSpPr txBox="1"/>
          <p:nvPr>
            <p:ph type="title"/>
          </p:nvPr>
        </p:nvSpPr>
        <p:spPr>
          <a:xfrm>
            <a:off x="838200" y="993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Market Size</a:t>
            </a:r>
            <a:endParaRPr/>
          </a:p>
        </p:txBody>
      </p:sp>
      <p:sp>
        <p:nvSpPr>
          <p:cNvPr id="190" name="Google Shape;190;p12"/>
          <p:cNvSpPr txBox="1"/>
          <p:nvPr>
            <p:ph idx="1" type="body"/>
          </p:nvPr>
        </p:nvSpPr>
        <p:spPr>
          <a:xfrm>
            <a:off x="398825" y="1253400"/>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accent2"/>
              </a:buClr>
              <a:buSzPts val="2800"/>
              <a:buChar char="•"/>
            </a:pPr>
            <a:r>
              <a:rPr lang="fr-FR"/>
              <a:t>Le marché spatial se répartis en trois parties</a:t>
            </a:r>
            <a:endParaRPr/>
          </a:p>
          <a:p>
            <a:pPr indent="-406400" lvl="0" marL="457200" rtl="0" algn="l">
              <a:lnSpc>
                <a:spcPct val="90000"/>
              </a:lnSpc>
              <a:spcBef>
                <a:spcPts val="0"/>
              </a:spcBef>
              <a:spcAft>
                <a:spcPts val="0"/>
              </a:spcAft>
              <a:buClr>
                <a:schemeClr val="accent2"/>
              </a:buClr>
              <a:buSzPts val="2800"/>
              <a:buChar char="•"/>
            </a:pPr>
            <a:r>
              <a:rPr lang="fr-FR"/>
              <a:t>Marché spatial Européen à 7.25 Mds (2014)</a:t>
            </a:r>
            <a:endParaRPr/>
          </a:p>
          <a:p>
            <a:pPr indent="-406400" lvl="0" marL="457200" rtl="0" algn="l">
              <a:lnSpc>
                <a:spcPct val="90000"/>
              </a:lnSpc>
              <a:spcBef>
                <a:spcPts val="0"/>
              </a:spcBef>
              <a:spcAft>
                <a:spcPts val="0"/>
              </a:spcAft>
              <a:buClr>
                <a:schemeClr val="accent2"/>
              </a:buClr>
              <a:buSzPts val="2800"/>
              <a:buChar char="•"/>
            </a:pPr>
            <a:r>
              <a:rPr lang="fr-FR"/>
              <a:t>Une partie non ouverte à la concurrence</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
        <p:nvSpPr>
          <p:cNvPr id="191" name="Google Shape;19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Exomos - Réduire les débris spatiaux</a:t>
            </a:r>
            <a:endParaRPr/>
          </a:p>
        </p:txBody>
      </p:sp>
      <p:sp>
        <p:nvSpPr>
          <p:cNvPr id="192" name="Google Shape;19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Soucoupe volante avec un remplissage uni" id="193" name="Google Shape;193;p12"/>
          <p:cNvPicPr preferRelativeResize="0"/>
          <p:nvPr/>
        </p:nvPicPr>
        <p:blipFill rotWithShape="1">
          <a:blip r:embed="rId4">
            <a:alphaModFix/>
          </a:blip>
          <a:srcRect b="0" l="0" r="0" t="0"/>
          <a:stretch/>
        </p:blipFill>
        <p:spPr>
          <a:xfrm flipH="1" rot="-2692690">
            <a:off x="10708150" y="6075825"/>
            <a:ext cx="1113500" cy="1113500"/>
          </a:xfrm>
          <a:prstGeom prst="rect">
            <a:avLst/>
          </a:prstGeom>
          <a:noFill/>
          <a:ln>
            <a:noFill/>
          </a:ln>
        </p:spPr>
      </p:pic>
      <p:pic>
        <p:nvPicPr>
          <p:cNvPr descr="Une image contenant texte, silhouette, graphiques vectoriels, lumière&#10;&#10;Description générée automatiquement" id="194" name="Google Shape;194;p12"/>
          <p:cNvPicPr preferRelativeResize="0"/>
          <p:nvPr/>
        </p:nvPicPr>
        <p:blipFill rotWithShape="1">
          <a:blip r:embed="rId5">
            <a:alphaModFix/>
          </a:blip>
          <a:srcRect b="23149" l="31990" r="26684" t="15853"/>
          <a:stretch/>
        </p:blipFill>
        <p:spPr>
          <a:xfrm>
            <a:off x="11074400" y="394758"/>
            <a:ext cx="744895" cy="879564"/>
          </a:xfrm>
          <a:prstGeom prst="rect">
            <a:avLst/>
          </a:prstGeom>
          <a:noFill/>
          <a:ln cap="sq" cmpd="thickThin" w="88900">
            <a:solidFill>
              <a:srgbClr val="000000"/>
            </a:solidFill>
            <a:prstDash val="solid"/>
            <a:miter lim="800000"/>
            <a:headEnd len="sm" w="sm" type="none"/>
            <a:tailEnd len="sm" w="sm" type="none"/>
          </a:ln>
        </p:spPr>
      </p:pic>
      <p:pic>
        <p:nvPicPr>
          <p:cNvPr id="195" name="Google Shape;195;p12"/>
          <p:cNvPicPr preferRelativeResize="0"/>
          <p:nvPr/>
        </p:nvPicPr>
        <p:blipFill>
          <a:blip r:embed="rId6">
            <a:alphaModFix/>
          </a:blip>
          <a:stretch>
            <a:fillRect/>
          </a:stretch>
        </p:blipFill>
        <p:spPr>
          <a:xfrm>
            <a:off x="2423202" y="2504925"/>
            <a:ext cx="7521650" cy="342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Business Model</a:t>
            </a:r>
            <a:endParaRPr/>
          </a:p>
        </p:txBody>
      </p:sp>
      <p:sp>
        <p:nvSpPr>
          <p:cNvPr id="201" name="Google Shape;20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Exomos - Réduire les débris spatiaux</a:t>
            </a:r>
            <a:endParaRPr/>
          </a:p>
        </p:txBody>
      </p:sp>
      <p:sp>
        <p:nvSpPr>
          <p:cNvPr id="202" name="Google Shape;20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Soucoupe volante avec un remplissage uni" id="203" name="Google Shape;203;p8"/>
          <p:cNvPicPr preferRelativeResize="0"/>
          <p:nvPr/>
        </p:nvPicPr>
        <p:blipFill rotWithShape="1">
          <a:blip r:embed="rId4">
            <a:alphaModFix/>
          </a:blip>
          <a:srcRect b="0" l="0" r="0" t="0"/>
          <a:stretch/>
        </p:blipFill>
        <p:spPr>
          <a:xfrm flipH="1" rot="-2692690">
            <a:off x="10708150" y="6075825"/>
            <a:ext cx="1113500" cy="1113500"/>
          </a:xfrm>
          <a:prstGeom prst="rect">
            <a:avLst/>
          </a:prstGeom>
          <a:noFill/>
          <a:ln>
            <a:noFill/>
          </a:ln>
        </p:spPr>
      </p:pic>
      <p:pic>
        <p:nvPicPr>
          <p:cNvPr descr="Une image contenant texte, silhouette, graphiques vectoriels, lumière&#10;&#10;Description générée automatiquement" id="204" name="Google Shape;204;p8"/>
          <p:cNvPicPr preferRelativeResize="0"/>
          <p:nvPr/>
        </p:nvPicPr>
        <p:blipFill rotWithShape="1">
          <a:blip r:embed="rId5">
            <a:alphaModFix/>
          </a:blip>
          <a:srcRect b="23149" l="31990" r="26684" t="15853"/>
          <a:stretch/>
        </p:blipFill>
        <p:spPr>
          <a:xfrm>
            <a:off x="11074400" y="394758"/>
            <a:ext cx="744895" cy="879564"/>
          </a:xfrm>
          <a:prstGeom prst="rect">
            <a:avLst/>
          </a:prstGeom>
          <a:noFill/>
          <a:ln cap="sq" cmpd="thickThin" w="88900">
            <a:solidFill>
              <a:srgbClr val="000000"/>
            </a:solidFill>
            <a:prstDash val="solid"/>
            <a:miter lim="800000"/>
            <a:headEnd len="sm" w="sm" type="none"/>
            <a:tailEnd len="sm" w="sm" type="none"/>
          </a:ln>
        </p:spPr>
      </p:pic>
      <p:sp>
        <p:nvSpPr>
          <p:cNvPr id="205" name="Google Shape;205;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fr-FR"/>
              <a:t>Quelles sont les offres ?</a:t>
            </a:r>
            <a:endParaRPr/>
          </a:p>
          <a:p>
            <a:pPr indent="-342900" lvl="0" marL="457200" rtl="0" algn="l">
              <a:lnSpc>
                <a:spcPct val="90000"/>
              </a:lnSpc>
              <a:spcBef>
                <a:spcPts val="1000"/>
              </a:spcBef>
              <a:spcAft>
                <a:spcPts val="0"/>
              </a:spcAft>
              <a:buClr>
                <a:schemeClr val="accent2"/>
              </a:buClr>
              <a:buSzPts val="1800"/>
              <a:buChar char="●"/>
            </a:pPr>
            <a:r>
              <a:rPr lang="fr-FR"/>
              <a:t>Récupération de débris : À partir de 2 500 000 €</a:t>
            </a:r>
            <a:endParaRPr/>
          </a:p>
          <a:p>
            <a:pPr indent="-342900" lvl="0" marL="457200" rtl="0" algn="l">
              <a:lnSpc>
                <a:spcPct val="90000"/>
              </a:lnSpc>
              <a:spcBef>
                <a:spcPts val="0"/>
              </a:spcBef>
              <a:spcAft>
                <a:spcPts val="0"/>
              </a:spcAft>
              <a:buClr>
                <a:schemeClr val="accent2"/>
              </a:buClr>
              <a:buSzPts val="1800"/>
              <a:buChar char="●"/>
            </a:pPr>
            <a:r>
              <a:rPr lang="fr-FR"/>
              <a:t>Lancement de nanosatellite : </a:t>
            </a:r>
            <a:r>
              <a:rPr lang="fr-FR"/>
              <a:t>2 000 000 </a:t>
            </a:r>
            <a:r>
              <a:rPr lang="fr-FR"/>
              <a:t>€</a:t>
            </a:r>
            <a:endParaRPr/>
          </a:p>
        </p:txBody>
      </p:sp>
      <p:pic>
        <p:nvPicPr>
          <p:cNvPr id="206" name="Google Shape;206;p8"/>
          <p:cNvPicPr preferRelativeResize="0"/>
          <p:nvPr/>
        </p:nvPicPr>
        <p:blipFill>
          <a:blip r:embed="rId6">
            <a:alphaModFix/>
          </a:blip>
          <a:stretch>
            <a:fillRect/>
          </a:stretch>
        </p:blipFill>
        <p:spPr>
          <a:xfrm>
            <a:off x="6772025" y="3186546"/>
            <a:ext cx="2880625" cy="288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fr-FR"/>
              <a:t>Finance</a:t>
            </a:r>
            <a:endParaRPr/>
          </a:p>
        </p:txBody>
      </p:sp>
      <p:sp>
        <p:nvSpPr>
          <p:cNvPr id="212" name="Google Shape;21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fr-FR"/>
              <a:t>Exomos - Réduire les débris spatiaux</a:t>
            </a:r>
            <a:endParaRPr/>
          </a:p>
        </p:txBody>
      </p:sp>
      <p:sp>
        <p:nvSpPr>
          <p:cNvPr id="213" name="Google Shape;21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descr="Une image contenant texte, silhouette, graphiques vectoriels, lumière&#10;&#10;Description générée automatiquement" id="214" name="Google Shape;214;p7"/>
          <p:cNvPicPr preferRelativeResize="0"/>
          <p:nvPr/>
        </p:nvPicPr>
        <p:blipFill rotWithShape="1">
          <a:blip r:embed="rId4">
            <a:alphaModFix/>
          </a:blip>
          <a:srcRect b="23149" l="31990" r="26684" t="15853"/>
          <a:stretch/>
        </p:blipFill>
        <p:spPr>
          <a:xfrm>
            <a:off x="11074400" y="394758"/>
            <a:ext cx="744895" cy="879564"/>
          </a:xfrm>
          <a:prstGeom prst="rect">
            <a:avLst/>
          </a:prstGeom>
          <a:noFill/>
          <a:ln cap="sq" cmpd="thickThin" w="88900">
            <a:solidFill>
              <a:srgbClr val="000000"/>
            </a:solidFill>
            <a:prstDash val="solid"/>
            <a:miter lim="800000"/>
            <a:headEnd len="sm" w="sm" type="none"/>
            <a:tailEnd len="sm" w="sm" type="none"/>
          </a:ln>
        </p:spPr>
      </p:pic>
      <p:pic>
        <p:nvPicPr>
          <p:cNvPr descr="Soucoupe volante avec un remplissage uni" id="215" name="Google Shape;215;p7"/>
          <p:cNvPicPr preferRelativeResize="0"/>
          <p:nvPr/>
        </p:nvPicPr>
        <p:blipFill rotWithShape="1">
          <a:blip r:embed="rId5">
            <a:alphaModFix/>
          </a:blip>
          <a:srcRect b="0" l="0" r="0" t="0"/>
          <a:stretch/>
        </p:blipFill>
        <p:spPr>
          <a:xfrm flipH="1" rot="-2692690">
            <a:off x="10708150" y="6075825"/>
            <a:ext cx="1113500" cy="1113500"/>
          </a:xfrm>
          <a:prstGeom prst="rect">
            <a:avLst/>
          </a:prstGeom>
          <a:noFill/>
          <a:ln>
            <a:noFill/>
          </a:ln>
        </p:spPr>
      </p:pic>
      <p:pic>
        <p:nvPicPr>
          <p:cNvPr id="216" name="Google Shape;216;p7" title="Graphique"/>
          <p:cNvPicPr preferRelativeResize="0"/>
          <p:nvPr/>
        </p:nvPicPr>
        <p:blipFill>
          <a:blip r:embed="rId6">
            <a:alphaModFix/>
          </a:blip>
          <a:stretch>
            <a:fillRect/>
          </a:stretch>
        </p:blipFill>
        <p:spPr>
          <a:xfrm>
            <a:off x="450049" y="1274325"/>
            <a:ext cx="8353401" cy="5158225"/>
          </a:xfrm>
          <a:prstGeom prst="rect">
            <a:avLst/>
          </a:prstGeom>
          <a:noFill/>
          <a:ln>
            <a:noFill/>
          </a:ln>
        </p:spPr>
      </p:pic>
      <p:sp>
        <p:nvSpPr>
          <p:cNvPr id="217" name="Google Shape;217;p7"/>
          <p:cNvSpPr txBox="1"/>
          <p:nvPr/>
        </p:nvSpPr>
        <p:spPr>
          <a:xfrm>
            <a:off x="9450575" y="2588475"/>
            <a:ext cx="2441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3600">
                <a:latin typeface="Calibri"/>
                <a:ea typeface="Calibri"/>
                <a:cs typeface="Calibri"/>
                <a:sym typeface="Calibri"/>
              </a:rPr>
              <a:t>6</a:t>
            </a:r>
            <a:r>
              <a:rPr lang="fr-FR">
                <a:latin typeface="Calibri"/>
                <a:ea typeface="Calibri"/>
                <a:cs typeface="Calibri"/>
                <a:sym typeface="Calibri"/>
              </a:rPr>
              <a:t> lancements la première année </a:t>
            </a:r>
            <a:endParaRPr>
              <a:latin typeface="Calibri"/>
              <a:ea typeface="Calibri"/>
              <a:cs typeface="Calibri"/>
              <a:sym typeface="Calibri"/>
            </a:endParaRPr>
          </a:p>
        </p:txBody>
      </p:sp>
      <p:sp>
        <p:nvSpPr>
          <p:cNvPr id="218" name="Google Shape;218;p7"/>
          <p:cNvSpPr txBox="1"/>
          <p:nvPr/>
        </p:nvSpPr>
        <p:spPr>
          <a:xfrm>
            <a:off x="9374375" y="3590950"/>
            <a:ext cx="2441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3600">
                <a:latin typeface="Calibri"/>
                <a:ea typeface="Calibri"/>
                <a:cs typeface="Calibri"/>
                <a:sym typeface="Calibri"/>
              </a:rPr>
              <a:t>18</a:t>
            </a:r>
            <a:r>
              <a:rPr lang="fr-FR">
                <a:latin typeface="Calibri"/>
                <a:ea typeface="Calibri"/>
                <a:cs typeface="Calibri"/>
                <a:sym typeface="Calibri"/>
              </a:rPr>
              <a:t> lancements prévus la 4ème année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A5A2C5C2ED43479D0705FB3E884237" ma:contentTypeVersion="8" ma:contentTypeDescription="Crée un document." ma:contentTypeScope="" ma:versionID="a0509cb33a4b9bdf3035eaf378d6c064">
  <xsd:schema xmlns:xsd="http://www.w3.org/2001/XMLSchema" xmlns:xs="http://www.w3.org/2001/XMLSchema" xmlns:p="http://schemas.microsoft.com/office/2006/metadata/properties" xmlns:ns2="e63fa13d-2bf1-4233-9f00-831bb7b0f109" xmlns:ns3="dea501ec-7c6a-4366-9b9f-21843e6f94b5" targetNamespace="http://schemas.microsoft.com/office/2006/metadata/properties" ma:root="true" ma:fieldsID="c7f70c022e6624d5b0c9151056867a1e" ns2:_="" ns3:_="">
    <xsd:import namespace="e63fa13d-2bf1-4233-9f00-831bb7b0f109"/>
    <xsd:import namespace="dea501ec-7c6a-4366-9b9f-21843e6f94b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3fa13d-2bf1-4233-9f00-831bb7b0f1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a501ec-7c6a-4366-9b9f-21843e6f94b5"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CC66F3-CD16-4AB3-BA7C-286A036DE88D}"/>
</file>

<file path=customXml/itemProps2.xml><?xml version="1.0" encoding="utf-8"?>
<ds:datastoreItem xmlns:ds="http://schemas.openxmlformats.org/officeDocument/2006/customXml" ds:itemID="{ACFE9391-21E1-4A3E-95C2-A4D73C7E78F4}"/>
</file>

<file path=customXml/itemProps3.xml><?xml version="1.0" encoding="utf-8"?>
<ds:datastoreItem xmlns:ds="http://schemas.openxmlformats.org/officeDocument/2006/customXml" ds:itemID="{0ABE55E9-581E-4D05-BC7D-D998F8C65545}"/>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Allan</dc:creator>
  <dcterms:created xsi:type="dcterms:W3CDTF">2021-04-21T16:51:19Z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0x01010017A5A2C5C2ED43479D0705FB3E884237</vt:lpwstr>
  </property>
</Properties>
</file>