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8" r:id="rId2"/>
    <p:sldId id="381" r:id="rId3"/>
    <p:sldId id="398" r:id="rId4"/>
    <p:sldId id="382" r:id="rId5"/>
    <p:sldId id="383" r:id="rId6"/>
    <p:sldId id="384" r:id="rId7"/>
    <p:sldId id="385" r:id="rId8"/>
    <p:sldId id="387" r:id="rId9"/>
    <p:sldId id="386" r:id="rId10"/>
    <p:sldId id="393" r:id="rId11"/>
    <p:sldId id="388" r:id="rId12"/>
    <p:sldId id="394" r:id="rId13"/>
    <p:sldId id="389" r:id="rId14"/>
    <p:sldId id="390" r:id="rId15"/>
    <p:sldId id="391" r:id="rId16"/>
    <p:sldId id="395" r:id="rId17"/>
    <p:sldId id="396" r:id="rId18"/>
    <p:sldId id="397" r:id="rId19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8C60"/>
    <a:srgbClr val="533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76" autoAdjust="0"/>
    <p:restoredTop sz="86450" autoAdjust="0"/>
  </p:normalViewPr>
  <p:slideViewPr>
    <p:cSldViewPr snapToGrid="0">
      <p:cViewPr varScale="1">
        <p:scale>
          <a:sx n="72" d="100"/>
          <a:sy n="72" d="100"/>
        </p:scale>
        <p:origin x="240" y="1024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48E471B-CA38-4490-8C7B-88632343CFF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1AE60C0-3DC3-4341-B281-74A4CCA2AC3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0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60C0-3DC3-4341-B281-74A4CCA2A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60C0-3DC3-4341-B281-74A4CCA2AC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4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60C0-3DC3-4341-B281-74A4CCA2AC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2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60C0-3DC3-4341-B281-74A4CCA2AC3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0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60C0-3DC3-4341-B281-74A4CCA2AC3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70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60C0-3DC3-4341-B281-74A4CCA2AC3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5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60C0-3DC3-4341-B281-74A4CCA2AC3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4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60C0-3DC3-4341-B281-74A4CCA2AC3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57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E60C0-3DC3-4341-B281-74A4CCA2AC3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9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CFC4D0D0-ECC5-434A-84F5-5956CCCB03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r="1624" b="8090"/>
          <a:stretch>
            <a:fillRect/>
          </a:stretch>
        </p:blipFill>
        <p:spPr bwMode="auto">
          <a:xfrm>
            <a:off x="2592663" y="1481553"/>
            <a:ext cx="7019925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415" r="1624" b="809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3B9B96D2-4FC2-E543-9A5F-B1B14B80C1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1" y="140377"/>
            <a:ext cx="1800600" cy="4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2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48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527"/>
            <a:ext cx="10515600" cy="66854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5336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135505"/>
            <a:ext cx="10515600" cy="0"/>
          </a:xfrm>
          <a:prstGeom prst="line">
            <a:avLst/>
          </a:prstGeom>
          <a:ln w="15875">
            <a:solidFill>
              <a:srgbClr val="A18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>
            <a:extLst>
              <a:ext uri="{FF2B5EF4-FFF2-40B4-BE49-F238E27FC236}">
                <a16:creationId xmlns:a16="http://schemas.microsoft.com/office/drawing/2014/main" id="{BAF9B378-AEA9-AD4C-B32B-AFCC043706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1" y="140377"/>
            <a:ext cx="1800600" cy="4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1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48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2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88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9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0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53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641A-09AC-40CB-A067-6FFEA1A641B3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D07E-C721-4414-8E7A-A790C599B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3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t">
            <a:normAutofit/>
          </a:bodyPr>
          <a:lstStyle/>
          <a:p>
            <a:r>
              <a:rPr lang="fr-CH" altLang="en-US" sz="4000" dirty="0">
                <a:solidFill>
                  <a:srgbClr val="53361B"/>
                </a:solidFill>
                <a:latin typeface="Arial" panose="020B0604020202020204" pitchFamily="34" charset="0"/>
                <a:ea typeface="+mn-ea"/>
                <a:cs typeface="+mn-cs"/>
              </a:rPr>
              <a:t>The Financial </a:t>
            </a:r>
            <a:r>
              <a:rPr lang="fr-CH" altLang="en-US" sz="4000" dirty="0" err="1">
                <a:solidFill>
                  <a:srgbClr val="53361B"/>
                </a:solidFill>
                <a:latin typeface="Arial" panose="020B0604020202020204" pitchFamily="34" charset="0"/>
                <a:ea typeface="+mn-ea"/>
                <a:cs typeface="+mn-cs"/>
              </a:rPr>
              <a:t>Risks</a:t>
            </a:r>
            <a:r>
              <a:rPr lang="fr-CH" altLang="en-US" sz="4000" dirty="0">
                <a:solidFill>
                  <a:srgbClr val="53361B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r-CH" altLang="en-US" sz="4000" dirty="0" err="1">
                <a:solidFill>
                  <a:srgbClr val="53361B"/>
                </a:solidFill>
                <a:latin typeface="Arial" panose="020B0604020202020204" pitchFamily="34" charset="0"/>
                <a:ea typeface="+mn-ea"/>
                <a:cs typeface="+mn-cs"/>
              </a:rPr>
              <a:t>from</a:t>
            </a:r>
            <a:r>
              <a:rPr lang="fr-CH" altLang="en-US" sz="4000" dirty="0">
                <a:solidFill>
                  <a:srgbClr val="53361B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r-CH" altLang="en-US" sz="4000" dirty="0" err="1">
                <a:solidFill>
                  <a:srgbClr val="53361B"/>
                </a:solidFill>
                <a:latin typeface="Arial" panose="020B0604020202020204" pitchFamily="34" charset="0"/>
                <a:ea typeface="+mn-ea"/>
                <a:cs typeface="+mn-cs"/>
              </a:rPr>
              <a:t>Climate</a:t>
            </a:r>
            <a:r>
              <a:rPr lang="fr-CH" altLang="en-US" sz="4000" dirty="0">
                <a:solidFill>
                  <a:srgbClr val="53361B"/>
                </a:solidFill>
                <a:latin typeface="Arial" panose="020B0604020202020204" pitchFamily="34" charset="0"/>
                <a:ea typeface="+mn-ea"/>
                <a:cs typeface="+mn-cs"/>
              </a:rPr>
              <a:t> Change</a:t>
            </a:r>
            <a:br>
              <a:rPr lang="fr-CH" altLang="en-US" sz="4000" dirty="0">
                <a:solidFill>
                  <a:srgbClr val="53361B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F40B7-2562-E741-ABDC-123875BB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 </a:t>
            </a:r>
            <a:r>
              <a:rPr lang="fr-FR" dirty="0" err="1"/>
              <a:t>example</a:t>
            </a:r>
            <a:r>
              <a:rPr lang="fr-FR" dirty="0"/>
              <a:t> of the </a:t>
            </a:r>
            <a:r>
              <a:rPr lang="fr-FR" dirty="0" err="1"/>
              <a:t>potential</a:t>
            </a:r>
            <a:r>
              <a:rPr lang="fr-FR" dirty="0"/>
              <a:t> final output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592E0A-420E-6D49-AE88-AFF6B9B36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21" y="1172573"/>
            <a:ext cx="7880249" cy="559892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4B2313F-1D14-C645-B8F3-D354716C0349}"/>
              </a:ext>
            </a:extLst>
          </p:cNvPr>
          <p:cNvSpPr txBox="1"/>
          <p:nvPr/>
        </p:nvSpPr>
        <p:spPr>
          <a:xfrm>
            <a:off x="10095471" y="6376086"/>
            <a:ext cx="1754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Source: Carbone 4</a:t>
            </a:r>
          </a:p>
        </p:txBody>
      </p:sp>
    </p:spTree>
    <p:extLst>
      <p:ext uri="{BB962C8B-B14F-4D97-AF65-F5344CB8AC3E}">
        <p14:creationId xmlns:p14="http://schemas.microsoft.com/office/powerpoint/2010/main" val="217236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36D7D-20BB-D34E-B9BD-D49D9FB4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991ED-9989-3B49-AB12-99094CA750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6409"/>
            <a:ext cx="10515600" cy="4580797"/>
          </a:xfrm>
        </p:spPr>
        <p:txBody>
          <a:bodyPr>
            <a:noAutofit/>
          </a:bodyPr>
          <a:lstStyle/>
          <a:p>
            <a:pPr algn="just"/>
            <a:r>
              <a:rPr lang="fr-FR" sz="2000" dirty="0" err="1"/>
              <a:t>Each</a:t>
            </a:r>
            <a:r>
              <a:rPr lang="fr-FR" sz="2000" dirty="0"/>
              <a:t> of the </a:t>
            </a:r>
            <a:r>
              <a:rPr lang="fr-FR" sz="2000" dirty="0" err="1"/>
              <a:t>three</a:t>
            </a:r>
            <a:r>
              <a:rPr lang="fr-FR" sz="2000" dirty="0"/>
              <a:t> </a:t>
            </a:r>
            <a:r>
              <a:rPr lang="fr-FR" sz="2000" dirty="0" err="1"/>
              <a:t>steps</a:t>
            </a:r>
            <a:r>
              <a:rPr lang="fr-FR" sz="2000" dirty="0"/>
              <a:t> </a:t>
            </a:r>
            <a:r>
              <a:rPr lang="fr-FR" sz="2000" dirty="0" err="1"/>
              <a:t>described</a:t>
            </a:r>
            <a:r>
              <a:rPr lang="fr-FR" sz="2000" dirty="0"/>
              <a:t> </a:t>
            </a:r>
            <a:r>
              <a:rPr lang="fr-FR" sz="2000" dirty="0" err="1"/>
              <a:t>earlier</a:t>
            </a:r>
            <a:r>
              <a:rPr lang="fr-FR" sz="2000" dirty="0"/>
              <a:t> must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implemented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</a:t>
            </a:r>
            <a:r>
              <a:rPr lang="fr-FR" sz="2000" b="1" dirty="0" err="1"/>
              <a:t>bottom</a:t>
            </a:r>
            <a:r>
              <a:rPr lang="fr-FR" sz="2000" b="1" dirty="0"/>
              <a:t>-up </a:t>
            </a:r>
            <a:r>
              <a:rPr lang="fr-FR" sz="2000" dirty="0" err="1"/>
              <a:t>approach</a:t>
            </a:r>
            <a:r>
              <a:rPr lang="fr-FR" sz="2000" dirty="0"/>
              <a:t>, </a:t>
            </a:r>
            <a:r>
              <a:rPr lang="fr-FR" sz="2000" dirty="0" err="1"/>
              <a:t>meaning</a:t>
            </a:r>
            <a:r>
              <a:rPr lang="fr-FR" sz="2000" dirty="0"/>
              <a:t>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asset</a:t>
            </a:r>
            <a:r>
              <a:rPr lang="fr-FR" sz="2000" dirty="0"/>
              <a:t> must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individually</a:t>
            </a:r>
            <a:r>
              <a:rPr lang="fr-FR" sz="2000" dirty="0"/>
              <a:t> </a:t>
            </a:r>
            <a:r>
              <a:rPr lang="fr-FR" sz="2000" dirty="0" err="1"/>
              <a:t>assessed</a:t>
            </a:r>
            <a:r>
              <a:rPr lang="fr-FR" sz="2000" dirty="0"/>
              <a:t> for the </a:t>
            </a:r>
            <a:r>
              <a:rPr lang="fr-FR" sz="2000" dirty="0" err="1"/>
              <a:t>climate</a:t>
            </a:r>
            <a:r>
              <a:rPr lang="fr-FR" sz="2000" dirty="0"/>
              <a:t> </a:t>
            </a:r>
            <a:r>
              <a:rPr lang="fr-FR" sz="2000" dirty="0" err="1"/>
              <a:t>risks</a:t>
            </a:r>
            <a:r>
              <a:rPr lang="fr-FR" sz="2000" dirty="0"/>
              <a:t> </a:t>
            </a:r>
            <a:r>
              <a:rPr lang="fr-FR" sz="2000" dirty="0" err="1"/>
              <a:t>associated</a:t>
            </a:r>
            <a:r>
              <a:rPr lang="fr-FR" sz="2000" dirty="0"/>
              <a:t> to </a:t>
            </a:r>
            <a:r>
              <a:rPr lang="fr-FR" sz="2000" dirty="0" err="1"/>
              <a:t>it</a:t>
            </a:r>
            <a:r>
              <a:rPr lang="fr-FR" sz="2000" dirty="0"/>
              <a:t>, </a:t>
            </a:r>
            <a:r>
              <a:rPr lang="fr-FR" sz="2000" dirty="0" err="1"/>
              <a:t>before</a:t>
            </a:r>
            <a:r>
              <a:rPr lang="fr-FR" sz="2000" dirty="0"/>
              <a:t> </a:t>
            </a:r>
            <a:r>
              <a:rPr lang="fr-FR" sz="2000" dirty="0" err="1"/>
              <a:t>aggregating</a:t>
            </a:r>
            <a:r>
              <a:rPr lang="fr-FR" sz="2000" dirty="0"/>
              <a:t> to the portfolio </a:t>
            </a:r>
            <a:r>
              <a:rPr lang="fr-FR" sz="2000" dirty="0" err="1"/>
              <a:t>level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Our </a:t>
            </a:r>
            <a:r>
              <a:rPr lang="fr-FR" sz="2000" dirty="0" err="1"/>
              <a:t>methodology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inspired</a:t>
            </a:r>
            <a:r>
              <a:rPr lang="fr-FR" sz="2000" dirty="0"/>
              <a:t> by the </a:t>
            </a:r>
            <a:r>
              <a:rPr lang="fr-FR" sz="2000" dirty="0" err="1"/>
              <a:t>methods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by the dominant </a:t>
            </a:r>
            <a:r>
              <a:rPr lang="fr-FR" sz="2000" dirty="0" err="1"/>
              <a:t>firms</a:t>
            </a:r>
            <a:r>
              <a:rPr lang="fr-FR" sz="2000" dirty="0"/>
              <a:t> in </a:t>
            </a:r>
            <a:r>
              <a:rPr lang="fr-FR" sz="2000" dirty="0" err="1"/>
              <a:t>this</a:t>
            </a:r>
            <a:r>
              <a:rPr lang="fr-FR" sz="2000" dirty="0"/>
              <a:t> niche </a:t>
            </a:r>
            <a:r>
              <a:rPr lang="fr-FR" sz="2000" dirty="0" err="1"/>
              <a:t>sector</a:t>
            </a:r>
            <a:r>
              <a:rPr lang="fr-FR" sz="2000" dirty="0"/>
              <a:t>: Carbone 4, Four </a:t>
            </a:r>
            <a:r>
              <a:rPr lang="fr-FR" sz="2000" dirty="0" err="1"/>
              <a:t>Twenty</a:t>
            </a:r>
            <a:r>
              <a:rPr lang="fr-FR" sz="2000" dirty="0"/>
              <a:t> </a:t>
            </a:r>
            <a:r>
              <a:rPr lang="fr-FR" sz="2000" dirty="0" err="1"/>
              <a:t>Seven</a:t>
            </a:r>
            <a:r>
              <a:rPr lang="fr-FR" sz="2000" dirty="0"/>
              <a:t>, </a:t>
            </a:r>
            <a:r>
              <a:rPr lang="fr-FR" sz="2000" dirty="0" err="1"/>
              <a:t>Carbon</a:t>
            </a:r>
            <a:r>
              <a:rPr lang="fr-FR" sz="2000" dirty="0"/>
              <a:t> Delta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The data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need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publicly</a:t>
            </a:r>
            <a:r>
              <a:rPr lang="fr-FR" sz="2000" dirty="0"/>
              <a:t> </a:t>
            </a:r>
            <a:r>
              <a:rPr lang="fr-FR" sz="2000" dirty="0" err="1"/>
              <a:t>available</a:t>
            </a:r>
            <a:r>
              <a:rPr lang="fr-FR" sz="2000" dirty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1600" dirty="0" err="1"/>
              <a:t>Concerning</a:t>
            </a:r>
            <a:r>
              <a:rPr lang="fr-FR" sz="1600" dirty="0"/>
              <a:t> </a:t>
            </a:r>
            <a:r>
              <a:rPr lang="fr-FR" sz="1600" dirty="0" err="1"/>
              <a:t>risks</a:t>
            </a:r>
            <a:r>
              <a:rPr lang="fr-FR" sz="1600" dirty="0"/>
              <a:t> at the country </a:t>
            </a:r>
            <a:r>
              <a:rPr lang="fr-FR" sz="1600" dirty="0" err="1"/>
              <a:t>level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use the data </a:t>
            </a:r>
            <a:r>
              <a:rPr lang="fr-FR" sz="1600" dirty="0" err="1"/>
              <a:t>provided</a:t>
            </a:r>
            <a:r>
              <a:rPr lang="fr-FR" sz="1600" dirty="0"/>
              <a:t> by the </a:t>
            </a:r>
            <a:r>
              <a:rPr lang="fr-FR" sz="1600" i="1" dirty="0"/>
              <a:t>World </a:t>
            </a:r>
            <a:r>
              <a:rPr lang="fr-FR" sz="1600" i="1" dirty="0" err="1"/>
              <a:t>Risk</a:t>
            </a:r>
            <a:r>
              <a:rPr lang="fr-FR" sz="1600" i="1" dirty="0"/>
              <a:t> Index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1600" dirty="0"/>
              <a:t>At the </a:t>
            </a:r>
            <a:r>
              <a:rPr lang="fr-FR" sz="1600" dirty="0" err="1"/>
              <a:t>company</a:t>
            </a:r>
            <a:r>
              <a:rPr lang="fr-FR" sz="1600" dirty="0"/>
              <a:t> </a:t>
            </a:r>
            <a:r>
              <a:rPr lang="fr-FR" sz="1600" dirty="0" err="1"/>
              <a:t>level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combine the data </a:t>
            </a:r>
            <a:r>
              <a:rPr lang="fr-FR" sz="1600" dirty="0" err="1"/>
              <a:t>provided</a:t>
            </a:r>
            <a:r>
              <a:rPr lang="fr-FR" sz="1600" dirty="0"/>
              <a:t> by the </a:t>
            </a:r>
            <a:r>
              <a:rPr lang="fr-FR" sz="1600" dirty="0" err="1"/>
              <a:t>financial</a:t>
            </a:r>
            <a:r>
              <a:rPr lang="fr-FR" sz="1600" dirty="0"/>
              <a:t> </a:t>
            </a:r>
            <a:r>
              <a:rPr lang="fr-FR" sz="1600" dirty="0" err="1"/>
              <a:t>sheets</a:t>
            </a:r>
            <a:r>
              <a:rPr lang="fr-FR" sz="1600" dirty="0"/>
              <a:t> of the </a:t>
            </a:r>
            <a:r>
              <a:rPr lang="fr-FR" sz="1600" dirty="0" err="1"/>
              <a:t>companies</a:t>
            </a:r>
            <a:r>
              <a:rPr lang="fr-FR" sz="1600" dirty="0"/>
              <a:t> to the data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can</a:t>
            </a:r>
            <a:r>
              <a:rPr lang="fr-FR" sz="1600" dirty="0"/>
              <a:t> </a:t>
            </a:r>
            <a:r>
              <a:rPr lang="fr-FR" sz="1600" dirty="0" err="1"/>
              <a:t>find</a:t>
            </a:r>
            <a:r>
              <a:rPr lang="fr-FR" sz="1600" dirty="0"/>
              <a:t> online</a:t>
            </a:r>
          </a:p>
          <a:p>
            <a:pPr lvl="1" algn="just">
              <a:buFont typeface="Wingdings" pitchFamily="2" charset="2"/>
              <a:buChar char="Ø"/>
            </a:pPr>
            <a:endParaRPr lang="fr-FR" sz="1600" dirty="0"/>
          </a:p>
          <a:p>
            <a:pPr algn="just"/>
            <a:r>
              <a:rPr lang="fr-FR" sz="2000" dirty="0"/>
              <a:t>For </a:t>
            </a:r>
            <a:r>
              <a:rPr lang="fr-FR" sz="2000" dirty="0" err="1"/>
              <a:t>now</a:t>
            </a:r>
            <a:r>
              <a:rPr lang="fr-FR" sz="2000" dirty="0"/>
              <a:t>,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focus on </a:t>
            </a:r>
            <a:r>
              <a:rPr lang="fr-FR" sz="2000" dirty="0" err="1"/>
              <a:t>three</a:t>
            </a:r>
            <a:r>
              <a:rPr lang="fr-FR" sz="2000" dirty="0"/>
              <a:t> </a:t>
            </a:r>
            <a:r>
              <a:rPr lang="fr-FR" sz="2000" dirty="0" err="1"/>
              <a:t>kinds</a:t>
            </a:r>
            <a:r>
              <a:rPr lang="fr-FR" sz="2000" dirty="0"/>
              <a:t> of </a:t>
            </a:r>
            <a:r>
              <a:rPr lang="fr-FR" sz="2000" dirty="0" err="1"/>
              <a:t>assets</a:t>
            </a:r>
            <a:r>
              <a:rPr lang="fr-FR" sz="2000" dirty="0"/>
              <a:t>: Stocks, </a:t>
            </a:r>
            <a:r>
              <a:rPr lang="fr-FR" sz="2000" dirty="0" err="1"/>
              <a:t>Corporate</a:t>
            </a:r>
            <a:r>
              <a:rPr lang="fr-FR" sz="2000" dirty="0"/>
              <a:t> Bonds and </a:t>
            </a:r>
            <a:r>
              <a:rPr lang="fr-FR" sz="2000" dirty="0" err="1"/>
              <a:t>Sovereign</a:t>
            </a:r>
            <a:r>
              <a:rPr lang="fr-FR" sz="2000" dirty="0"/>
              <a:t> Bonds.</a:t>
            </a:r>
          </a:p>
          <a:p>
            <a:pPr lvl="1" algn="just">
              <a:buFont typeface="Wingdings" pitchFamily="2" charset="2"/>
              <a:buChar char="Ø"/>
            </a:pPr>
            <a:endParaRPr lang="fr-FR" sz="1600" dirty="0"/>
          </a:p>
          <a:p>
            <a:pPr marL="457200" lvl="1" indent="0" algn="just">
              <a:buNone/>
            </a:pPr>
            <a:endParaRPr lang="fr-FR" sz="1600" dirty="0"/>
          </a:p>
          <a:p>
            <a:pPr lvl="1" algn="just">
              <a:buFont typeface="Wingdings" pitchFamily="2" charset="2"/>
              <a:buChar char="Ø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3620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36D7D-20BB-D34E-B9BD-D49D9FB4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The Physical </a:t>
            </a:r>
            <a:r>
              <a:rPr lang="fr-FR" dirty="0" err="1"/>
              <a:t>Risks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991ED-9989-3B49-AB12-99094CA750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6409"/>
            <a:ext cx="10515600" cy="45807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000" dirty="0"/>
              <a:t>The identification of the </a:t>
            </a:r>
            <a:r>
              <a:rPr lang="fr-FR" sz="2000" dirty="0" err="1"/>
              <a:t>physical</a:t>
            </a:r>
            <a:r>
              <a:rPr lang="fr-FR" sz="2000" dirty="0"/>
              <a:t> </a:t>
            </a:r>
            <a:r>
              <a:rPr lang="fr-FR" sz="2000" dirty="0" err="1"/>
              <a:t>risks</a:t>
            </a:r>
            <a:r>
              <a:rPr lang="fr-FR" sz="2000" dirty="0"/>
              <a:t> </a:t>
            </a:r>
            <a:r>
              <a:rPr lang="fr-FR" sz="2000" dirty="0" err="1"/>
              <a:t>related</a:t>
            </a:r>
            <a:r>
              <a:rPr lang="fr-FR" sz="2000" dirty="0"/>
              <a:t> to an </a:t>
            </a:r>
            <a:r>
              <a:rPr lang="fr-FR" sz="2000" dirty="0" err="1"/>
              <a:t>asset</a:t>
            </a:r>
            <a:r>
              <a:rPr lang="fr-FR" sz="2000" dirty="0"/>
              <a:t> lies on a </a:t>
            </a:r>
            <a:r>
              <a:rPr lang="fr-FR" sz="2000" dirty="0" err="1"/>
              <a:t>combination</a:t>
            </a:r>
            <a:r>
              <a:rPr lang="fr-FR" sz="2000" dirty="0"/>
              <a:t> of </a:t>
            </a:r>
            <a:r>
              <a:rPr lang="fr-FR" sz="2000" dirty="0" err="1"/>
              <a:t>three</a:t>
            </a:r>
            <a:r>
              <a:rPr lang="fr-FR" sz="2000" dirty="0"/>
              <a:t> </a:t>
            </a:r>
            <a:r>
              <a:rPr lang="fr-FR" sz="2000" dirty="0" err="1"/>
              <a:t>factors</a:t>
            </a:r>
            <a:r>
              <a:rPr lang="fr-FR" sz="2000" dirty="0"/>
              <a:t>:</a:t>
            </a:r>
          </a:p>
          <a:p>
            <a:pPr marL="0" indent="0" algn="just">
              <a:buNone/>
            </a:pPr>
            <a:endParaRPr lang="fr-FR" sz="2000" dirty="0"/>
          </a:p>
          <a:p>
            <a:pPr lvl="1" algn="just">
              <a:buFont typeface="Wingdings" pitchFamily="2" charset="2"/>
              <a:buChar char="Ø"/>
            </a:pPr>
            <a:r>
              <a:rPr lang="fr-FR" sz="2000" b="1" dirty="0" err="1"/>
              <a:t>Exposure</a:t>
            </a:r>
            <a:r>
              <a:rPr lang="fr-FR" sz="2000" dirty="0"/>
              <a:t>: </a:t>
            </a:r>
            <a:r>
              <a:rPr lang="fr-FR" sz="2000" dirty="0" err="1"/>
              <a:t>depends</a:t>
            </a:r>
            <a:r>
              <a:rPr lang="fr-FR" sz="2000" dirty="0"/>
              <a:t> on </a:t>
            </a:r>
            <a:r>
              <a:rPr lang="fr-FR" sz="2000" u="sng" dirty="0" err="1"/>
              <a:t>geographical</a:t>
            </a:r>
            <a:r>
              <a:rPr lang="fr-FR" sz="2000" u="sng" dirty="0"/>
              <a:t> location </a:t>
            </a:r>
            <a:r>
              <a:rPr lang="fr-FR" sz="2000" dirty="0"/>
              <a:t>for tangible </a:t>
            </a:r>
            <a:r>
              <a:rPr lang="fr-FR" sz="2000" dirty="0" err="1"/>
              <a:t>assets</a:t>
            </a:r>
            <a:r>
              <a:rPr lang="fr-FR" sz="2000" dirty="0"/>
              <a:t>, and on the </a:t>
            </a:r>
            <a:r>
              <a:rPr lang="fr-FR" sz="2000" dirty="0" err="1"/>
              <a:t>geographical</a:t>
            </a:r>
            <a:r>
              <a:rPr lang="fr-FR" sz="2000" dirty="0"/>
              <a:t> locations of the </a:t>
            </a:r>
            <a:r>
              <a:rPr lang="fr-FR" sz="2000" u="sng" dirty="0" err="1"/>
              <a:t>facilities</a:t>
            </a:r>
            <a:r>
              <a:rPr lang="fr-FR" sz="2000" dirty="0"/>
              <a:t> of the </a:t>
            </a:r>
            <a:r>
              <a:rPr lang="fr-FR" sz="2000" dirty="0" err="1"/>
              <a:t>company</a:t>
            </a:r>
            <a:r>
              <a:rPr lang="fr-FR" sz="2000" dirty="0"/>
              <a:t> for </a:t>
            </a:r>
            <a:r>
              <a:rPr lang="fr-FR" sz="2000" dirty="0" err="1"/>
              <a:t>equities</a:t>
            </a:r>
            <a:r>
              <a:rPr lang="fr-FR" sz="2000" dirty="0"/>
              <a:t> and </a:t>
            </a:r>
            <a:r>
              <a:rPr lang="fr-FR" sz="2000" dirty="0" err="1"/>
              <a:t>corporate</a:t>
            </a:r>
            <a:r>
              <a:rPr lang="fr-FR" sz="2000" dirty="0"/>
              <a:t> bonds. For </a:t>
            </a:r>
            <a:r>
              <a:rPr lang="fr-FR" sz="2000" dirty="0" err="1"/>
              <a:t>government</a:t>
            </a:r>
            <a:r>
              <a:rPr lang="fr-FR" sz="2000" dirty="0"/>
              <a:t> bonds,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refer</a:t>
            </a:r>
            <a:r>
              <a:rPr lang="fr-FR" sz="2000" dirty="0"/>
              <a:t> to the </a:t>
            </a:r>
            <a:r>
              <a:rPr lang="fr-FR" sz="2000" dirty="0" err="1"/>
              <a:t>exposure</a:t>
            </a:r>
            <a:r>
              <a:rPr lang="fr-FR" sz="2000" dirty="0"/>
              <a:t> to </a:t>
            </a:r>
            <a:r>
              <a:rPr lang="fr-FR" sz="2000" dirty="0" err="1"/>
              <a:t>which</a:t>
            </a:r>
            <a:r>
              <a:rPr lang="fr-FR" sz="2000" dirty="0"/>
              <a:t> the country </a:t>
            </a:r>
            <a:r>
              <a:rPr lang="fr-FR" sz="2000" dirty="0" err="1"/>
              <a:t>issuing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facing</a:t>
            </a:r>
            <a:r>
              <a:rPr lang="fr-FR" sz="2000" dirty="0"/>
              <a:t> (</a:t>
            </a:r>
            <a:r>
              <a:rPr lang="fr-FR" sz="2000" dirty="0" err="1"/>
              <a:t>see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 section, </a:t>
            </a:r>
            <a:r>
              <a:rPr lang="fr-FR" sz="2000" dirty="0" err="1"/>
              <a:t>Quantifying</a:t>
            </a:r>
            <a:r>
              <a:rPr lang="fr-FR" sz="2000" dirty="0"/>
              <a:t> the </a:t>
            </a:r>
            <a:r>
              <a:rPr lang="fr-FR" sz="2000" dirty="0" err="1"/>
              <a:t>risks</a:t>
            </a:r>
            <a:r>
              <a:rPr lang="fr-FR" sz="2000" dirty="0"/>
              <a:t>)</a:t>
            </a:r>
          </a:p>
          <a:p>
            <a:pPr marL="457200" lvl="1" indent="0" algn="just">
              <a:buNone/>
            </a:pPr>
            <a:endParaRPr lang="fr-FR" sz="2000" dirty="0"/>
          </a:p>
          <a:p>
            <a:pPr lvl="1" algn="just">
              <a:buFont typeface="Wingdings" pitchFamily="2" charset="2"/>
              <a:buChar char="Ø"/>
            </a:pPr>
            <a:r>
              <a:rPr lang="fr-FR" sz="2000" b="1" dirty="0" err="1"/>
              <a:t>Sensitivity</a:t>
            </a:r>
            <a:r>
              <a:rPr lang="fr-FR" sz="2000" dirty="0"/>
              <a:t>: the </a:t>
            </a:r>
            <a:r>
              <a:rPr lang="fr-FR" sz="2000" u="sng" dirty="0" err="1"/>
              <a:t>sector</a:t>
            </a:r>
            <a:r>
              <a:rPr lang="fr-FR" sz="2000" dirty="0"/>
              <a:t> and the </a:t>
            </a:r>
            <a:r>
              <a:rPr lang="fr-FR" sz="2000" u="sng" dirty="0"/>
              <a:t>position in the value </a:t>
            </a:r>
            <a:r>
              <a:rPr lang="fr-FR" sz="2000" u="sng" dirty="0" err="1"/>
              <a:t>chain</a:t>
            </a:r>
            <a:r>
              <a:rPr lang="fr-FR" sz="2000" u="sng" dirty="0"/>
              <a:t> </a:t>
            </a:r>
            <a:r>
              <a:rPr lang="fr-FR" sz="2000" dirty="0"/>
              <a:t>of the </a:t>
            </a:r>
            <a:r>
              <a:rPr lang="fr-FR" sz="2000" dirty="0" err="1"/>
              <a:t>asset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determine</a:t>
            </a:r>
            <a:r>
              <a:rPr lang="fr-FR" sz="2000" dirty="0"/>
              <a:t>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sensitivity</a:t>
            </a:r>
            <a:r>
              <a:rPr lang="fr-FR" sz="2000" dirty="0"/>
              <a:t> to a </a:t>
            </a:r>
            <a:r>
              <a:rPr lang="fr-FR" sz="2000" dirty="0" err="1"/>
              <a:t>physical</a:t>
            </a:r>
            <a:r>
              <a:rPr lang="fr-FR" sz="2000" dirty="0"/>
              <a:t> </a:t>
            </a:r>
            <a:r>
              <a:rPr lang="fr-FR" sz="2000" dirty="0" err="1"/>
              <a:t>risk</a:t>
            </a:r>
            <a:r>
              <a:rPr lang="fr-FR" sz="2000" dirty="0"/>
              <a:t>. For </a:t>
            </a:r>
            <a:r>
              <a:rPr lang="fr-FR" sz="2000" dirty="0" err="1"/>
              <a:t>example</a:t>
            </a:r>
            <a:r>
              <a:rPr lang="fr-FR" sz="2000" dirty="0"/>
              <a:t>, a </a:t>
            </a:r>
            <a:r>
              <a:rPr lang="fr-FR" sz="2000" dirty="0" err="1"/>
              <a:t>vineyard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not </a:t>
            </a:r>
            <a:r>
              <a:rPr lang="fr-FR" sz="2000" dirty="0" err="1"/>
              <a:t>suffer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consequences</a:t>
            </a:r>
            <a:r>
              <a:rPr lang="fr-FR" sz="2000" dirty="0"/>
              <a:t> of </a:t>
            </a:r>
            <a:r>
              <a:rPr lang="fr-FR" sz="2000" dirty="0" err="1"/>
              <a:t>climate</a:t>
            </a:r>
            <a:r>
              <a:rPr lang="fr-FR" sz="2000" dirty="0"/>
              <a:t> change in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way</a:t>
            </a:r>
            <a:r>
              <a:rPr lang="fr-FR" sz="2000" dirty="0"/>
              <a:t> as a </a:t>
            </a:r>
            <a:r>
              <a:rPr lang="fr-FR" sz="2000" dirty="0" err="1"/>
              <a:t>company</a:t>
            </a:r>
            <a:r>
              <a:rPr lang="fr-FR" sz="2000" dirty="0"/>
              <a:t> in the </a:t>
            </a:r>
            <a:r>
              <a:rPr lang="fr-FR" sz="2000" dirty="0" err="1"/>
              <a:t>tourism</a:t>
            </a:r>
            <a:r>
              <a:rPr lang="fr-FR" sz="2000" dirty="0"/>
              <a:t> </a:t>
            </a:r>
            <a:r>
              <a:rPr lang="fr-FR" sz="2000" dirty="0" err="1"/>
              <a:t>sector</a:t>
            </a:r>
            <a:endParaRPr lang="fr-FR" sz="2000" dirty="0"/>
          </a:p>
          <a:p>
            <a:pPr marL="457200" lvl="1" indent="0" algn="just">
              <a:buNone/>
            </a:pPr>
            <a:endParaRPr lang="fr-FR" sz="2000" dirty="0"/>
          </a:p>
          <a:p>
            <a:pPr lvl="1" algn="just">
              <a:buFont typeface="Wingdings" pitchFamily="2" charset="2"/>
              <a:buChar char="Ø"/>
            </a:pPr>
            <a:r>
              <a:rPr lang="fr-FR" sz="2000" b="1" dirty="0" err="1"/>
              <a:t>Capacity</a:t>
            </a:r>
            <a:r>
              <a:rPr lang="fr-FR" sz="2000" b="1" dirty="0"/>
              <a:t> to </a:t>
            </a:r>
            <a:r>
              <a:rPr lang="fr-FR" sz="2000" b="1" dirty="0" err="1"/>
              <a:t>adapt</a:t>
            </a:r>
            <a:r>
              <a:rPr lang="fr-FR" sz="2000" b="1" dirty="0"/>
              <a:t> </a:t>
            </a:r>
            <a:r>
              <a:rPr lang="fr-FR" sz="2000" dirty="0"/>
              <a:t>: as </a:t>
            </a:r>
            <a:r>
              <a:rPr lang="fr-FR" sz="2000" dirty="0" err="1"/>
              <a:t>this</a:t>
            </a:r>
            <a:r>
              <a:rPr lang="fr-FR" sz="2000" dirty="0"/>
              <a:t> factor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very</a:t>
            </a:r>
            <a:r>
              <a:rPr lang="fr-FR" sz="2000" dirty="0"/>
              <a:t> </a:t>
            </a:r>
            <a:r>
              <a:rPr lang="fr-FR" sz="2000" u="sng" dirty="0" err="1"/>
              <a:t>complex</a:t>
            </a:r>
            <a:r>
              <a:rPr lang="fr-FR" sz="2000" dirty="0"/>
              <a:t> to capture at the </a:t>
            </a:r>
            <a:r>
              <a:rPr lang="fr-FR" sz="2000" dirty="0" err="1"/>
              <a:t>company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,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use the </a:t>
            </a:r>
            <a:r>
              <a:rPr lang="fr-FR" sz="2000" dirty="0" err="1"/>
              <a:t>capacity</a:t>
            </a:r>
            <a:r>
              <a:rPr lang="fr-FR" sz="2000" dirty="0"/>
              <a:t> to </a:t>
            </a:r>
            <a:r>
              <a:rPr lang="fr-FR" sz="2000" dirty="0" err="1"/>
              <a:t>adapt</a:t>
            </a:r>
            <a:r>
              <a:rPr lang="fr-FR" sz="2000" dirty="0"/>
              <a:t> of countries </a:t>
            </a:r>
            <a:r>
              <a:rPr lang="fr-FR" sz="2000" dirty="0" err="1"/>
              <a:t>where</a:t>
            </a:r>
            <a:r>
              <a:rPr lang="fr-FR" sz="2000" dirty="0"/>
              <a:t> the </a:t>
            </a:r>
            <a:r>
              <a:rPr lang="fr-FR" sz="2000" dirty="0" err="1"/>
              <a:t>company</a:t>
            </a:r>
            <a:r>
              <a:rPr lang="fr-FR" sz="2000" dirty="0"/>
              <a:t> has </a:t>
            </a:r>
            <a:r>
              <a:rPr lang="fr-FR" sz="2000" dirty="0" err="1"/>
              <a:t>facilities</a:t>
            </a:r>
            <a:r>
              <a:rPr lang="fr-FR" sz="2000" dirty="0"/>
              <a:t> as a proxy for the </a:t>
            </a:r>
            <a:r>
              <a:rPr lang="fr-FR" sz="2000" dirty="0" err="1"/>
              <a:t>company’s</a:t>
            </a:r>
            <a:r>
              <a:rPr lang="fr-FR" sz="2000" dirty="0"/>
              <a:t> </a:t>
            </a:r>
            <a:r>
              <a:rPr lang="fr-FR" sz="2000" dirty="0" err="1"/>
              <a:t>capacity</a:t>
            </a:r>
            <a:r>
              <a:rPr lang="fr-FR" sz="2000" dirty="0"/>
              <a:t> to </a:t>
            </a:r>
            <a:r>
              <a:rPr lang="fr-FR" sz="2000" dirty="0" err="1"/>
              <a:t>adapt</a:t>
            </a:r>
            <a:endParaRPr lang="fr-FR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BD5FCA-49C6-924F-9965-9B1F119E09B4}"/>
              </a:ext>
            </a:extLst>
          </p:cNvPr>
          <p:cNvSpPr txBox="1"/>
          <p:nvPr/>
        </p:nvSpPr>
        <p:spPr>
          <a:xfrm>
            <a:off x="838200" y="1187077"/>
            <a:ext cx="45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18C60"/>
                </a:solidFill>
              </a:rPr>
              <a:t>STEP 1: </a:t>
            </a:r>
            <a:r>
              <a:rPr lang="fr-FR" dirty="0" err="1">
                <a:solidFill>
                  <a:srgbClr val="A18C60"/>
                </a:solidFill>
              </a:rPr>
              <a:t>Identifying</a:t>
            </a:r>
            <a:r>
              <a:rPr lang="fr-FR" dirty="0">
                <a:solidFill>
                  <a:srgbClr val="A18C60"/>
                </a:solidFill>
              </a:rPr>
              <a:t> the </a:t>
            </a:r>
            <a:r>
              <a:rPr lang="fr-FR" dirty="0" err="1">
                <a:solidFill>
                  <a:srgbClr val="A18C60"/>
                </a:solidFill>
              </a:rPr>
              <a:t>risks</a:t>
            </a:r>
            <a:endParaRPr lang="it-IT" dirty="0">
              <a:solidFill>
                <a:srgbClr val="A18C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5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59FB6-7D3E-D34F-A147-D643FD03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The Physical </a:t>
            </a:r>
            <a:r>
              <a:rPr lang="fr-FR" dirty="0" err="1"/>
              <a:t>Risks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98154-C754-5841-8EB6-A61A962BB5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55079"/>
            <a:ext cx="10515600" cy="4580797"/>
          </a:xfrm>
        </p:spPr>
        <p:txBody>
          <a:bodyPr>
            <a:normAutofit/>
          </a:bodyPr>
          <a:lstStyle/>
          <a:p>
            <a:pPr algn="just"/>
            <a:r>
              <a:rPr lang="fr-FR" sz="2000" dirty="0"/>
              <a:t>In </a:t>
            </a:r>
            <a:r>
              <a:rPr lang="fr-FR" sz="2000" dirty="0" err="1"/>
              <a:t>order</a:t>
            </a:r>
            <a:r>
              <a:rPr lang="fr-FR" sz="2000" dirty="0"/>
              <a:t> to </a:t>
            </a:r>
            <a:r>
              <a:rPr lang="fr-FR" sz="2000" dirty="0" err="1"/>
              <a:t>quantify</a:t>
            </a:r>
            <a:r>
              <a:rPr lang="fr-FR" sz="2000" dirty="0"/>
              <a:t> the </a:t>
            </a:r>
            <a:r>
              <a:rPr lang="fr-FR" sz="2000" dirty="0" err="1"/>
              <a:t>risks</a:t>
            </a:r>
            <a:r>
              <a:rPr lang="fr-FR" sz="2000" dirty="0"/>
              <a:t>, </a:t>
            </a:r>
            <a:r>
              <a:rPr lang="fr-FR" sz="2000" dirty="0" err="1"/>
              <a:t>we</a:t>
            </a:r>
            <a:r>
              <a:rPr lang="fr-FR" sz="2000" dirty="0"/>
              <a:t> must </a:t>
            </a:r>
            <a:r>
              <a:rPr lang="fr-FR" sz="2000" dirty="0" err="1"/>
              <a:t>adopt</a:t>
            </a:r>
            <a:r>
              <a:rPr lang="fr-FR" sz="2000" dirty="0"/>
              <a:t> a </a:t>
            </a:r>
            <a:r>
              <a:rPr lang="fr-FR" sz="2000" b="1" dirty="0" err="1"/>
              <a:t>bottom</a:t>
            </a:r>
            <a:r>
              <a:rPr lang="fr-FR" sz="2000" b="1" dirty="0"/>
              <a:t>-up </a:t>
            </a:r>
            <a:r>
              <a:rPr lang="fr-FR" sz="2000" dirty="0" err="1"/>
              <a:t>approach</a:t>
            </a:r>
            <a:r>
              <a:rPr lang="fr-FR" sz="2000" dirty="0"/>
              <a:t>, </a:t>
            </a:r>
            <a:r>
              <a:rPr lang="fr-FR" sz="2000" dirty="0" err="1"/>
              <a:t>meaning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must </a:t>
            </a:r>
            <a:r>
              <a:rPr lang="fr-FR" sz="2000" dirty="0" err="1"/>
              <a:t>analyze</a:t>
            </a:r>
            <a:r>
              <a:rPr lang="fr-FR" sz="2000" dirty="0"/>
              <a:t> the </a:t>
            </a:r>
            <a:r>
              <a:rPr lang="fr-FR" sz="2000" dirty="0" err="1"/>
              <a:t>physical</a:t>
            </a:r>
            <a:r>
              <a:rPr lang="fr-FR" sz="2000" dirty="0"/>
              <a:t> </a:t>
            </a:r>
            <a:r>
              <a:rPr lang="fr-FR" sz="2000" dirty="0" err="1"/>
              <a:t>risks</a:t>
            </a:r>
            <a:r>
              <a:rPr lang="fr-FR" sz="2000" dirty="0"/>
              <a:t> of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asset</a:t>
            </a:r>
            <a:r>
              <a:rPr lang="fr-FR" sz="2000" dirty="0"/>
              <a:t> </a:t>
            </a:r>
            <a:r>
              <a:rPr lang="fr-FR" sz="2000" dirty="0" err="1"/>
              <a:t>before</a:t>
            </a:r>
            <a:r>
              <a:rPr lang="fr-FR" sz="2000" dirty="0"/>
              <a:t> </a:t>
            </a:r>
            <a:r>
              <a:rPr lang="fr-FR" sz="2000" dirty="0" err="1"/>
              <a:t>synthetizing</a:t>
            </a:r>
            <a:r>
              <a:rPr lang="fr-FR" sz="2000" dirty="0"/>
              <a:t> the </a:t>
            </a:r>
            <a:r>
              <a:rPr lang="fr-FR" sz="2000" dirty="0" err="1"/>
              <a:t>risks</a:t>
            </a:r>
            <a:r>
              <a:rPr lang="fr-FR" sz="2000" dirty="0"/>
              <a:t> to the portfolio </a:t>
            </a:r>
            <a:r>
              <a:rPr lang="fr-FR" sz="2000" dirty="0" err="1"/>
              <a:t>level</a:t>
            </a:r>
            <a:endParaRPr lang="fr-FR" sz="2000" dirty="0"/>
          </a:p>
          <a:p>
            <a:pPr algn="just"/>
            <a:r>
              <a:rPr lang="fr-FR" sz="2000" dirty="0"/>
              <a:t>For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asset</a:t>
            </a:r>
            <a:r>
              <a:rPr lang="fr-FR" sz="2000" dirty="0"/>
              <a:t>,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attribute</a:t>
            </a:r>
            <a:r>
              <a:rPr lang="fr-FR" sz="2000" dirty="0"/>
              <a:t> a </a:t>
            </a:r>
            <a:r>
              <a:rPr lang="fr-FR" sz="2000" b="1" dirty="0"/>
              <a:t>Physical </a:t>
            </a:r>
            <a:r>
              <a:rPr lang="fr-FR" sz="2000" b="1" dirty="0" err="1"/>
              <a:t>Risk</a:t>
            </a:r>
            <a:r>
              <a:rPr lang="fr-FR" sz="2000" b="1" dirty="0"/>
              <a:t> Rating</a:t>
            </a:r>
            <a:r>
              <a:rPr lang="fr-FR" sz="2000" dirty="0"/>
              <a:t>,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a </a:t>
            </a:r>
            <a:r>
              <a:rPr lang="fr-FR" sz="2000" dirty="0" err="1"/>
              <a:t>function</a:t>
            </a:r>
            <a:r>
              <a:rPr lang="fr-FR" sz="2000" dirty="0"/>
              <a:t> of the </a:t>
            </a:r>
            <a:r>
              <a:rPr lang="fr-FR" sz="2000" dirty="0" err="1"/>
              <a:t>three</a:t>
            </a:r>
            <a:r>
              <a:rPr lang="fr-FR" sz="2000" dirty="0"/>
              <a:t> </a:t>
            </a:r>
            <a:r>
              <a:rPr lang="fr-FR" sz="2000" dirty="0" err="1"/>
              <a:t>factors</a:t>
            </a:r>
            <a:r>
              <a:rPr lang="fr-FR" sz="2000" dirty="0"/>
              <a:t>: </a:t>
            </a:r>
            <a:r>
              <a:rPr lang="fr-FR" sz="2000" b="1" dirty="0" err="1"/>
              <a:t>Exposure</a:t>
            </a:r>
            <a:r>
              <a:rPr lang="fr-FR" sz="2000" b="1" dirty="0"/>
              <a:t>, </a:t>
            </a:r>
            <a:r>
              <a:rPr lang="fr-FR" sz="2000" b="1" dirty="0" err="1"/>
              <a:t>Sensitivity</a:t>
            </a:r>
            <a:r>
              <a:rPr lang="fr-FR" sz="2000" b="1" dirty="0"/>
              <a:t> </a:t>
            </a:r>
            <a:r>
              <a:rPr lang="fr-FR" sz="2000" dirty="0"/>
              <a:t>&amp; </a:t>
            </a:r>
            <a:r>
              <a:rPr lang="fr-FR" sz="2000" b="1" dirty="0" err="1"/>
              <a:t>Capacity</a:t>
            </a:r>
            <a:r>
              <a:rPr lang="fr-FR" sz="2000" b="1" dirty="0"/>
              <a:t> to </a:t>
            </a:r>
            <a:r>
              <a:rPr lang="fr-FR" sz="2000" b="1" dirty="0" err="1"/>
              <a:t>adapt</a:t>
            </a:r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then</a:t>
            </a:r>
            <a:r>
              <a:rPr lang="fr-FR" sz="2000" dirty="0"/>
              <a:t> </a:t>
            </a:r>
            <a:r>
              <a:rPr lang="fr-FR" sz="2000" dirty="0" err="1"/>
              <a:t>aggregate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ratings to </a:t>
            </a:r>
            <a:r>
              <a:rPr lang="fr-FR" sz="2000" dirty="0" err="1"/>
              <a:t>obtain</a:t>
            </a:r>
            <a:r>
              <a:rPr lang="fr-FR" sz="2000" dirty="0"/>
              <a:t> a final Portfolio Physical </a:t>
            </a:r>
            <a:r>
              <a:rPr lang="fr-FR" sz="2000" dirty="0" err="1"/>
              <a:t>Risk</a:t>
            </a:r>
            <a:r>
              <a:rPr lang="fr-FR" sz="2000" dirty="0"/>
              <a:t> Rating.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D5060C-5FCE-0542-8C94-9DEEEE75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3300927"/>
            <a:ext cx="10731500" cy="1689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0E09529-F3BA-8543-A7A7-91EB9D9D0812}"/>
              </a:ext>
            </a:extLst>
          </p:cNvPr>
          <p:cNvSpPr txBox="1"/>
          <p:nvPr/>
        </p:nvSpPr>
        <p:spPr>
          <a:xfrm>
            <a:off x="838200" y="4480994"/>
            <a:ext cx="299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Source: FFA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CEF7BF-25E7-244D-B990-EE47976A8391}"/>
              </a:ext>
            </a:extLst>
          </p:cNvPr>
          <p:cNvSpPr txBox="1"/>
          <p:nvPr/>
        </p:nvSpPr>
        <p:spPr>
          <a:xfrm>
            <a:off x="838200" y="1187077"/>
            <a:ext cx="45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18C60"/>
                </a:solidFill>
              </a:rPr>
              <a:t>STEP 2: </a:t>
            </a:r>
            <a:r>
              <a:rPr lang="fr-FR" dirty="0" err="1">
                <a:solidFill>
                  <a:srgbClr val="A18C60"/>
                </a:solidFill>
              </a:rPr>
              <a:t>Quantifying</a:t>
            </a:r>
            <a:r>
              <a:rPr lang="fr-FR" dirty="0">
                <a:solidFill>
                  <a:srgbClr val="A18C60"/>
                </a:solidFill>
              </a:rPr>
              <a:t> the </a:t>
            </a:r>
            <a:r>
              <a:rPr lang="fr-FR" dirty="0" err="1">
                <a:solidFill>
                  <a:srgbClr val="A18C60"/>
                </a:solidFill>
              </a:rPr>
              <a:t>risks</a:t>
            </a:r>
            <a:endParaRPr lang="it-IT" dirty="0">
              <a:solidFill>
                <a:srgbClr val="A18C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0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76F52-4750-B841-BC04-21BC8BD6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The Physical </a:t>
            </a:r>
            <a:r>
              <a:rPr lang="fr-FR" dirty="0" err="1"/>
              <a:t>Risks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9D1281-FE85-5E41-AE7B-BA1EAA4A2D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55621"/>
            <a:ext cx="10515600" cy="4580797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could</a:t>
            </a:r>
            <a:r>
              <a:rPr lang="fr-FR" sz="2400" dirty="0"/>
              <a:t> imagine of </a:t>
            </a:r>
            <a:r>
              <a:rPr lang="fr-FR" sz="2400" dirty="0" err="1"/>
              <a:t>implementing</a:t>
            </a:r>
            <a:r>
              <a:rPr lang="fr-FR" sz="2400" dirty="0"/>
              <a:t> a « </a:t>
            </a:r>
            <a:r>
              <a:rPr lang="fr-FR" sz="2400" b="1" dirty="0" err="1"/>
              <a:t>Climate</a:t>
            </a:r>
            <a:r>
              <a:rPr lang="fr-FR" sz="2400" b="1" dirty="0"/>
              <a:t> Value at </a:t>
            </a:r>
            <a:r>
              <a:rPr lang="fr-FR" sz="2400" b="1" dirty="0" err="1"/>
              <a:t>Risk</a:t>
            </a:r>
            <a:r>
              <a:rPr lang="fr-FR" sz="2400" b="1" dirty="0"/>
              <a:t> (</a:t>
            </a:r>
            <a:r>
              <a:rPr lang="fr-FR" sz="2400" b="1" dirty="0" err="1"/>
              <a:t>VaR</a:t>
            </a:r>
            <a:r>
              <a:rPr lang="fr-FR" sz="2400" dirty="0"/>
              <a:t>) », </a:t>
            </a:r>
            <a:r>
              <a:rPr lang="fr-FR" sz="2400" dirty="0" err="1"/>
              <a:t>based</a:t>
            </a:r>
            <a:r>
              <a:rPr lang="fr-FR" sz="2400" dirty="0"/>
              <a:t> on the </a:t>
            </a:r>
            <a:r>
              <a:rPr lang="fr-FR" sz="2400" dirty="0" err="1"/>
              <a:t>method</a:t>
            </a:r>
            <a:r>
              <a:rPr lang="fr-FR" sz="2400" dirty="0"/>
              <a:t> </a:t>
            </a:r>
            <a:r>
              <a:rPr lang="fr-FR" sz="2400" dirty="0" err="1"/>
              <a:t>implemented</a:t>
            </a:r>
            <a:r>
              <a:rPr lang="fr-FR" sz="2400" dirty="0"/>
              <a:t> by the </a:t>
            </a:r>
            <a:r>
              <a:rPr lang="fr-FR" sz="2400" dirty="0" err="1"/>
              <a:t>company</a:t>
            </a:r>
            <a:r>
              <a:rPr lang="fr-FR" sz="2400" dirty="0"/>
              <a:t> </a:t>
            </a:r>
            <a:r>
              <a:rPr lang="fr-FR" sz="2400" dirty="0" err="1"/>
              <a:t>Carbon</a:t>
            </a:r>
            <a:r>
              <a:rPr lang="fr-FR" sz="2400" dirty="0"/>
              <a:t> Delta</a:t>
            </a:r>
          </a:p>
          <a:p>
            <a:pPr marL="0" indent="0" algn="just">
              <a:buNone/>
            </a:pPr>
            <a:endParaRPr lang="fr-FR" sz="2400" dirty="0"/>
          </a:p>
          <a:p>
            <a:pPr algn="just"/>
            <a:r>
              <a:rPr lang="fr-FR" sz="2400" dirty="0"/>
              <a:t>This </a:t>
            </a:r>
            <a:r>
              <a:rPr lang="fr-FR" sz="2400" dirty="0" err="1"/>
              <a:t>climate</a:t>
            </a:r>
            <a:r>
              <a:rPr lang="fr-FR" sz="2400" dirty="0"/>
              <a:t> </a:t>
            </a:r>
            <a:r>
              <a:rPr lang="fr-FR" sz="2400" dirty="0" err="1"/>
              <a:t>VaR</a:t>
            </a:r>
            <a:r>
              <a:rPr lang="fr-FR" sz="2400" dirty="0"/>
              <a:t>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calculated</a:t>
            </a:r>
            <a:r>
              <a:rPr lang="fr-FR" sz="2400" dirty="0"/>
              <a:t> </a:t>
            </a:r>
            <a:r>
              <a:rPr lang="fr-FR" sz="2400" dirty="0" err="1"/>
              <a:t>based</a:t>
            </a:r>
            <a:r>
              <a:rPr lang="fr-FR" sz="2400" dirty="0"/>
              <a:t> on the </a:t>
            </a:r>
            <a:r>
              <a:rPr lang="fr-FR" sz="2400" dirty="0" err="1"/>
              <a:t>exposure</a:t>
            </a:r>
            <a:r>
              <a:rPr lang="fr-FR" sz="2400" dirty="0"/>
              <a:t>, the </a:t>
            </a:r>
            <a:r>
              <a:rPr lang="fr-FR" sz="2400" dirty="0" err="1"/>
              <a:t>climate</a:t>
            </a:r>
            <a:r>
              <a:rPr lang="fr-FR" sz="2400" dirty="0"/>
              <a:t> </a:t>
            </a:r>
            <a:r>
              <a:rPr lang="fr-FR" sz="2400" dirty="0" err="1"/>
              <a:t>hazard</a:t>
            </a:r>
            <a:r>
              <a:rPr lang="fr-FR" sz="2400" dirty="0"/>
              <a:t> and the </a:t>
            </a:r>
            <a:r>
              <a:rPr lang="fr-FR" sz="2400" dirty="0" err="1"/>
              <a:t>vulnerability</a:t>
            </a:r>
            <a:r>
              <a:rPr lang="fr-FR" sz="2400" dirty="0"/>
              <a:t> of the </a:t>
            </a:r>
            <a:r>
              <a:rPr lang="fr-FR" sz="2400" dirty="0" err="1"/>
              <a:t>asset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aggregated</a:t>
            </a:r>
            <a:r>
              <a:rPr lang="fr-FR" sz="2400" dirty="0"/>
              <a:t> at the portfolio </a:t>
            </a:r>
            <a:r>
              <a:rPr lang="fr-FR" sz="2400" dirty="0" err="1"/>
              <a:t>level</a:t>
            </a:r>
            <a:endParaRPr lang="fr-FR" sz="2400" dirty="0"/>
          </a:p>
          <a:p>
            <a:pPr marL="0" indent="0" algn="just">
              <a:buNone/>
            </a:pPr>
            <a:endParaRPr lang="fr-FR" sz="2400" dirty="0"/>
          </a:p>
          <a:p>
            <a:pPr algn="just"/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could</a:t>
            </a:r>
            <a:r>
              <a:rPr lang="fr-FR" sz="2400" dirty="0"/>
              <a:t> </a:t>
            </a:r>
            <a:r>
              <a:rPr lang="fr-FR" sz="2400" dirty="0" err="1"/>
              <a:t>calculate</a:t>
            </a:r>
            <a:r>
              <a:rPr lang="fr-FR" sz="2400" dirty="0"/>
              <a:t> the Value at </a:t>
            </a:r>
            <a:r>
              <a:rPr lang="fr-FR" sz="2400" dirty="0" err="1"/>
              <a:t>Risk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a </a:t>
            </a:r>
            <a:r>
              <a:rPr lang="fr-FR" sz="2400" dirty="0" err="1"/>
              <a:t>historical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r>
              <a:rPr lang="fr-FR" sz="2400" dirty="0"/>
              <a:t> (for </a:t>
            </a:r>
            <a:r>
              <a:rPr lang="fr-FR" sz="2400" dirty="0" err="1"/>
              <a:t>example</a:t>
            </a:r>
            <a:r>
              <a:rPr lang="fr-FR" sz="2400" dirty="0"/>
              <a:t>, </a:t>
            </a:r>
            <a:r>
              <a:rPr lang="fr-FR" sz="2400" dirty="0" err="1"/>
              <a:t>using</a:t>
            </a:r>
            <a:r>
              <a:rPr lang="fr-FR" sz="2400" dirty="0"/>
              <a:t> articles of journal </a:t>
            </a:r>
            <a:r>
              <a:rPr lang="fr-FR" sz="2400" dirty="0" err="1"/>
              <a:t>mentionning</a:t>
            </a:r>
            <a:r>
              <a:rPr lang="fr-FR" sz="2400" dirty="0"/>
              <a:t> </a:t>
            </a:r>
            <a:r>
              <a:rPr lang="fr-FR" sz="2400" dirty="0" err="1"/>
              <a:t>extreme</a:t>
            </a:r>
            <a:r>
              <a:rPr lang="fr-FR" sz="2400" dirty="0"/>
              <a:t> </a:t>
            </a:r>
            <a:r>
              <a:rPr lang="fr-FR" sz="2400" dirty="0" err="1"/>
              <a:t>weather</a:t>
            </a:r>
            <a:r>
              <a:rPr lang="fr-FR" sz="2400" dirty="0"/>
              <a:t> </a:t>
            </a:r>
            <a:r>
              <a:rPr lang="fr-FR" sz="2400" dirty="0" err="1"/>
              <a:t>events</a:t>
            </a:r>
            <a:r>
              <a:rPr lang="fr-FR" sz="2400" dirty="0"/>
              <a:t> and the </a:t>
            </a:r>
            <a:r>
              <a:rPr lang="fr-FR" sz="2400" dirty="0" err="1"/>
              <a:t>financial</a:t>
            </a:r>
            <a:r>
              <a:rPr lang="fr-FR" sz="2400" dirty="0"/>
              <a:t> </a:t>
            </a:r>
            <a:r>
              <a:rPr lang="fr-FR" sz="2400" dirty="0" err="1"/>
              <a:t>consequences</a:t>
            </a:r>
            <a:r>
              <a:rPr lang="fr-FR" sz="2400" dirty="0"/>
              <a:t> </a:t>
            </a:r>
            <a:r>
              <a:rPr lang="fr-FR" sz="2400" dirty="0" err="1"/>
              <a:t>associated</a:t>
            </a:r>
            <a:r>
              <a:rPr lang="fr-FR" sz="2400" dirty="0"/>
              <a:t> to </a:t>
            </a:r>
            <a:r>
              <a:rPr lang="fr-FR" sz="2400" dirty="0" err="1"/>
              <a:t>them</a:t>
            </a:r>
            <a:r>
              <a:rPr lang="fr-FR" sz="2400" dirty="0"/>
              <a:t> to </a:t>
            </a: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historical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)</a:t>
            </a:r>
          </a:p>
          <a:p>
            <a:pPr marL="0" indent="0" algn="just">
              <a:buNone/>
            </a:pPr>
            <a:endParaRPr lang="fr-FR" sz="2400" dirty="0"/>
          </a:p>
          <a:p>
            <a:pPr algn="just"/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methods</a:t>
            </a:r>
            <a:r>
              <a:rPr lang="fr-FR" sz="2400" dirty="0"/>
              <a:t> for </a:t>
            </a:r>
            <a:r>
              <a:rPr lang="fr-FR" sz="2400" dirty="0" err="1"/>
              <a:t>valuing</a:t>
            </a:r>
            <a:r>
              <a:rPr lang="fr-FR" sz="2400" dirty="0"/>
              <a:t> the </a:t>
            </a:r>
            <a:r>
              <a:rPr lang="fr-FR" sz="2400" dirty="0" err="1"/>
              <a:t>physical</a:t>
            </a:r>
            <a:r>
              <a:rPr lang="fr-FR" sz="2400" dirty="0"/>
              <a:t> </a:t>
            </a:r>
            <a:r>
              <a:rPr lang="fr-FR" sz="2400" dirty="0" err="1"/>
              <a:t>risks</a:t>
            </a:r>
            <a:r>
              <a:rPr lang="fr-FR" sz="2400" dirty="0"/>
              <a:t> on a portfolio </a:t>
            </a:r>
            <a:r>
              <a:rPr lang="fr-FR" sz="2400" dirty="0" err="1"/>
              <a:t>could</a:t>
            </a:r>
            <a:r>
              <a:rPr lang="fr-FR" sz="2400" dirty="0"/>
              <a:t> </a:t>
            </a:r>
            <a:r>
              <a:rPr lang="fr-FR" sz="2400" dirty="0" err="1"/>
              <a:t>include</a:t>
            </a:r>
            <a:r>
              <a:rPr lang="fr-FR" sz="2400" dirty="0"/>
              <a:t> </a:t>
            </a:r>
            <a:r>
              <a:rPr lang="fr-FR" sz="2400" b="1" dirty="0" err="1"/>
              <a:t>insurance</a:t>
            </a:r>
            <a:r>
              <a:rPr lang="fr-FR" sz="2400" b="1" dirty="0"/>
              <a:t> </a:t>
            </a:r>
            <a:r>
              <a:rPr lang="fr-FR" sz="2400" b="1" dirty="0" err="1"/>
              <a:t>models</a:t>
            </a:r>
            <a:r>
              <a:rPr lang="fr-FR" sz="2400" b="1" dirty="0"/>
              <a:t> </a:t>
            </a:r>
            <a:r>
              <a:rPr lang="fr-FR" sz="2400" dirty="0"/>
              <a:t>(</a:t>
            </a:r>
            <a:r>
              <a:rPr lang="fr-FR" sz="2400" dirty="0" err="1"/>
              <a:t>e.g</a:t>
            </a:r>
            <a:r>
              <a:rPr lang="fr-FR" sz="2400" dirty="0"/>
              <a:t>. CAT </a:t>
            </a:r>
            <a:r>
              <a:rPr lang="fr-FR" sz="2400" dirty="0" err="1"/>
              <a:t>modeling</a:t>
            </a:r>
            <a:r>
              <a:rPr lang="fr-FR" sz="2400" dirty="0"/>
              <a:t>)</a:t>
            </a:r>
          </a:p>
          <a:p>
            <a:pPr algn="just"/>
            <a:endParaRPr lang="fr-FR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A382C3-99F6-044E-9008-58D07001BC72}"/>
              </a:ext>
            </a:extLst>
          </p:cNvPr>
          <p:cNvSpPr txBox="1"/>
          <p:nvPr/>
        </p:nvSpPr>
        <p:spPr>
          <a:xfrm>
            <a:off x="838200" y="1187077"/>
            <a:ext cx="45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18C60"/>
                </a:solidFill>
              </a:rPr>
              <a:t>STEP 3: </a:t>
            </a:r>
            <a:r>
              <a:rPr lang="fr-FR" dirty="0" err="1">
                <a:solidFill>
                  <a:srgbClr val="A18C60"/>
                </a:solidFill>
              </a:rPr>
              <a:t>Valuing</a:t>
            </a:r>
            <a:r>
              <a:rPr lang="fr-FR" dirty="0">
                <a:solidFill>
                  <a:srgbClr val="A18C60"/>
                </a:solidFill>
              </a:rPr>
              <a:t> the </a:t>
            </a:r>
            <a:r>
              <a:rPr lang="fr-FR" dirty="0" err="1">
                <a:solidFill>
                  <a:srgbClr val="A18C60"/>
                </a:solidFill>
              </a:rPr>
              <a:t>risks</a:t>
            </a:r>
            <a:endParaRPr lang="it-IT" dirty="0">
              <a:solidFill>
                <a:srgbClr val="A18C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8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76224-B2D5-854E-8C05-5341FA8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The Transition </a:t>
            </a:r>
            <a:r>
              <a:rPr lang="fr-FR" dirty="0" err="1"/>
              <a:t>Risks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091A3-3962-0944-A0EB-C553ACDB89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6409"/>
            <a:ext cx="10515600" cy="4580797"/>
          </a:xfrm>
        </p:spPr>
        <p:txBody>
          <a:bodyPr>
            <a:normAutofit/>
          </a:bodyPr>
          <a:lstStyle/>
          <a:p>
            <a:pPr algn="just"/>
            <a:r>
              <a:rPr lang="fr-FR" sz="2400" dirty="0"/>
              <a:t>For </a:t>
            </a:r>
            <a:r>
              <a:rPr lang="fr-FR" sz="2400" dirty="0" err="1"/>
              <a:t>listed</a:t>
            </a:r>
            <a:r>
              <a:rPr lang="fr-FR" sz="2400" dirty="0"/>
              <a:t> </a:t>
            </a:r>
            <a:r>
              <a:rPr lang="fr-FR" sz="2400" dirty="0" err="1"/>
              <a:t>corporates</a:t>
            </a:r>
            <a:r>
              <a:rPr lang="fr-FR" sz="2400" dirty="0"/>
              <a:t> (bonds &amp; </a:t>
            </a:r>
            <a:r>
              <a:rPr lang="fr-FR" sz="2400" dirty="0" err="1"/>
              <a:t>equities</a:t>
            </a:r>
            <a:r>
              <a:rPr lang="fr-FR" sz="2400" dirty="0"/>
              <a:t>): </a:t>
            </a:r>
            <a:r>
              <a:rPr lang="fr-FR" sz="2400" dirty="0" err="1"/>
              <a:t>measuring</a:t>
            </a:r>
            <a:r>
              <a:rPr lang="fr-FR" sz="2400" dirty="0"/>
              <a:t> the </a:t>
            </a:r>
            <a:r>
              <a:rPr lang="fr-FR" sz="2400" dirty="0" err="1"/>
              <a:t>carbon</a:t>
            </a:r>
            <a:r>
              <a:rPr lang="fr-FR" sz="2400" dirty="0"/>
              <a:t> </a:t>
            </a:r>
            <a:r>
              <a:rPr lang="fr-FR" sz="2400" dirty="0" err="1"/>
              <a:t>footprint</a:t>
            </a:r>
            <a:r>
              <a:rPr lang="fr-FR" sz="2400" dirty="0"/>
              <a:t> of a </a:t>
            </a:r>
            <a:r>
              <a:rPr lang="fr-FR" sz="2400" dirty="0" err="1"/>
              <a:t>company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 </a:t>
            </a:r>
            <a:r>
              <a:rPr lang="fr-FR" sz="2400" dirty="0" err="1"/>
              <a:t>complex</a:t>
            </a:r>
            <a:r>
              <a:rPr lang="fr-FR" sz="2400" dirty="0"/>
              <a:t> </a:t>
            </a:r>
            <a:r>
              <a:rPr lang="fr-FR" sz="2400" dirty="0" err="1"/>
              <a:t>task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must </a:t>
            </a:r>
            <a:r>
              <a:rPr lang="fr-FR" sz="2400" dirty="0" err="1"/>
              <a:t>take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consideration</a:t>
            </a:r>
            <a:r>
              <a:rPr lang="fr-FR" sz="2400" dirty="0"/>
              <a:t> 3 scopes: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fr-FR" sz="2000" dirty="0" err="1"/>
              <a:t>Induced</a:t>
            </a:r>
            <a:r>
              <a:rPr lang="fr-FR" sz="2000" dirty="0"/>
              <a:t> </a:t>
            </a:r>
            <a:r>
              <a:rPr lang="fr-FR" sz="2000" dirty="0" err="1"/>
              <a:t>emissions</a:t>
            </a:r>
            <a:r>
              <a:rPr lang="fr-FR" sz="2000" dirty="0"/>
              <a:t>: to capture </a:t>
            </a:r>
            <a:r>
              <a:rPr lang="fr-FR" sz="2000" dirty="0" err="1"/>
              <a:t>both</a:t>
            </a:r>
            <a:r>
              <a:rPr lang="fr-FR" sz="2000" dirty="0"/>
              <a:t> direct &amp; indirect </a:t>
            </a:r>
            <a:r>
              <a:rPr lang="fr-FR" sz="2000" dirty="0" err="1"/>
              <a:t>emissions</a:t>
            </a:r>
            <a:r>
              <a:rPr lang="fr-FR" sz="2000" dirty="0"/>
              <a:t>, </a:t>
            </a:r>
            <a:r>
              <a:rPr lang="fr-FR" sz="2000" dirty="0" err="1"/>
              <a:t>need</a:t>
            </a:r>
            <a:r>
              <a:rPr lang="fr-FR" sz="2000" dirty="0"/>
              <a:t> to </a:t>
            </a:r>
            <a:r>
              <a:rPr lang="fr-FR" sz="2000" dirty="0" err="1"/>
              <a:t>consider</a:t>
            </a:r>
            <a:r>
              <a:rPr lang="fr-FR" sz="2000" dirty="0"/>
              <a:t> the </a:t>
            </a:r>
            <a:r>
              <a:rPr lang="fr-FR" sz="2000" dirty="0" err="1"/>
              <a:t>whole</a:t>
            </a:r>
            <a:r>
              <a:rPr lang="fr-FR" sz="2000" dirty="0"/>
              <a:t> </a:t>
            </a:r>
            <a:r>
              <a:rPr lang="fr-FR" sz="2000" dirty="0" err="1"/>
              <a:t>chain</a:t>
            </a:r>
            <a:r>
              <a:rPr lang="fr-FR" sz="2000" dirty="0"/>
              <a:t> of value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fr-FR" sz="2000" dirty="0"/>
              <a:t>Emission </a:t>
            </a:r>
            <a:r>
              <a:rPr lang="fr-FR" sz="2000" dirty="0" err="1"/>
              <a:t>Savings</a:t>
            </a:r>
            <a:r>
              <a:rPr lang="fr-FR" sz="2000" dirty="0"/>
              <a:t>: </a:t>
            </a:r>
            <a:r>
              <a:rPr lang="fr-FR" sz="2000" dirty="0" err="1"/>
              <a:t>allows</a:t>
            </a:r>
            <a:r>
              <a:rPr lang="fr-FR" sz="2000" dirty="0"/>
              <a:t> to </a:t>
            </a:r>
            <a:r>
              <a:rPr lang="fr-FR" sz="2000" dirty="0" err="1"/>
              <a:t>take</a:t>
            </a:r>
            <a:r>
              <a:rPr lang="fr-FR" sz="2000" dirty="0"/>
              <a:t> </a:t>
            </a:r>
            <a:r>
              <a:rPr lang="fr-FR" sz="2000" dirty="0" err="1"/>
              <a:t>into</a:t>
            </a:r>
            <a:r>
              <a:rPr lang="fr-FR" sz="2000" dirty="0"/>
              <a:t> </a:t>
            </a:r>
            <a:r>
              <a:rPr lang="fr-FR" sz="2000" dirty="0" err="1"/>
              <a:t>consideration</a:t>
            </a:r>
            <a:r>
              <a:rPr lang="fr-FR" sz="2000" dirty="0"/>
              <a:t> the efforts </a:t>
            </a:r>
            <a:r>
              <a:rPr lang="fr-FR" sz="2000" dirty="0" err="1"/>
              <a:t>undertaken</a:t>
            </a:r>
            <a:r>
              <a:rPr lang="fr-FR" sz="2000" dirty="0"/>
              <a:t> by a </a:t>
            </a:r>
            <a:r>
              <a:rPr lang="fr-FR" sz="2000" dirty="0" err="1"/>
              <a:t>company</a:t>
            </a:r>
            <a:endParaRPr lang="fr-FR" sz="2000" dirty="0"/>
          </a:p>
          <a:p>
            <a:pPr marL="800100" lvl="1" indent="-342900" algn="just">
              <a:buFont typeface="+mj-lt"/>
              <a:buAutoNum type="arabicPeriod"/>
            </a:pPr>
            <a:r>
              <a:rPr lang="fr-FR" sz="2000" dirty="0"/>
              <a:t>Future trend &amp; </a:t>
            </a:r>
            <a:r>
              <a:rPr lang="fr-FR" sz="2000" dirty="0" err="1"/>
              <a:t>alignment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a </a:t>
            </a:r>
            <a:r>
              <a:rPr lang="fr-FR" sz="2000" dirty="0" err="1"/>
              <a:t>low</a:t>
            </a:r>
            <a:r>
              <a:rPr lang="fr-FR" sz="2000" dirty="0"/>
              <a:t> </a:t>
            </a:r>
            <a:r>
              <a:rPr lang="fr-FR" sz="2000" dirty="0" err="1"/>
              <a:t>carbon</a:t>
            </a:r>
            <a:r>
              <a:rPr lang="fr-FR" sz="2000" dirty="0"/>
              <a:t> </a:t>
            </a:r>
            <a:r>
              <a:rPr lang="fr-FR" sz="2000" dirty="0" err="1"/>
              <a:t>economy</a:t>
            </a:r>
            <a:endParaRPr lang="fr-FR" sz="2000" dirty="0"/>
          </a:p>
          <a:p>
            <a:pPr marL="457200" lvl="1" indent="0" algn="just">
              <a:buNone/>
            </a:pPr>
            <a:endParaRPr lang="fr-FR" sz="2000" dirty="0"/>
          </a:p>
          <a:p>
            <a:pPr algn="just"/>
            <a:r>
              <a:rPr lang="fr-FR" sz="2400" dirty="0"/>
              <a:t>For </a:t>
            </a:r>
            <a:r>
              <a:rPr lang="fr-FR" sz="2400" dirty="0" err="1"/>
              <a:t>sovereign</a:t>
            </a:r>
            <a:r>
              <a:rPr lang="fr-FR" sz="2400" dirty="0"/>
              <a:t> bonds: the </a:t>
            </a:r>
            <a:r>
              <a:rPr lang="fr-FR" sz="2400" dirty="0" err="1"/>
              <a:t>emissions</a:t>
            </a:r>
            <a:r>
              <a:rPr lang="fr-FR" sz="2400" dirty="0"/>
              <a:t> to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accounted</a:t>
            </a:r>
            <a:r>
              <a:rPr lang="fr-FR" sz="2400" dirty="0"/>
              <a:t>  for are the </a:t>
            </a:r>
            <a:r>
              <a:rPr lang="fr-FR" sz="2400" dirty="0" err="1"/>
              <a:t>emissions</a:t>
            </a:r>
            <a:r>
              <a:rPr lang="fr-FR" sz="2400" dirty="0"/>
              <a:t> of the </a:t>
            </a:r>
            <a:r>
              <a:rPr lang="fr-FR" sz="2400" dirty="0" err="1"/>
              <a:t>whole</a:t>
            </a:r>
            <a:r>
              <a:rPr lang="fr-FR" sz="2400" dirty="0"/>
              <a:t> country. The data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publicly</a:t>
            </a:r>
            <a:r>
              <a:rPr lang="fr-FR" sz="2400" dirty="0"/>
              <a:t> </a:t>
            </a:r>
            <a:r>
              <a:rPr lang="fr-FR" sz="2400" dirty="0" err="1"/>
              <a:t>disclosed</a:t>
            </a:r>
            <a:r>
              <a:rPr lang="fr-FR" sz="2400" dirty="0"/>
              <a:t> by the UN and the World Bank</a:t>
            </a:r>
          </a:p>
          <a:p>
            <a:pPr marL="457200" lvl="1" indent="0" algn="just">
              <a:buNone/>
            </a:pPr>
            <a:endParaRPr lang="fr-FR" dirty="0"/>
          </a:p>
          <a:p>
            <a:pPr algn="just"/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again</a:t>
            </a:r>
            <a:r>
              <a:rPr lang="fr-FR" sz="2400" dirty="0"/>
              <a:t> </a:t>
            </a:r>
            <a:r>
              <a:rPr lang="fr-FR" sz="2400" dirty="0" err="1"/>
              <a:t>implement</a:t>
            </a:r>
            <a:r>
              <a:rPr lang="fr-FR" sz="2400" dirty="0"/>
              <a:t> a </a:t>
            </a:r>
            <a:r>
              <a:rPr lang="fr-FR" sz="2400" b="1" dirty="0" err="1"/>
              <a:t>bottom</a:t>
            </a:r>
            <a:r>
              <a:rPr lang="fr-FR" sz="2400" b="1" dirty="0"/>
              <a:t>-up</a:t>
            </a:r>
            <a:r>
              <a:rPr lang="fr-FR" sz="2400" dirty="0"/>
              <a:t> </a:t>
            </a:r>
            <a:r>
              <a:rPr lang="fr-FR" sz="2400" dirty="0" err="1"/>
              <a:t>approach</a:t>
            </a:r>
            <a:r>
              <a:rPr lang="fr-FR" sz="2400" dirty="0"/>
              <a:t> in </a:t>
            </a:r>
            <a:r>
              <a:rPr lang="fr-FR" sz="2400" dirty="0" err="1"/>
              <a:t>order</a:t>
            </a:r>
            <a:r>
              <a:rPr lang="fr-FR" sz="2400" dirty="0"/>
              <a:t> to </a:t>
            </a:r>
            <a:r>
              <a:rPr lang="fr-FR" sz="2400" dirty="0" err="1"/>
              <a:t>aggregate</a:t>
            </a:r>
            <a:r>
              <a:rPr lang="fr-FR" sz="2400" dirty="0"/>
              <a:t> the </a:t>
            </a:r>
            <a:r>
              <a:rPr lang="fr-FR" sz="2400" dirty="0" err="1"/>
              <a:t>risk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asset-level</a:t>
            </a:r>
            <a:r>
              <a:rPr lang="fr-FR" sz="2400" dirty="0"/>
              <a:t> to portfolio-</a:t>
            </a:r>
            <a:r>
              <a:rPr lang="fr-FR" sz="2400" dirty="0" err="1"/>
              <a:t>level</a:t>
            </a:r>
            <a:endParaRPr lang="fr-FR" sz="2400" dirty="0"/>
          </a:p>
          <a:p>
            <a:pPr algn="just"/>
            <a:endParaRPr lang="fr-FR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FB0850-8D60-B64E-AFE4-39CD7AE43E07}"/>
              </a:ext>
            </a:extLst>
          </p:cNvPr>
          <p:cNvSpPr txBox="1"/>
          <p:nvPr/>
        </p:nvSpPr>
        <p:spPr>
          <a:xfrm>
            <a:off x="838200" y="1187077"/>
            <a:ext cx="45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18C60"/>
                </a:solidFill>
              </a:rPr>
              <a:t>STEP 1: </a:t>
            </a:r>
            <a:r>
              <a:rPr lang="fr-FR" dirty="0" err="1">
                <a:solidFill>
                  <a:srgbClr val="A18C60"/>
                </a:solidFill>
              </a:rPr>
              <a:t>Identifying</a:t>
            </a:r>
            <a:r>
              <a:rPr lang="fr-FR" dirty="0">
                <a:solidFill>
                  <a:srgbClr val="A18C60"/>
                </a:solidFill>
              </a:rPr>
              <a:t> the </a:t>
            </a:r>
            <a:r>
              <a:rPr lang="fr-FR" dirty="0" err="1">
                <a:solidFill>
                  <a:srgbClr val="A18C60"/>
                </a:solidFill>
              </a:rPr>
              <a:t>risks</a:t>
            </a:r>
            <a:endParaRPr lang="it-IT" dirty="0">
              <a:solidFill>
                <a:srgbClr val="A18C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2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76224-B2D5-854E-8C05-5341FA8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The Transition </a:t>
            </a:r>
            <a:r>
              <a:rPr lang="fr-FR" dirty="0" err="1"/>
              <a:t>Risks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091A3-3962-0944-A0EB-C553ACDB89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90880"/>
            <a:ext cx="10515600" cy="516712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fr-FR" sz="2200" dirty="0" err="1"/>
              <a:t>Bottom</a:t>
            </a:r>
            <a:r>
              <a:rPr lang="fr-FR" sz="2200" dirty="0"/>
              <a:t>-Up </a:t>
            </a:r>
            <a:r>
              <a:rPr lang="fr-FR" sz="2200" dirty="0" err="1"/>
              <a:t>company</a:t>
            </a:r>
            <a:r>
              <a:rPr lang="fr-FR" sz="2200" dirty="0"/>
              <a:t> </a:t>
            </a:r>
            <a:r>
              <a:rPr lang="fr-FR" sz="2200" dirty="0" err="1"/>
              <a:t>analysis</a:t>
            </a:r>
            <a:r>
              <a:rPr lang="fr-FR" sz="2200" dirty="0"/>
              <a:t> – </a:t>
            </a:r>
            <a:r>
              <a:rPr lang="fr-FR" sz="2200" dirty="0" err="1"/>
              <a:t>Corporate</a:t>
            </a:r>
            <a:r>
              <a:rPr lang="fr-FR" sz="2200" dirty="0"/>
              <a:t> Bonds &amp; </a:t>
            </a:r>
            <a:r>
              <a:rPr lang="fr-FR" sz="2200" dirty="0" err="1"/>
              <a:t>Equities</a:t>
            </a:r>
            <a:endParaRPr lang="fr-FR" sz="2200" dirty="0"/>
          </a:p>
          <a:p>
            <a:pPr lvl="1" algn="just">
              <a:buFont typeface="Wingdings" pitchFamily="2" charset="2"/>
              <a:buChar char="Ø"/>
            </a:pPr>
            <a:r>
              <a:rPr lang="fr-FR" sz="1800" dirty="0" err="1"/>
              <a:t>Induced</a:t>
            </a:r>
            <a:r>
              <a:rPr lang="fr-FR" sz="1800" dirty="0"/>
              <a:t> </a:t>
            </a:r>
            <a:r>
              <a:rPr lang="fr-FR" sz="1800" dirty="0" err="1"/>
              <a:t>emissions</a:t>
            </a:r>
            <a:r>
              <a:rPr lang="fr-FR" sz="1800" dirty="0"/>
              <a:t>: </a:t>
            </a:r>
            <a:r>
              <a:rPr lang="fr-FR" sz="1800" dirty="0" err="1"/>
              <a:t>calculations</a:t>
            </a:r>
            <a:r>
              <a:rPr lang="fr-FR" sz="1800" dirty="0"/>
              <a:t> are </a:t>
            </a:r>
            <a:r>
              <a:rPr lang="fr-FR" sz="1800" dirty="0" err="1"/>
              <a:t>based</a:t>
            </a:r>
            <a:r>
              <a:rPr lang="fr-FR" sz="1800" dirty="0"/>
              <a:t> on </a:t>
            </a:r>
            <a:r>
              <a:rPr lang="fr-FR" sz="1800" dirty="0" err="1"/>
              <a:t>disclosed</a:t>
            </a:r>
            <a:r>
              <a:rPr lang="fr-FR" sz="1800" dirty="0"/>
              <a:t> data </a:t>
            </a:r>
            <a:r>
              <a:rPr lang="fr-FR" sz="1800" dirty="0" err="1"/>
              <a:t>when</a:t>
            </a:r>
            <a:r>
              <a:rPr lang="fr-FR" sz="1800" dirty="0"/>
              <a:t> </a:t>
            </a:r>
            <a:r>
              <a:rPr lang="fr-FR" sz="1800" dirty="0" err="1"/>
              <a:t>available</a:t>
            </a:r>
            <a:r>
              <a:rPr lang="fr-FR" sz="1800" dirty="0"/>
              <a:t>, and </a:t>
            </a:r>
            <a:r>
              <a:rPr lang="fr-FR" sz="1800" dirty="0" err="1"/>
              <a:t>approximated</a:t>
            </a:r>
            <a:r>
              <a:rPr lang="fr-FR" sz="1800" dirty="0"/>
              <a:t> by production volumes </a:t>
            </a:r>
            <a:r>
              <a:rPr lang="fr-FR" sz="1800" dirty="0" err="1"/>
              <a:t>when</a:t>
            </a:r>
            <a:r>
              <a:rPr lang="fr-FR" sz="1800" dirty="0"/>
              <a:t> not </a:t>
            </a:r>
            <a:r>
              <a:rPr lang="fr-FR" sz="1800" dirty="0" err="1"/>
              <a:t>available</a:t>
            </a:r>
            <a:endParaRPr lang="fr-FR" sz="1800" dirty="0"/>
          </a:p>
          <a:p>
            <a:pPr lvl="1" algn="just">
              <a:buFont typeface="Wingdings" pitchFamily="2" charset="2"/>
              <a:buChar char="Ø"/>
            </a:pPr>
            <a:r>
              <a:rPr lang="fr-FR" sz="1800" dirty="0"/>
              <a:t>Emission </a:t>
            </a:r>
            <a:r>
              <a:rPr lang="fr-FR" sz="1800" dirty="0" err="1"/>
              <a:t>savings</a:t>
            </a:r>
            <a:r>
              <a:rPr lang="fr-FR" sz="1800" dirty="0"/>
              <a:t>: = </a:t>
            </a:r>
            <a:r>
              <a:rPr lang="fr-FR" sz="1800" dirty="0" err="1"/>
              <a:t>Induced</a:t>
            </a:r>
            <a:r>
              <a:rPr lang="fr-FR" sz="1800" dirty="0"/>
              <a:t> </a:t>
            </a:r>
            <a:r>
              <a:rPr lang="fr-FR" sz="1800" dirty="0" err="1"/>
              <a:t>emission</a:t>
            </a:r>
            <a:r>
              <a:rPr lang="fr-FR" sz="1800" dirty="0"/>
              <a:t> – Benchmark </a:t>
            </a:r>
            <a:r>
              <a:rPr lang="fr-FR" sz="1800" dirty="0" err="1"/>
              <a:t>emissions</a:t>
            </a:r>
            <a:r>
              <a:rPr lang="fr-FR" sz="1800" dirty="0"/>
              <a:t> (i.e. </a:t>
            </a:r>
            <a:r>
              <a:rPr lang="fr-FR" sz="1800" dirty="0" err="1"/>
              <a:t>average</a:t>
            </a:r>
            <a:r>
              <a:rPr lang="fr-FR" sz="1800" dirty="0"/>
              <a:t> </a:t>
            </a:r>
            <a:r>
              <a:rPr lang="fr-FR" sz="1800" dirty="0" err="1"/>
              <a:t>emissions</a:t>
            </a:r>
            <a:r>
              <a:rPr lang="fr-FR" sz="1800" dirty="0"/>
              <a:t> in the </a:t>
            </a:r>
            <a:r>
              <a:rPr lang="fr-FR" sz="1800" dirty="0" err="1"/>
              <a:t>sector</a:t>
            </a:r>
            <a:r>
              <a:rPr lang="fr-FR" sz="1800" dirty="0"/>
              <a:t> of the </a:t>
            </a:r>
            <a:r>
              <a:rPr lang="fr-FR" sz="1800" dirty="0" err="1"/>
              <a:t>company</a:t>
            </a:r>
            <a:r>
              <a:rPr lang="fr-FR" sz="1800" dirty="0"/>
              <a:t>). This </a:t>
            </a:r>
            <a:r>
              <a:rPr lang="fr-FR" sz="1800" dirty="0" err="1"/>
              <a:t>allows</a:t>
            </a:r>
            <a:r>
              <a:rPr lang="fr-FR" sz="1800" dirty="0"/>
              <a:t> to </a:t>
            </a:r>
            <a:r>
              <a:rPr lang="fr-FR" sz="1800" dirty="0" err="1"/>
              <a:t>calculate</a:t>
            </a:r>
            <a:r>
              <a:rPr lang="fr-FR" sz="1800" dirty="0"/>
              <a:t> the </a:t>
            </a:r>
            <a:r>
              <a:rPr lang="fr-FR" sz="1800" b="1" dirty="0"/>
              <a:t>ratio </a:t>
            </a:r>
            <a:r>
              <a:rPr lang="fr-FR" sz="1800" dirty="0"/>
              <a:t>of total </a:t>
            </a:r>
            <a:r>
              <a:rPr lang="fr-FR" sz="1800" dirty="0" err="1"/>
              <a:t>emission</a:t>
            </a:r>
            <a:r>
              <a:rPr lang="fr-FR" sz="1800" dirty="0"/>
              <a:t> </a:t>
            </a:r>
            <a:r>
              <a:rPr lang="fr-FR" sz="1800" dirty="0" err="1"/>
              <a:t>savings</a:t>
            </a:r>
            <a:r>
              <a:rPr lang="fr-FR" sz="1800" dirty="0"/>
              <a:t> to total </a:t>
            </a:r>
            <a:r>
              <a:rPr lang="fr-FR" sz="1800" dirty="0" err="1"/>
              <a:t>induced</a:t>
            </a:r>
            <a:r>
              <a:rPr lang="fr-FR" sz="1800" dirty="0"/>
              <a:t> </a:t>
            </a:r>
            <a:r>
              <a:rPr lang="fr-FR" sz="1800" dirty="0" err="1"/>
              <a:t>emissions</a:t>
            </a:r>
            <a:r>
              <a:rPr lang="fr-FR" sz="1800" dirty="0"/>
              <a:t>, </a:t>
            </a:r>
            <a:r>
              <a:rPr lang="fr-FR" sz="1800" dirty="0" err="1"/>
              <a:t>allowing</a:t>
            </a:r>
            <a:r>
              <a:rPr lang="fr-FR" sz="1800" dirty="0"/>
              <a:t> to compare the </a:t>
            </a:r>
            <a:r>
              <a:rPr lang="fr-FR" sz="1800" dirty="0" err="1"/>
              <a:t>risk</a:t>
            </a:r>
            <a:r>
              <a:rPr lang="fr-FR" sz="1800" dirty="0"/>
              <a:t> </a:t>
            </a:r>
            <a:r>
              <a:rPr lang="fr-FR" sz="1800" dirty="0" err="1"/>
              <a:t>across</a:t>
            </a:r>
            <a:r>
              <a:rPr lang="fr-FR" sz="1800" dirty="0"/>
              <a:t> </a:t>
            </a:r>
            <a:r>
              <a:rPr lang="fr-FR" sz="1800" dirty="0" err="1"/>
              <a:t>companies</a:t>
            </a:r>
            <a:endParaRPr lang="fr-FR" sz="1800" dirty="0"/>
          </a:p>
          <a:p>
            <a:pPr lvl="1" algn="just">
              <a:buFont typeface="Wingdings" pitchFamily="2" charset="2"/>
              <a:buChar char="Ø"/>
            </a:pPr>
            <a:r>
              <a:rPr lang="fr-FR" sz="1800" dirty="0"/>
              <a:t>Future trend: </a:t>
            </a:r>
            <a:r>
              <a:rPr lang="fr-FR" sz="1800" dirty="0" err="1"/>
              <a:t>create</a:t>
            </a:r>
            <a:r>
              <a:rPr lang="fr-FR" sz="1800" dirty="0"/>
              <a:t> a rating </a:t>
            </a:r>
            <a:r>
              <a:rPr lang="fr-FR" sz="1800" dirty="0" err="1"/>
              <a:t>based</a:t>
            </a:r>
            <a:r>
              <a:rPr lang="fr-FR" sz="1800" dirty="0"/>
              <a:t> on </a:t>
            </a:r>
            <a:r>
              <a:rPr lang="fr-FR" sz="1800" dirty="0" err="1"/>
              <a:t>company’s</a:t>
            </a:r>
            <a:r>
              <a:rPr lang="fr-FR" sz="1800" dirty="0"/>
              <a:t> </a:t>
            </a:r>
            <a:r>
              <a:rPr lang="fr-FR" sz="1800" dirty="0" err="1"/>
              <a:t>low-carbon</a:t>
            </a:r>
            <a:r>
              <a:rPr lang="fr-FR" sz="1800" dirty="0"/>
              <a:t> CAPEX and R&amp;D + the </a:t>
            </a:r>
            <a:r>
              <a:rPr lang="fr-FR" sz="1800" dirty="0" err="1"/>
              <a:t>greenhouse</a:t>
            </a:r>
            <a:r>
              <a:rPr lang="fr-FR" sz="1800" dirty="0"/>
              <a:t> </a:t>
            </a:r>
            <a:r>
              <a:rPr lang="fr-FR" sz="1800" dirty="0" err="1"/>
              <a:t>gas</a:t>
            </a:r>
            <a:r>
              <a:rPr lang="fr-FR" sz="1800" dirty="0"/>
              <a:t> </a:t>
            </a:r>
            <a:r>
              <a:rPr lang="fr-FR" sz="1800" dirty="0" err="1"/>
              <a:t>emissions</a:t>
            </a:r>
            <a:r>
              <a:rPr lang="fr-FR" sz="1800" dirty="0"/>
              <a:t> </a:t>
            </a:r>
            <a:r>
              <a:rPr lang="fr-FR" sz="1800" dirty="0" err="1"/>
              <a:t>target</a:t>
            </a:r>
            <a:r>
              <a:rPr lang="fr-FR" sz="1800" dirty="0"/>
              <a:t> of the </a:t>
            </a:r>
            <a:r>
              <a:rPr lang="fr-FR" sz="1800" dirty="0" err="1"/>
              <a:t>firm</a:t>
            </a:r>
            <a:endParaRPr lang="fr-FR" sz="1800" dirty="0"/>
          </a:p>
          <a:p>
            <a:pPr lvl="1" algn="just">
              <a:buFont typeface="Wingdings" pitchFamily="2" charset="2"/>
              <a:buChar char="Ø"/>
            </a:pPr>
            <a:r>
              <a:rPr lang="fr-FR" sz="1800" dirty="0" err="1"/>
              <a:t>When</a:t>
            </a:r>
            <a:r>
              <a:rPr lang="fr-FR" sz="1800" dirty="0"/>
              <a:t> </a:t>
            </a:r>
            <a:r>
              <a:rPr lang="fr-FR" sz="1800" dirty="0" err="1"/>
              <a:t>aggregating</a:t>
            </a:r>
            <a:r>
              <a:rPr lang="fr-FR" sz="1800" dirty="0"/>
              <a:t> the </a:t>
            </a:r>
            <a:r>
              <a:rPr lang="fr-FR" sz="1800" dirty="0" err="1"/>
              <a:t>risk</a:t>
            </a:r>
            <a:r>
              <a:rPr lang="fr-FR" sz="1800" dirty="0"/>
              <a:t> at the portfolio </a:t>
            </a:r>
            <a:r>
              <a:rPr lang="fr-FR" sz="1800" dirty="0" err="1"/>
              <a:t>level</a:t>
            </a:r>
            <a:r>
              <a:rPr lang="fr-FR" sz="1800" dirty="0"/>
              <a:t>, </a:t>
            </a:r>
            <a:r>
              <a:rPr lang="fr-FR" sz="1800" dirty="0" err="1"/>
              <a:t>each</a:t>
            </a:r>
            <a:r>
              <a:rPr lang="fr-FR" sz="1800" dirty="0"/>
              <a:t> </a:t>
            </a:r>
            <a:r>
              <a:rPr lang="fr-FR" sz="1800" dirty="0" err="1"/>
              <a:t>asset</a:t>
            </a:r>
            <a:r>
              <a:rPr lang="fr-FR" sz="1800" dirty="0"/>
              <a:t> </a:t>
            </a:r>
            <a:r>
              <a:rPr lang="fr-FR" sz="1800" dirty="0" err="1"/>
              <a:t>risk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ponderated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respect to </a:t>
            </a:r>
            <a:r>
              <a:rPr lang="fr-FR" sz="1800" b="1" dirty="0" err="1"/>
              <a:t>Exposure</a:t>
            </a:r>
            <a:r>
              <a:rPr lang="fr-FR" sz="1800" b="1" dirty="0"/>
              <a:t>, </a:t>
            </a:r>
            <a:r>
              <a:rPr lang="fr-FR" sz="1800" b="1" dirty="0" err="1"/>
              <a:t>Sensitivity</a:t>
            </a:r>
            <a:r>
              <a:rPr lang="fr-FR" sz="1800" b="1" dirty="0"/>
              <a:t> </a:t>
            </a:r>
            <a:r>
              <a:rPr lang="fr-FR" sz="1800" dirty="0"/>
              <a:t>&amp; </a:t>
            </a:r>
            <a:r>
              <a:rPr lang="fr-FR" sz="1800" b="1" dirty="0" err="1"/>
              <a:t>Capacity</a:t>
            </a:r>
            <a:r>
              <a:rPr lang="fr-FR" sz="1800" b="1" dirty="0"/>
              <a:t> to </a:t>
            </a:r>
            <a:r>
              <a:rPr lang="fr-FR" sz="1800" b="1" dirty="0" err="1"/>
              <a:t>adapt</a:t>
            </a:r>
            <a:r>
              <a:rPr lang="fr-FR" sz="1800" b="1" dirty="0"/>
              <a:t> </a:t>
            </a:r>
            <a:r>
              <a:rPr lang="fr-FR" sz="1800" dirty="0"/>
              <a:t>of the </a:t>
            </a:r>
            <a:r>
              <a:rPr lang="fr-FR" sz="1800" dirty="0" err="1"/>
              <a:t>firm</a:t>
            </a:r>
            <a:r>
              <a:rPr lang="fr-FR" sz="1800" dirty="0"/>
              <a:t> </a:t>
            </a:r>
            <a:r>
              <a:rPr lang="fr-FR" sz="1800" dirty="0" err="1"/>
              <a:t>issuing</a:t>
            </a:r>
            <a:r>
              <a:rPr lang="fr-FR" sz="1800" dirty="0"/>
              <a:t> </a:t>
            </a:r>
            <a:r>
              <a:rPr lang="fr-FR" sz="1800" dirty="0" err="1"/>
              <a:t>it</a:t>
            </a:r>
            <a:endParaRPr lang="fr-FR" sz="1800" dirty="0"/>
          </a:p>
          <a:p>
            <a:pPr marL="457200" lvl="1" indent="0" algn="just">
              <a:buNone/>
            </a:pPr>
            <a:endParaRPr lang="fr-FR" sz="1800" dirty="0"/>
          </a:p>
          <a:p>
            <a:pPr marL="514350" indent="-514350" algn="just">
              <a:buFont typeface="+mj-lt"/>
              <a:buAutoNum type="romanUcPeriod"/>
            </a:pPr>
            <a:r>
              <a:rPr lang="fr-FR" sz="2200" dirty="0" err="1"/>
              <a:t>Bottom</a:t>
            </a:r>
            <a:r>
              <a:rPr lang="fr-FR" sz="2200" dirty="0"/>
              <a:t>-Up country </a:t>
            </a:r>
            <a:r>
              <a:rPr lang="fr-FR" sz="2200" dirty="0" err="1"/>
              <a:t>analysis</a:t>
            </a:r>
            <a:r>
              <a:rPr lang="fr-FR" sz="2200" dirty="0"/>
              <a:t> – </a:t>
            </a:r>
            <a:r>
              <a:rPr lang="fr-FR" sz="2200" dirty="0" err="1"/>
              <a:t>Sovereign</a:t>
            </a:r>
            <a:r>
              <a:rPr lang="fr-FR" sz="2200" dirty="0"/>
              <a:t> Bonds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1800" dirty="0" err="1"/>
              <a:t>Indicator</a:t>
            </a:r>
            <a:r>
              <a:rPr lang="fr-FR" sz="1800" dirty="0"/>
              <a:t> of </a:t>
            </a:r>
            <a:r>
              <a:rPr lang="fr-FR" sz="1800" dirty="0" err="1"/>
              <a:t>climate</a:t>
            </a:r>
            <a:r>
              <a:rPr lang="fr-FR" sz="1800" dirty="0"/>
              <a:t> performance: CO2 </a:t>
            </a:r>
            <a:r>
              <a:rPr lang="fr-FR" sz="1800" dirty="0" err="1"/>
              <a:t>emissions</a:t>
            </a:r>
            <a:r>
              <a:rPr lang="fr-FR" sz="1800" dirty="0"/>
              <a:t> / M€GDP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1800" dirty="0"/>
              <a:t>Direct </a:t>
            </a:r>
            <a:r>
              <a:rPr lang="fr-FR" sz="1800" dirty="0" err="1"/>
              <a:t>economic</a:t>
            </a:r>
            <a:r>
              <a:rPr lang="fr-FR" sz="1800" dirty="0"/>
              <a:t> </a:t>
            </a:r>
            <a:r>
              <a:rPr lang="fr-FR" sz="1800" dirty="0" err="1"/>
              <a:t>dependency</a:t>
            </a:r>
            <a:r>
              <a:rPr lang="fr-FR" sz="1800" dirty="0"/>
              <a:t> on </a:t>
            </a:r>
            <a:r>
              <a:rPr lang="fr-FR" sz="1800" dirty="0" err="1"/>
              <a:t>fossil</a:t>
            </a:r>
            <a:r>
              <a:rPr lang="fr-FR" sz="1800" dirty="0"/>
              <a:t> fuel as a % of GDP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1800" dirty="0"/>
              <a:t>Ambition of the country to </a:t>
            </a:r>
            <a:r>
              <a:rPr lang="fr-FR" sz="1800" dirty="0" err="1"/>
              <a:t>reduce</a:t>
            </a:r>
            <a:r>
              <a:rPr lang="fr-FR" sz="1800" dirty="0"/>
              <a:t> </a:t>
            </a:r>
            <a:r>
              <a:rPr lang="fr-FR" sz="1800" dirty="0" err="1"/>
              <a:t>its</a:t>
            </a:r>
            <a:r>
              <a:rPr lang="fr-FR" sz="1800" dirty="0"/>
              <a:t> </a:t>
            </a:r>
            <a:r>
              <a:rPr lang="fr-FR" sz="1800" dirty="0" err="1"/>
              <a:t>carbon</a:t>
            </a:r>
            <a:r>
              <a:rPr lang="fr-FR" sz="1800" dirty="0"/>
              <a:t> </a:t>
            </a:r>
            <a:r>
              <a:rPr lang="fr-FR" sz="1800" dirty="0" err="1"/>
              <a:t>footprint</a:t>
            </a:r>
            <a:r>
              <a:rPr lang="fr-FR" sz="1800" dirty="0"/>
              <a:t>, </a:t>
            </a:r>
            <a:r>
              <a:rPr lang="fr-FR" sz="1800" dirty="0" err="1"/>
              <a:t>compared</a:t>
            </a:r>
            <a:r>
              <a:rPr lang="fr-FR" sz="1800" dirty="0"/>
              <a:t> to IEA ETP scenarios (°C)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1800" dirty="0"/>
              <a:t>All </a:t>
            </a:r>
            <a:r>
              <a:rPr lang="fr-FR" sz="1800" dirty="0" err="1"/>
              <a:t>three</a:t>
            </a:r>
            <a:r>
              <a:rPr lang="fr-FR" sz="1800" dirty="0"/>
              <a:t> ratings are </a:t>
            </a:r>
            <a:r>
              <a:rPr lang="fr-FR" sz="1800" dirty="0" err="1"/>
              <a:t>then</a:t>
            </a:r>
            <a:r>
              <a:rPr lang="fr-FR" sz="1800" dirty="0"/>
              <a:t> </a:t>
            </a:r>
            <a:r>
              <a:rPr lang="fr-FR" sz="1800" dirty="0" err="1"/>
              <a:t>aggregated</a:t>
            </a:r>
            <a:r>
              <a:rPr lang="fr-FR" sz="1800" dirty="0"/>
              <a:t> to </a:t>
            </a:r>
            <a:r>
              <a:rPr lang="fr-FR" sz="1800" dirty="0" err="1"/>
              <a:t>obtain</a:t>
            </a:r>
            <a:r>
              <a:rPr lang="fr-FR" sz="1800" dirty="0"/>
              <a:t> one rating for the country. 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1800" dirty="0"/>
              <a:t>This rating must </a:t>
            </a:r>
            <a:r>
              <a:rPr lang="fr-FR" sz="1800" dirty="0" err="1"/>
              <a:t>then</a:t>
            </a:r>
            <a:r>
              <a:rPr lang="fr-FR" sz="1800" dirty="0"/>
              <a:t> </a:t>
            </a:r>
            <a:r>
              <a:rPr lang="fr-FR" sz="1800" dirty="0" err="1"/>
              <a:t>take</a:t>
            </a:r>
            <a:r>
              <a:rPr lang="fr-FR" sz="1800" dirty="0"/>
              <a:t> </a:t>
            </a:r>
            <a:r>
              <a:rPr lang="fr-FR" sz="1800" dirty="0" err="1"/>
              <a:t>into</a:t>
            </a:r>
            <a:r>
              <a:rPr lang="fr-FR" sz="1800" dirty="0"/>
              <a:t> </a:t>
            </a:r>
            <a:r>
              <a:rPr lang="fr-FR" sz="1800" dirty="0" err="1"/>
              <a:t>consideration</a:t>
            </a:r>
            <a:r>
              <a:rPr lang="fr-FR" sz="1800" dirty="0"/>
              <a:t> the </a:t>
            </a:r>
            <a:r>
              <a:rPr lang="fr-FR" sz="1800" dirty="0" err="1"/>
              <a:t>maturity</a:t>
            </a:r>
            <a:r>
              <a:rPr lang="fr-FR" sz="1800" dirty="0"/>
              <a:t> of the bond to </a:t>
            </a:r>
            <a:r>
              <a:rPr lang="fr-FR" sz="1800" dirty="0" err="1"/>
              <a:t>obtain</a:t>
            </a:r>
            <a:r>
              <a:rPr lang="fr-FR" sz="1800" dirty="0"/>
              <a:t> a final </a:t>
            </a:r>
            <a:r>
              <a:rPr lang="fr-FR" sz="1800" dirty="0" err="1"/>
              <a:t>risk</a:t>
            </a:r>
            <a:r>
              <a:rPr lang="fr-FR" sz="1800" dirty="0"/>
              <a:t> rating for the </a:t>
            </a:r>
            <a:r>
              <a:rPr lang="fr-FR" sz="1800" dirty="0" err="1"/>
              <a:t>sovereign</a:t>
            </a:r>
            <a:r>
              <a:rPr lang="fr-FR" sz="1800" dirty="0"/>
              <a:t> bond</a:t>
            </a:r>
          </a:p>
          <a:p>
            <a:pPr lvl="1" algn="just">
              <a:buFont typeface="Wingdings" pitchFamily="2" charset="2"/>
              <a:buChar char="Ø"/>
            </a:pPr>
            <a:endParaRPr lang="fr-FR" sz="1800" dirty="0"/>
          </a:p>
          <a:p>
            <a:pPr lvl="1" algn="just">
              <a:buFont typeface="Wingdings" pitchFamily="2" charset="2"/>
              <a:buChar char="Ø"/>
            </a:pPr>
            <a:endParaRPr lang="fr-FR" sz="1800" dirty="0"/>
          </a:p>
          <a:p>
            <a:pPr marL="457200" lvl="1" indent="0" algn="just">
              <a:buNone/>
            </a:pPr>
            <a:endParaRPr lang="fr-FR" sz="1600" dirty="0"/>
          </a:p>
          <a:p>
            <a:pPr lvl="1" algn="just">
              <a:buFont typeface="Wingdings" pitchFamily="2" charset="2"/>
              <a:buChar char="Ø"/>
            </a:pPr>
            <a:endParaRPr lang="fr-FR" sz="1600" dirty="0"/>
          </a:p>
          <a:p>
            <a:pPr lvl="1" algn="just">
              <a:buFont typeface="Wingdings" pitchFamily="2" charset="2"/>
              <a:buChar char="Ø"/>
            </a:pPr>
            <a:endParaRPr lang="fr-FR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FB0850-8D60-B64E-AFE4-39CD7AE43E07}"/>
              </a:ext>
            </a:extLst>
          </p:cNvPr>
          <p:cNvSpPr txBox="1"/>
          <p:nvPr/>
        </p:nvSpPr>
        <p:spPr>
          <a:xfrm>
            <a:off x="838200" y="1187077"/>
            <a:ext cx="45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18C60"/>
                </a:solidFill>
              </a:rPr>
              <a:t>STEP 2: </a:t>
            </a:r>
            <a:r>
              <a:rPr lang="fr-FR" dirty="0" err="1">
                <a:solidFill>
                  <a:srgbClr val="A18C60"/>
                </a:solidFill>
              </a:rPr>
              <a:t>Quantifying</a:t>
            </a:r>
            <a:r>
              <a:rPr lang="fr-FR" dirty="0">
                <a:solidFill>
                  <a:srgbClr val="A18C60"/>
                </a:solidFill>
              </a:rPr>
              <a:t> the </a:t>
            </a:r>
            <a:r>
              <a:rPr lang="fr-FR" dirty="0" err="1">
                <a:solidFill>
                  <a:srgbClr val="A18C60"/>
                </a:solidFill>
              </a:rPr>
              <a:t>risks</a:t>
            </a:r>
            <a:endParaRPr lang="it-IT" dirty="0">
              <a:solidFill>
                <a:srgbClr val="A18C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5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76224-B2D5-854E-8C05-5341FA8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The Transition </a:t>
            </a:r>
            <a:r>
              <a:rPr lang="fr-FR" dirty="0" err="1"/>
              <a:t>Risks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091A3-3962-0944-A0EB-C553ACDB89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90880"/>
            <a:ext cx="10515600" cy="5167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Use of </a:t>
            </a:r>
            <a:r>
              <a:rPr lang="fr-FR" sz="2400" dirty="0" err="1"/>
              <a:t>Climate</a:t>
            </a:r>
            <a:r>
              <a:rPr lang="fr-FR" sz="2400" dirty="0"/>
              <a:t> </a:t>
            </a:r>
            <a:r>
              <a:rPr lang="fr-FR" sz="2400" dirty="0" err="1"/>
              <a:t>VaR</a:t>
            </a:r>
            <a:r>
              <a:rPr lang="fr-FR" sz="2400" dirty="0"/>
              <a:t> (</a:t>
            </a:r>
            <a:r>
              <a:rPr lang="fr-FR" sz="2400" dirty="0" err="1"/>
              <a:t>only</a:t>
            </a:r>
            <a:r>
              <a:rPr lang="fr-FR" sz="2400" dirty="0"/>
              <a:t> for </a:t>
            </a:r>
            <a:r>
              <a:rPr lang="fr-FR" sz="2400" dirty="0" err="1"/>
              <a:t>corporate</a:t>
            </a:r>
            <a:r>
              <a:rPr lang="fr-FR" sz="2400" dirty="0"/>
              <a:t> bonds &amp; </a:t>
            </a:r>
            <a:r>
              <a:rPr lang="fr-FR" sz="2400" dirty="0" err="1"/>
              <a:t>equities</a:t>
            </a:r>
            <a:r>
              <a:rPr lang="fr-FR" sz="2400" dirty="0"/>
              <a:t>):</a:t>
            </a:r>
          </a:p>
          <a:p>
            <a:pPr marL="0" indent="0" algn="just">
              <a:buNone/>
            </a:pPr>
            <a:endParaRPr lang="fr-FR" sz="2400" dirty="0"/>
          </a:p>
          <a:p>
            <a:pPr marL="800100" lvl="1" indent="-342900" algn="just">
              <a:buFont typeface="+mj-lt"/>
              <a:buAutoNum type="arabicPeriod"/>
            </a:pPr>
            <a:r>
              <a:rPr lang="fr-FR" dirty="0" err="1"/>
              <a:t>Evaluating</a:t>
            </a:r>
            <a:r>
              <a:rPr lang="fr-FR" dirty="0"/>
              <a:t> the </a:t>
            </a:r>
            <a:r>
              <a:rPr lang="fr-FR" dirty="0" err="1"/>
              <a:t>costs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to </a:t>
            </a:r>
            <a:r>
              <a:rPr lang="fr-FR" dirty="0" err="1"/>
              <a:t>align</a:t>
            </a:r>
            <a:r>
              <a:rPr lang="fr-FR" dirty="0"/>
              <a:t> to a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carbon</a:t>
            </a:r>
            <a:r>
              <a:rPr lang="fr-FR" dirty="0"/>
              <a:t> </a:t>
            </a:r>
            <a:r>
              <a:rPr lang="fr-FR" dirty="0" err="1"/>
              <a:t>economy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b="1" dirty="0" err="1"/>
              <a:t>exposure</a:t>
            </a:r>
            <a:r>
              <a:rPr lang="fr-FR" b="1" dirty="0"/>
              <a:t> </a:t>
            </a:r>
            <a:r>
              <a:rPr lang="fr-FR" dirty="0"/>
              <a:t>(= </a:t>
            </a:r>
            <a:r>
              <a:rPr lang="fr-FR" dirty="0" err="1"/>
              <a:t>reduction</a:t>
            </a:r>
            <a:r>
              <a:rPr lang="fr-FR" dirty="0"/>
              <a:t> objectives of </a:t>
            </a:r>
            <a:r>
              <a:rPr lang="fr-FR" dirty="0" err="1"/>
              <a:t>each</a:t>
            </a:r>
            <a:r>
              <a:rPr lang="fr-FR" dirty="0"/>
              <a:t> country), </a:t>
            </a:r>
            <a:r>
              <a:rPr lang="fr-FR" b="1" dirty="0" err="1"/>
              <a:t>sensitivity</a:t>
            </a:r>
            <a:r>
              <a:rPr lang="fr-FR" b="1" dirty="0"/>
              <a:t> </a:t>
            </a:r>
            <a:r>
              <a:rPr lang="fr-FR" dirty="0"/>
              <a:t>( = main </a:t>
            </a:r>
            <a:r>
              <a:rPr lang="fr-FR" dirty="0" err="1"/>
              <a:t>sector</a:t>
            </a:r>
            <a:r>
              <a:rPr lang="fr-FR" dirty="0"/>
              <a:t> of the </a:t>
            </a:r>
            <a:r>
              <a:rPr lang="fr-FR" dirty="0" err="1"/>
              <a:t>company</a:t>
            </a:r>
            <a:r>
              <a:rPr lang="fr-FR" dirty="0"/>
              <a:t>) and </a:t>
            </a:r>
            <a:r>
              <a:rPr lang="fr-FR" b="1" dirty="0" err="1"/>
              <a:t>capacity</a:t>
            </a:r>
            <a:r>
              <a:rPr lang="fr-FR" b="1" dirty="0"/>
              <a:t> to </a:t>
            </a:r>
            <a:r>
              <a:rPr lang="fr-FR" b="1" dirty="0" err="1"/>
              <a:t>adapt</a:t>
            </a:r>
            <a:r>
              <a:rPr lang="fr-FR" b="1" dirty="0"/>
              <a:t> </a:t>
            </a:r>
            <a:r>
              <a:rPr lang="fr-FR" dirty="0"/>
              <a:t>( = </a:t>
            </a:r>
            <a:r>
              <a:rPr lang="fr-FR" dirty="0" err="1"/>
              <a:t>financial</a:t>
            </a:r>
            <a:r>
              <a:rPr lang="fr-FR" dirty="0"/>
              <a:t> </a:t>
            </a:r>
            <a:r>
              <a:rPr lang="fr-FR" dirty="0" err="1"/>
              <a:t>stability</a:t>
            </a:r>
            <a:r>
              <a:rPr lang="fr-FR" dirty="0"/>
              <a:t> of the </a:t>
            </a:r>
            <a:r>
              <a:rPr lang="fr-FR" dirty="0" err="1"/>
              <a:t>company</a:t>
            </a:r>
            <a:r>
              <a:rPr lang="fr-FR" dirty="0"/>
              <a:t>)</a:t>
            </a:r>
          </a:p>
          <a:p>
            <a:pPr marL="800100" lvl="1" indent="-342900" algn="just">
              <a:buFont typeface="+mj-lt"/>
              <a:buAutoNum type="arabicPeriod"/>
            </a:pPr>
            <a:endParaRPr lang="fr-FR" dirty="0"/>
          </a:p>
          <a:p>
            <a:pPr marL="800100" lvl="1" indent="-342900" algn="just">
              <a:buFont typeface="+mj-lt"/>
              <a:buAutoNum type="arabicPeriod"/>
            </a:pPr>
            <a:r>
              <a:rPr lang="fr-FR" dirty="0" err="1"/>
              <a:t>Evaluating</a:t>
            </a:r>
            <a:r>
              <a:rPr lang="fr-FR" dirty="0"/>
              <a:t> the </a:t>
            </a:r>
            <a:r>
              <a:rPr lang="fr-FR" dirty="0" err="1"/>
              <a:t>potential</a:t>
            </a:r>
            <a:r>
              <a:rPr lang="fr-FR" dirty="0"/>
              <a:t> gains for a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transition, </a:t>
            </a:r>
            <a:r>
              <a:rPr lang="fr-FR" dirty="0" err="1"/>
              <a:t>mainly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sector</a:t>
            </a:r>
            <a:r>
              <a:rPr lang="fr-FR" dirty="0"/>
              <a:t> and R&amp;D </a:t>
            </a:r>
            <a:r>
              <a:rPr lang="fr-FR" dirty="0" err="1"/>
              <a:t>investments</a:t>
            </a:r>
            <a:r>
              <a:rPr lang="fr-FR" dirty="0"/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endParaRPr lang="fr-FR" dirty="0"/>
          </a:p>
          <a:p>
            <a:pPr marL="800100" lvl="1" indent="-342900" algn="just">
              <a:buFont typeface="+mj-lt"/>
              <a:buAutoNum type="arabicPeriod"/>
            </a:pPr>
            <a:r>
              <a:rPr lang="fr-FR" dirty="0"/>
              <a:t>The </a:t>
            </a:r>
            <a:r>
              <a:rPr lang="fr-FR" dirty="0" err="1"/>
              <a:t>VaR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as the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value of a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transition and </a:t>
            </a:r>
            <a:r>
              <a:rPr lang="fr-FR" dirty="0" err="1"/>
              <a:t>after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costs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gains are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consideration</a:t>
            </a:r>
            <a:endParaRPr lang="fr-FR" dirty="0"/>
          </a:p>
          <a:p>
            <a:pPr marL="457200" lvl="1" indent="0" algn="just">
              <a:buNone/>
            </a:pPr>
            <a:endParaRPr lang="fr-FR" sz="1600" dirty="0"/>
          </a:p>
          <a:p>
            <a:pPr lvl="1" algn="just">
              <a:buFont typeface="Wingdings" pitchFamily="2" charset="2"/>
              <a:buChar char="Ø"/>
            </a:pPr>
            <a:endParaRPr lang="fr-FR" sz="1600" dirty="0"/>
          </a:p>
          <a:p>
            <a:pPr lvl="1" algn="just">
              <a:buFont typeface="Wingdings" pitchFamily="2" charset="2"/>
              <a:buChar char="Ø"/>
            </a:pPr>
            <a:endParaRPr lang="fr-FR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FB0850-8D60-B64E-AFE4-39CD7AE43E07}"/>
              </a:ext>
            </a:extLst>
          </p:cNvPr>
          <p:cNvSpPr txBox="1"/>
          <p:nvPr/>
        </p:nvSpPr>
        <p:spPr>
          <a:xfrm>
            <a:off x="838200" y="1187077"/>
            <a:ext cx="45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18C60"/>
                </a:solidFill>
              </a:rPr>
              <a:t>STEP 3: </a:t>
            </a:r>
            <a:r>
              <a:rPr lang="fr-FR" dirty="0" err="1">
                <a:solidFill>
                  <a:srgbClr val="A18C60"/>
                </a:solidFill>
              </a:rPr>
              <a:t>Valuing</a:t>
            </a:r>
            <a:r>
              <a:rPr lang="fr-FR" dirty="0">
                <a:solidFill>
                  <a:srgbClr val="A18C60"/>
                </a:solidFill>
              </a:rPr>
              <a:t> the </a:t>
            </a:r>
            <a:r>
              <a:rPr lang="fr-FR" dirty="0" err="1">
                <a:solidFill>
                  <a:srgbClr val="A18C60"/>
                </a:solidFill>
              </a:rPr>
              <a:t>risks</a:t>
            </a:r>
            <a:endParaRPr lang="it-IT" dirty="0">
              <a:solidFill>
                <a:srgbClr val="A18C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50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76224-B2D5-854E-8C05-5341FA8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091A3-3962-0944-A0EB-C553ACDB89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176" y="1635588"/>
            <a:ext cx="10515600" cy="516712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fr-FR" sz="1600" dirty="0"/>
          </a:p>
          <a:p>
            <a:pPr lvl="1" algn="just"/>
            <a:r>
              <a:rPr lang="fr-FR" dirty="0" err="1"/>
              <a:t>Considering</a:t>
            </a:r>
            <a:r>
              <a:rPr lang="fr-FR" dirty="0"/>
              <a:t> </a:t>
            </a:r>
            <a:r>
              <a:rPr lang="fr-FR" dirty="0" err="1"/>
              <a:t>climate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financial</a:t>
            </a:r>
            <a:r>
              <a:rPr lang="fr-FR" dirty="0"/>
              <a:t> </a:t>
            </a:r>
            <a:r>
              <a:rPr lang="fr-FR" dirty="0" err="1"/>
              <a:t>risks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become</a:t>
            </a:r>
            <a:r>
              <a:rPr lang="fr-FR" dirty="0"/>
              <a:t> the </a:t>
            </a:r>
            <a:r>
              <a:rPr lang="fr-FR" dirty="0" err="1"/>
              <a:t>norm</a:t>
            </a:r>
            <a:r>
              <a:rPr lang="fr-FR" dirty="0"/>
              <a:t> in a short horizon: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opportunity</a:t>
            </a:r>
            <a:r>
              <a:rPr lang="fr-FR" dirty="0"/>
              <a:t> to catch </a:t>
            </a:r>
            <a:r>
              <a:rPr lang="fr-FR" b="1" dirty="0" err="1"/>
              <a:t>now</a:t>
            </a:r>
            <a:endParaRPr lang="fr-FR" b="1" dirty="0"/>
          </a:p>
          <a:p>
            <a:pPr lvl="1" algn="just"/>
            <a:endParaRPr lang="fr-FR" b="1" dirty="0"/>
          </a:p>
          <a:p>
            <a:pPr lvl="1" algn="just"/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risks</a:t>
            </a:r>
            <a:r>
              <a:rPr lang="fr-FR" dirty="0"/>
              <a:t> at the </a:t>
            </a:r>
            <a:r>
              <a:rPr lang="fr-FR" dirty="0" err="1"/>
              <a:t>asset-level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undoubtebly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difficulties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</a:t>
            </a:r>
            <a:r>
              <a:rPr lang="fr-FR" dirty="0" err="1"/>
              <a:t>way</a:t>
            </a:r>
            <a:r>
              <a:rPr lang="fr-FR" dirty="0"/>
              <a:t>, but </a:t>
            </a:r>
            <a:r>
              <a:rPr lang="fr-FR" dirty="0" err="1"/>
              <a:t>producing</a:t>
            </a:r>
            <a:r>
              <a:rPr lang="fr-FR" dirty="0"/>
              <a:t> a V1 </a:t>
            </a:r>
            <a:r>
              <a:rPr lang="fr-FR" dirty="0" err="1"/>
              <a:t>is</a:t>
            </a:r>
            <a:r>
              <a:rPr lang="fr-FR" dirty="0"/>
              <a:t> accessible in the </a:t>
            </a:r>
            <a:r>
              <a:rPr lang="fr-FR" b="1" dirty="0"/>
              <a:t>short to medium </a:t>
            </a:r>
            <a:r>
              <a:rPr lang="fr-FR" b="1" dirty="0" err="1"/>
              <a:t>run</a:t>
            </a:r>
            <a:endParaRPr lang="fr-FR" dirty="0"/>
          </a:p>
          <a:p>
            <a:pPr lvl="1" algn="just">
              <a:buFont typeface="Wingdings" pitchFamily="2" charset="2"/>
              <a:buChar char="Ø"/>
            </a:pPr>
            <a:endParaRPr lang="fr-FR" sz="1600" dirty="0"/>
          </a:p>
          <a:p>
            <a:pPr lvl="1" algn="just"/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2CDC8C-C01C-7E4B-9CD7-E26574A89CB9}"/>
              </a:ext>
            </a:extLst>
          </p:cNvPr>
          <p:cNvSpPr txBox="1"/>
          <p:nvPr/>
        </p:nvSpPr>
        <p:spPr>
          <a:xfrm>
            <a:off x="2617694" y="1667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75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410299"/>
            <a:ext cx="10515600" cy="4894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95210"/>
            <a:ext cx="10533434" cy="425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of the risks (slides 3-7)</a:t>
            </a:r>
          </a:p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opportunity for DAPM (slides 8-10)</a:t>
            </a:r>
          </a:p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quick overview of the potential implementation (slides 11-17)</a:t>
            </a:r>
          </a:p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(slide 18)</a:t>
            </a:r>
          </a:p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endParaRPr lang="en-GB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3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financial system is caught between a rock and a hard place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410299"/>
            <a:ext cx="10515600" cy="4894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90411"/>
            <a:ext cx="10533434" cy="4816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 Carney, Bank of England Governor (2013-2020):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There are two paradoxes in managing the financial risks from climate change.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is that </a:t>
            </a:r>
            <a:r>
              <a:rPr lang="en-GB" sz="2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will be past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[…] Once climate change becomes a clear and present danger to financial stability it may already be too late to stabilise the atmosphere.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paradox is that </a:t>
            </a:r>
            <a:r>
              <a:rPr lang="en-GB" sz="2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 is failure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Too rapid a move towards a low-carbon economy could materially damage financial stability. […] “</a:t>
            </a:r>
          </a:p>
          <a:p>
            <a:pPr lvl="0" algn="r">
              <a:lnSpc>
                <a:spcPct val="107000"/>
              </a:lnSpc>
              <a:spcAft>
                <a:spcPts val="800"/>
              </a:spcAf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r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of England PRA Report, 2018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5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type of risk do we prefer?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410299"/>
            <a:ext cx="10515600" cy="4894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  <a:p>
            <a:pPr lvl="1">
              <a:lnSpc>
                <a:spcPct val="125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225" y="5628171"/>
            <a:ext cx="10673575" cy="2464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Basically, Mark Carney illustrates how the financial system is trapped between two kinds of risks: one from reacting too soon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20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 risks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other from reacting too late 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 risks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C07D977-00B1-B444-8C4D-719D0E0F1729}"/>
              </a:ext>
            </a:extLst>
          </p:cNvPr>
          <p:cNvGrpSpPr/>
          <p:nvPr/>
        </p:nvGrpSpPr>
        <p:grpSpPr>
          <a:xfrm>
            <a:off x="1965382" y="1168044"/>
            <a:ext cx="8261236" cy="4478368"/>
            <a:chOff x="1965382" y="1168044"/>
            <a:chExt cx="8261236" cy="447836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401DDB8-7BA5-C049-B146-AC4CEAA45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382" y="1168044"/>
              <a:ext cx="8261236" cy="43398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33F8EEF-CDE5-B045-8A0B-C2BDD12F4217}"/>
                </a:ext>
              </a:extLst>
            </p:cNvPr>
            <p:cNvSpPr txBox="1"/>
            <p:nvPr/>
          </p:nvSpPr>
          <p:spPr>
            <a:xfrm>
              <a:off x="2887709" y="5369413"/>
              <a:ext cx="5118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75000"/>
                    </a:schemeClr>
                  </a:solidFill>
                </a:rPr>
                <a:t>Sources: Global </a:t>
              </a:r>
              <a:r>
                <a:rPr lang="fr-FR" sz="1200" dirty="0" err="1">
                  <a:solidFill>
                    <a:schemeClr val="accent3">
                      <a:lumMod val="75000"/>
                    </a:schemeClr>
                  </a:solidFill>
                </a:rPr>
                <a:t>Carbon</a:t>
              </a:r>
              <a:r>
                <a:rPr lang="fr-FR" sz="1200" dirty="0">
                  <a:solidFill>
                    <a:schemeClr val="accent3">
                      <a:lumMod val="75000"/>
                    </a:schemeClr>
                  </a:solidFill>
                </a:rPr>
                <a:t> Project (2017), Bank of </a:t>
              </a:r>
              <a:r>
                <a:rPr lang="fr-FR" sz="1200" dirty="0" err="1">
                  <a:solidFill>
                    <a:schemeClr val="accent3">
                      <a:lumMod val="75000"/>
                    </a:schemeClr>
                  </a:solidFill>
                </a:rPr>
                <a:t>England</a:t>
              </a:r>
              <a:r>
                <a:rPr lang="fr-FR" sz="1200" dirty="0">
                  <a:solidFill>
                    <a:schemeClr val="accent3">
                      <a:lumMod val="75000"/>
                    </a:schemeClr>
                  </a:solidFill>
                </a:rPr>
                <a:t> (2018)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89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42F74-ECA6-C049-9E12-AB9772FE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Physical &amp; Transition </a:t>
            </a:r>
            <a:r>
              <a:rPr lang="fr-FR" dirty="0" err="1"/>
              <a:t>Risks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3389F-EB18-D141-92D9-3C2A6E6008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8538" y="1259071"/>
            <a:ext cx="10355262" cy="4894262"/>
          </a:xfrm>
        </p:spPr>
        <p:txBody>
          <a:bodyPr>
            <a:normAutofit/>
          </a:bodyPr>
          <a:lstStyle/>
          <a:p>
            <a:pPr algn="just"/>
            <a:r>
              <a:rPr lang="fr-FR" sz="2000" i="1" dirty="0"/>
              <a:t>« </a:t>
            </a:r>
            <a:r>
              <a:rPr lang="fr-FR" sz="2000" b="1" dirty="0"/>
              <a:t>Physical </a:t>
            </a:r>
            <a:r>
              <a:rPr lang="en-US" sz="2000" b="1" dirty="0"/>
              <a:t>risks </a:t>
            </a:r>
            <a:r>
              <a:rPr lang="en-US" sz="2000" dirty="0"/>
              <a:t>can arise from climate and weather-related events</a:t>
            </a:r>
            <a:r>
              <a:rPr lang="en-US" sz="2000" b="1" dirty="0"/>
              <a:t> </a:t>
            </a:r>
            <a:r>
              <a:rPr lang="en-US" sz="2000" dirty="0"/>
              <a:t>(e.g. heatwaves, droughts, storms, floods, etc.</a:t>
            </a:r>
            <a:r>
              <a:rPr lang="fr-FR" sz="2000" dirty="0"/>
              <a:t>). </a:t>
            </a:r>
            <a:r>
              <a:rPr lang="fr-FR" sz="2000" dirty="0" err="1"/>
              <a:t>They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potentially</a:t>
            </a:r>
            <a:r>
              <a:rPr lang="fr-FR" sz="2000" dirty="0"/>
              <a:t> </a:t>
            </a:r>
            <a:r>
              <a:rPr lang="fr-FR" sz="2000" dirty="0" err="1"/>
              <a:t>result</a:t>
            </a:r>
            <a:r>
              <a:rPr lang="fr-FR" sz="2000" dirty="0"/>
              <a:t> in </a:t>
            </a:r>
            <a:r>
              <a:rPr lang="fr-FR" sz="2000" b="1" dirty="0"/>
              <a:t>large </a:t>
            </a:r>
            <a:r>
              <a:rPr lang="fr-FR" sz="2000" b="1" dirty="0" err="1"/>
              <a:t>financial</a:t>
            </a:r>
            <a:r>
              <a:rPr lang="fr-FR" sz="2000" b="1" dirty="0"/>
              <a:t> </a:t>
            </a:r>
            <a:r>
              <a:rPr lang="fr-FR" sz="2000" b="1" dirty="0" err="1"/>
              <a:t>losses</a:t>
            </a:r>
            <a:r>
              <a:rPr lang="fr-FR" sz="2000" b="1" dirty="0"/>
              <a:t>, </a:t>
            </a:r>
            <a:r>
              <a:rPr lang="fr-FR" sz="2000" dirty="0" err="1"/>
              <a:t>impairing</a:t>
            </a:r>
            <a:r>
              <a:rPr lang="fr-FR" sz="2000" dirty="0"/>
              <a:t> </a:t>
            </a:r>
            <a:r>
              <a:rPr lang="fr-FR" sz="2000" dirty="0" err="1"/>
              <a:t>asset</a:t>
            </a:r>
            <a:r>
              <a:rPr lang="fr-FR" sz="2000" dirty="0"/>
              <a:t> values and the </a:t>
            </a:r>
            <a:r>
              <a:rPr lang="fr-FR" sz="2000" dirty="0" err="1"/>
              <a:t>creditworthiness</a:t>
            </a:r>
            <a:r>
              <a:rPr lang="fr-FR" sz="2000" dirty="0"/>
              <a:t> of </a:t>
            </a:r>
            <a:r>
              <a:rPr lang="fr-FR" sz="2000" dirty="0" err="1"/>
              <a:t>borrowers</a:t>
            </a:r>
            <a:r>
              <a:rPr lang="fr-FR" sz="2000" dirty="0"/>
              <a:t>. » Bank of </a:t>
            </a:r>
            <a:r>
              <a:rPr lang="fr-FR" sz="2000" dirty="0" err="1"/>
              <a:t>England</a:t>
            </a:r>
            <a:r>
              <a:rPr lang="fr-FR" sz="2000" dirty="0"/>
              <a:t> PRA report, 2018</a:t>
            </a:r>
          </a:p>
          <a:p>
            <a:pPr algn="just"/>
            <a:r>
              <a:rPr lang="fr-FR" sz="2000" b="1" dirty="0"/>
              <a:t>Transition </a:t>
            </a:r>
            <a:r>
              <a:rPr lang="fr-FR" sz="2000" b="1" dirty="0" err="1"/>
              <a:t>risks</a:t>
            </a:r>
            <a:r>
              <a:rPr lang="fr-FR" sz="2000" b="1" dirty="0"/>
              <a:t> </a:t>
            </a:r>
            <a:r>
              <a:rPr lang="fr-FR" sz="2000" dirty="0"/>
              <a:t>are </a:t>
            </a:r>
            <a:r>
              <a:rPr lang="fr-FR" sz="2000" dirty="0" err="1"/>
              <a:t>risks</a:t>
            </a:r>
            <a:r>
              <a:rPr lang="fr-FR" sz="2000" dirty="0"/>
              <a:t>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</a:t>
            </a:r>
            <a:r>
              <a:rPr lang="fr-FR" sz="2000" dirty="0" err="1"/>
              <a:t>result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shifting</a:t>
            </a:r>
            <a:r>
              <a:rPr lang="fr-FR" sz="2000" dirty="0"/>
              <a:t> to a </a:t>
            </a:r>
            <a:r>
              <a:rPr lang="fr-FR" sz="2000" b="1" dirty="0" err="1"/>
              <a:t>low-carbon</a:t>
            </a:r>
            <a:r>
              <a:rPr lang="fr-FR" sz="2000" b="1" dirty="0"/>
              <a:t> </a:t>
            </a:r>
            <a:r>
              <a:rPr lang="fr-FR" sz="2000" b="1" dirty="0" err="1"/>
              <a:t>economy</a:t>
            </a:r>
            <a:r>
              <a:rPr lang="fr-FR" sz="2000" dirty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E9857A-2380-9548-9104-C831C0EB3FF5}"/>
              </a:ext>
            </a:extLst>
          </p:cNvPr>
          <p:cNvSpPr txBox="1"/>
          <p:nvPr/>
        </p:nvSpPr>
        <p:spPr>
          <a:xfrm>
            <a:off x="649975" y="6480435"/>
            <a:ext cx="4906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16477A4-3612-8D4F-BCE5-BA3009E9A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44" y="2496065"/>
            <a:ext cx="6415512" cy="4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556DB-80F1-2949-8444-C02642DE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Systemic</a:t>
            </a:r>
            <a:r>
              <a:rPr lang="fr-FR" dirty="0"/>
              <a:t> </a:t>
            </a:r>
            <a:r>
              <a:rPr lang="fr-FR" dirty="0" err="1"/>
              <a:t>Risk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96E888-2C03-0545-87B4-E9E7B033A6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8536"/>
            <a:ext cx="10515600" cy="4580797"/>
          </a:xfrm>
        </p:spPr>
        <p:txBody>
          <a:bodyPr>
            <a:normAutofit/>
          </a:bodyPr>
          <a:lstStyle/>
          <a:p>
            <a:pPr algn="just"/>
            <a:r>
              <a:rPr lang="fr-FR" sz="2000" dirty="0"/>
              <a:t>If not </a:t>
            </a:r>
            <a:r>
              <a:rPr lang="fr-FR" sz="2000" dirty="0" err="1"/>
              <a:t>anticipated</a:t>
            </a:r>
            <a:r>
              <a:rPr lang="fr-FR" sz="2000" dirty="0"/>
              <a:t>, </a:t>
            </a:r>
            <a:r>
              <a:rPr lang="fr-FR" sz="2000" dirty="0" err="1"/>
              <a:t>climate</a:t>
            </a:r>
            <a:r>
              <a:rPr lang="fr-FR" sz="2000" dirty="0"/>
              <a:t> change </a:t>
            </a:r>
            <a:r>
              <a:rPr lang="fr-FR" sz="2000" dirty="0" err="1"/>
              <a:t>related</a:t>
            </a:r>
            <a:r>
              <a:rPr lang="fr-FR" sz="2000" dirty="0"/>
              <a:t> </a:t>
            </a:r>
            <a:r>
              <a:rPr lang="fr-FR" sz="2000" dirty="0" err="1"/>
              <a:t>risks</a:t>
            </a:r>
            <a:r>
              <a:rPr lang="fr-FR" sz="2000" dirty="0"/>
              <a:t> </a:t>
            </a:r>
            <a:r>
              <a:rPr lang="fr-FR" sz="2000" dirty="0" err="1"/>
              <a:t>represent</a:t>
            </a:r>
            <a:r>
              <a:rPr lang="fr-FR" sz="2000" dirty="0"/>
              <a:t> in </a:t>
            </a:r>
            <a:r>
              <a:rPr lang="fr-FR" sz="2000" dirty="0" err="1"/>
              <a:t>fact</a:t>
            </a:r>
            <a:r>
              <a:rPr lang="fr-FR" sz="2000" dirty="0"/>
              <a:t> a </a:t>
            </a:r>
            <a:r>
              <a:rPr lang="fr-FR" sz="2000" b="1" dirty="0" err="1"/>
              <a:t>systemic</a:t>
            </a:r>
            <a:r>
              <a:rPr lang="fr-FR" sz="2000" b="1" dirty="0"/>
              <a:t> </a:t>
            </a:r>
            <a:r>
              <a:rPr lang="fr-FR" sz="2000" b="1" dirty="0" err="1"/>
              <a:t>risk</a:t>
            </a:r>
            <a:r>
              <a:rPr lang="fr-FR" sz="2000" b="1" dirty="0"/>
              <a:t> </a:t>
            </a:r>
            <a:r>
              <a:rPr lang="fr-FR" sz="2000" dirty="0"/>
              <a:t>for the </a:t>
            </a:r>
            <a:r>
              <a:rPr lang="fr-FR" sz="2000" dirty="0" err="1"/>
              <a:t>economy</a:t>
            </a:r>
            <a:endParaRPr lang="fr-FR" sz="2000" dirty="0"/>
          </a:p>
          <a:p>
            <a:pPr algn="just"/>
            <a:endParaRPr lang="fr-FR" sz="200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044F0F8-703F-6841-8B4D-75A66E8F31F3}"/>
              </a:ext>
            </a:extLst>
          </p:cNvPr>
          <p:cNvGrpSpPr/>
          <p:nvPr/>
        </p:nvGrpSpPr>
        <p:grpSpPr>
          <a:xfrm>
            <a:off x="2289911" y="1675284"/>
            <a:ext cx="6735702" cy="5124635"/>
            <a:chOff x="2289911" y="1675284"/>
            <a:chExt cx="6735702" cy="512463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F928A2D-3F5B-4244-84FA-9C465E53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911" y="3021707"/>
              <a:ext cx="6735702" cy="3516602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57261EA-C0F0-014A-B9C2-A8981583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236" y="1675284"/>
              <a:ext cx="5434361" cy="1346423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33E7697-CEC7-9D4F-8597-D2B898053AA2}"/>
                </a:ext>
              </a:extLst>
            </p:cNvPr>
            <p:cNvSpPr txBox="1"/>
            <p:nvPr/>
          </p:nvSpPr>
          <p:spPr>
            <a:xfrm>
              <a:off x="2914235" y="3021707"/>
              <a:ext cx="2705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Source: Standard &amp; </a:t>
              </a:r>
              <a:r>
                <a:rPr lang="fr-FR" sz="1100" dirty="0" err="1"/>
                <a:t>Poors</a:t>
              </a:r>
              <a:endParaRPr lang="fr-FR" sz="1100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4821224-AF8A-7846-970A-11B565732AA6}"/>
                </a:ext>
              </a:extLst>
            </p:cNvPr>
            <p:cNvSpPr txBox="1"/>
            <p:nvPr/>
          </p:nvSpPr>
          <p:spPr>
            <a:xfrm>
              <a:off x="2914236" y="6538309"/>
              <a:ext cx="2705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Source: Bank of </a:t>
              </a:r>
              <a:r>
                <a:rPr lang="fr-FR" sz="1100" dirty="0" err="1"/>
                <a:t>England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844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F88CE-FD59-1047-BF1D-FAA91C5B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 urgent </a:t>
            </a:r>
            <a:r>
              <a:rPr lang="fr-FR" dirty="0" err="1"/>
              <a:t>need</a:t>
            </a:r>
            <a:r>
              <a:rPr lang="fr-FR" dirty="0"/>
              <a:t> for </a:t>
            </a:r>
            <a:r>
              <a:rPr lang="fr-FR" dirty="0" err="1"/>
              <a:t>transparency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DBDBF-4DCF-2348-832E-93EAC79D00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14641"/>
            <a:ext cx="10515600" cy="4894816"/>
          </a:xfrm>
        </p:spPr>
        <p:txBody>
          <a:bodyPr>
            <a:noAutofit/>
          </a:bodyPr>
          <a:lstStyle/>
          <a:p>
            <a:pPr algn="just"/>
            <a:r>
              <a:rPr lang="fr-FR" sz="2000" dirty="0"/>
              <a:t>The </a:t>
            </a:r>
            <a:r>
              <a:rPr lang="fr-FR" sz="2000" dirty="0" err="1"/>
              <a:t>takeaway</a:t>
            </a:r>
            <a:r>
              <a:rPr lang="fr-FR" sz="2000" dirty="0"/>
              <a:t> </a:t>
            </a:r>
            <a:r>
              <a:rPr lang="fr-FR" sz="2000" dirty="0" err="1"/>
              <a:t>here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there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an urgent </a:t>
            </a:r>
            <a:r>
              <a:rPr lang="fr-FR" sz="2000" dirty="0" err="1"/>
              <a:t>need</a:t>
            </a:r>
            <a:r>
              <a:rPr lang="fr-FR" sz="2000" dirty="0"/>
              <a:t> for </a:t>
            </a:r>
            <a:r>
              <a:rPr lang="fr-FR" sz="2000" dirty="0" err="1"/>
              <a:t>financial</a:t>
            </a:r>
            <a:r>
              <a:rPr lang="fr-FR" sz="2000" dirty="0"/>
              <a:t> </a:t>
            </a:r>
            <a:r>
              <a:rPr lang="fr-FR" sz="2000" dirty="0" err="1"/>
              <a:t>actors</a:t>
            </a:r>
            <a:r>
              <a:rPr lang="fr-FR" sz="2000" dirty="0"/>
              <a:t> to </a:t>
            </a:r>
            <a:r>
              <a:rPr lang="fr-FR" sz="2000" b="1" dirty="0" err="1"/>
              <a:t>consider</a:t>
            </a:r>
            <a:r>
              <a:rPr lang="fr-FR" sz="2000" dirty="0"/>
              <a:t> </a:t>
            </a:r>
            <a:r>
              <a:rPr lang="fr-FR" sz="2000" dirty="0" err="1"/>
              <a:t>these</a:t>
            </a:r>
            <a:r>
              <a:rPr lang="fr-FR" sz="2000" dirty="0"/>
              <a:t> </a:t>
            </a:r>
            <a:r>
              <a:rPr lang="fr-FR" sz="2000" dirty="0" err="1"/>
              <a:t>risks</a:t>
            </a:r>
            <a:r>
              <a:rPr lang="fr-FR" sz="2000" dirty="0"/>
              <a:t>, as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may</a:t>
            </a:r>
            <a:r>
              <a:rPr lang="fr-FR" sz="2000" dirty="0"/>
              <a:t> </a:t>
            </a:r>
            <a:r>
              <a:rPr lang="fr-FR" sz="2000" dirty="0" err="1"/>
              <a:t>already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late</a:t>
            </a:r>
            <a:r>
              <a:rPr lang="fr-FR" sz="2000" dirty="0"/>
              <a:t> </a:t>
            </a:r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these</a:t>
            </a:r>
            <a:r>
              <a:rPr lang="fr-FR" sz="2000" dirty="0"/>
              <a:t> </a:t>
            </a:r>
            <a:r>
              <a:rPr lang="fr-FR" sz="2000" dirty="0" err="1"/>
              <a:t>risks</a:t>
            </a:r>
            <a:r>
              <a:rPr lang="fr-FR" sz="2000" dirty="0"/>
              <a:t> </a:t>
            </a:r>
            <a:r>
              <a:rPr lang="fr-FR" sz="2000" dirty="0" err="1"/>
              <a:t>become</a:t>
            </a:r>
            <a:r>
              <a:rPr lang="fr-FR" sz="2000" dirty="0"/>
              <a:t> </a:t>
            </a:r>
            <a:r>
              <a:rPr lang="fr-FR" sz="2000" dirty="0" err="1"/>
              <a:t>evident</a:t>
            </a:r>
            <a:r>
              <a:rPr lang="fr-FR" sz="2000" dirty="0"/>
              <a:t> to </a:t>
            </a:r>
            <a:r>
              <a:rPr lang="fr-FR" sz="2000" dirty="0" err="1"/>
              <a:t>everyone</a:t>
            </a:r>
            <a:r>
              <a:rPr lang="fr-FR" sz="2000" dirty="0"/>
              <a:t>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Policy </a:t>
            </a:r>
            <a:r>
              <a:rPr lang="fr-FR" sz="2000" dirty="0" err="1"/>
              <a:t>processes</a:t>
            </a:r>
            <a:r>
              <a:rPr lang="fr-FR" sz="2000" dirty="0"/>
              <a:t> </a:t>
            </a:r>
            <a:r>
              <a:rPr lang="fr-FR" sz="2000" dirty="0" err="1"/>
              <a:t>across</a:t>
            </a:r>
            <a:r>
              <a:rPr lang="fr-FR" sz="2000" dirty="0"/>
              <a:t> a range of countries (</a:t>
            </a:r>
            <a:r>
              <a:rPr lang="fr-FR" sz="2000" dirty="0" err="1"/>
              <a:t>e.g</a:t>
            </a:r>
            <a:r>
              <a:rPr lang="fr-FR" sz="2000" dirty="0"/>
              <a:t>. France, </a:t>
            </a:r>
            <a:r>
              <a:rPr lang="fr-FR" sz="2000" dirty="0" err="1"/>
              <a:t>Switzerland</a:t>
            </a:r>
            <a:r>
              <a:rPr lang="fr-FR" sz="2000" dirty="0"/>
              <a:t>, China, etc.), and at international </a:t>
            </a:r>
            <a:r>
              <a:rPr lang="fr-FR" sz="2000" dirty="0" err="1"/>
              <a:t>level</a:t>
            </a:r>
            <a:r>
              <a:rPr lang="fr-FR" sz="2000" dirty="0"/>
              <a:t> (</a:t>
            </a:r>
            <a:r>
              <a:rPr lang="fr-FR" sz="2000" dirty="0" err="1"/>
              <a:t>e.g</a:t>
            </a:r>
            <a:r>
              <a:rPr lang="fr-FR" sz="2000" dirty="0"/>
              <a:t>. G20, TCFD, EU Non-Financial </a:t>
            </a:r>
            <a:r>
              <a:rPr lang="fr-FR" sz="2000" dirty="0" err="1"/>
              <a:t>Reporting</a:t>
            </a:r>
            <a:r>
              <a:rPr lang="fr-FR" sz="2000" dirty="0"/>
              <a:t> Directive) stress the </a:t>
            </a:r>
            <a:r>
              <a:rPr lang="fr-FR" sz="2000" b="1" dirty="0"/>
              <a:t>importance of </a:t>
            </a:r>
            <a:r>
              <a:rPr lang="fr-FR" sz="2000" b="1" dirty="0" err="1"/>
              <a:t>transparency</a:t>
            </a:r>
            <a:r>
              <a:rPr lang="fr-FR" sz="2000" b="1" dirty="0"/>
              <a:t> </a:t>
            </a:r>
            <a:r>
              <a:rPr lang="fr-FR" sz="2000" dirty="0"/>
              <a:t>on </a:t>
            </a:r>
            <a:r>
              <a:rPr lang="fr-FR" sz="2000" dirty="0" err="1"/>
              <a:t>climate-related</a:t>
            </a:r>
            <a:r>
              <a:rPr lang="fr-FR" sz="2000" dirty="0"/>
              <a:t> data and performance </a:t>
            </a:r>
            <a:r>
              <a:rPr lang="fr-FR" sz="2000" dirty="0" err="1"/>
              <a:t>indicators</a:t>
            </a:r>
            <a:r>
              <a:rPr lang="fr-FR" sz="2000" dirty="0"/>
              <a:t> in </a:t>
            </a:r>
            <a:r>
              <a:rPr lang="fr-FR" sz="2000" dirty="0" err="1"/>
              <a:t>financial</a:t>
            </a:r>
            <a:r>
              <a:rPr lang="fr-FR" sz="2000" dirty="0"/>
              <a:t> </a:t>
            </a:r>
            <a:r>
              <a:rPr lang="fr-FR" sz="2000" dirty="0" err="1"/>
              <a:t>markets</a:t>
            </a:r>
            <a:r>
              <a:rPr lang="fr-FR" sz="2000" dirty="0"/>
              <a:t> and public </a:t>
            </a:r>
            <a:r>
              <a:rPr lang="fr-FR" sz="2000" dirty="0" err="1"/>
              <a:t>policy</a:t>
            </a:r>
            <a:r>
              <a:rPr lang="fr-FR" sz="2000" dirty="0"/>
              <a:t>. 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The </a:t>
            </a:r>
            <a:r>
              <a:rPr lang="fr-FR" sz="2000" i="1" dirty="0"/>
              <a:t>French </a:t>
            </a:r>
            <a:r>
              <a:rPr lang="fr-FR" sz="2000" i="1" dirty="0" err="1"/>
              <a:t>Energy</a:t>
            </a:r>
            <a:r>
              <a:rPr lang="fr-FR" sz="2000" i="1" dirty="0"/>
              <a:t> Transition for Green </a:t>
            </a:r>
            <a:r>
              <a:rPr lang="fr-FR" sz="2000" i="1" dirty="0" err="1"/>
              <a:t>Growth</a:t>
            </a:r>
            <a:r>
              <a:rPr lang="fr-FR" sz="2000" i="1" dirty="0"/>
              <a:t> </a:t>
            </a:r>
            <a:r>
              <a:rPr lang="fr-FR" sz="2000" dirty="0"/>
              <a:t>Law </a:t>
            </a:r>
            <a:r>
              <a:rPr lang="fr-FR" sz="2000" dirty="0" err="1"/>
              <a:t>pioneered</a:t>
            </a:r>
            <a:r>
              <a:rPr lang="fr-FR" sz="2000" dirty="0"/>
              <a:t> the </a:t>
            </a:r>
            <a:r>
              <a:rPr lang="fr-FR" sz="2000" dirty="0" err="1"/>
              <a:t>field</a:t>
            </a:r>
            <a:r>
              <a:rPr lang="fr-FR" sz="2000" dirty="0"/>
              <a:t> by </a:t>
            </a:r>
            <a:r>
              <a:rPr lang="fr-FR" sz="2000" dirty="0" err="1"/>
              <a:t>requiring</a:t>
            </a:r>
            <a:r>
              <a:rPr lang="fr-FR" sz="2000" dirty="0"/>
              <a:t> </a:t>
            </a:r>
            <a:r>
              <a:rPr lang="fr-FR" sz="2000" dirty="0" err="1"/>
              <a:t>institutional</a:t>
            </a:r>
            <a:r>
              <a:rPr lang="fr-FR" sz="2000" dirty="0"/>
              <a:t> </a:t>
            </a:r>
            <a:r>
              <a:rPr lang="fr-FR" sz="2000" dirty="0" err="1"/>
              <a:t>investors</a:t>
            </a:r>
            <a:r>
              <a:rPr lang="fr-FR" sz="2000" dirty="0"/>
              <a:t> </a:t>
            </a:r>
            <a:r>
              <a:rPr lang="fr-FR" sz="2000" b="1" dirty="0"/>
              <a:t>to </a:t>
            </a:r>
            <a:r>
              <a:rPr lang="fr-FR" sz="2000" b="1" dirty="0" err="1"/>
              <a:t>disclose</a:t>
            </a:r>
            <a:r>
              <a:rPr lang="fr-FR" sz="2000" b="1" dirty="0"/>
              <a:t> </a:t>
            </a:r>
            <a:r>
              <a:rPr lang="fr-FR" sz="2000" b="1" dirty="0" err="1"/>
              <a:t>climate</a:t>
            </a:r>
            <a:r>
              <a:rPr lang="fr-FR" sz="2000" b="1" dirty="0"/>
              <a:t> </a:t>
            </a:r>
            <a:r>
              <a:rPr lang="fr-FR" sz="2000" b="1" dirty="0" err="1"/>
              <a:t>risk</a:t>
            </a:r>
            <a:r>
              <a:rPr lang="fr-FR" sz="2000" b="1" dirty="0"/>
              <a:t> in </a:t>
            </a:r>
            <a:r>
              <a:rPr lang="fr-FR" sz="2000" b="1" dirty="0" err="1"/>
              <a:t>their</a:t>
            </a:r>
            <a:r>
              <a:rPr lang="fr-FR" sz="2000" b="1" dirty="0"/>
              <a:t> portfolio</a:t>
            </a:r>
            <a:r>
              <a:rPr lang="fr-FR" sz="2000" dirty="0"/>
              <a:t>, </a:t>
            </a:r>
            <a:r>
              <a:rPr lang="fr-FR" sz="2000" dirty="0" err="1"/>
              <a:t>including</a:t>
            </a:r>
            <a:r>
              <a:rPr lang="fr-FR" sz="2000" dirty="0"/>
              <a:t> </a:t>
            </a:r>
            <a:r>
              <a:rPr lang="fr-FR" sz="2000" dirty="0" err="1"/>
              <a:t>both</a:t>
            </a:r>
            <a:r>
              <a:rPr lang="fr-FR" sz="2000" dirty="0"/>
              <a:t> transition and </a:t>
            </a:r>
            <a:r>
              <a:rPr lang="fr-FR" sz="2000" dirty="0" err="1"/>
              <a:t>physical</a:t>
            </a:r>
            <a:r>
              <a:rPr lang="fr-FR" sz="2000" dirty="0"/>
              <a:t> </a:t>
            </a:r>
            <a:r>
              <a:rPr lang="fr-FR" sz="2000" dirty="0" err="1"/>
              <a:t>risk</a:t>
            </a:r>
            <a:r>
              <a:rPr lang="fr-FR" sz="2000" dirty="0"/>
              <a:t>.</a:t>
            </a:r>
          </a:p>
          <a:p>
            <a:pPr algn="just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8416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E2AA0-B40F-0F44-92DE-1E959335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 for DAPM?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8583B-AEC2-DF46-9D5E-05E51AF0E5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718210"/>
            <a:ext cx="10515600" cy="4580797"/>
          </a:xfrm>
        </p:spPr>
        <p:txBody>
          <a:bodyPr>
            <a:normAutofit/>
          </a:bodyPr>
          <a:lstStyle/>
          <a:p>
            <a:pPr algn="just"/>
            <a:r>
              <a:rPr lang="fr-FR" sz="2000" dirty="0"/>
              <a:t>The </a:t>
            </a:r>
            <a:r>
              <a:rPr lang="fr-FR" sz="2000" dirty="0" err="1"/>
              <a:t>after-Covid</a:t>
            </a:r>
            <a:r>
              <a:rPr lang="fr-FR" sz="2000" dirty="0"/>
              <a:t> world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reinforce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need</a:t>
            </a:r>
            <a:r>
              <a:rPr lang="fr-FR" sz="2000" dirty="0"/>
              <a:t> for </a:t>
            </a:r>
            <a:r>
              <a:rPr lang="fr-FR" sz="2000" b="1" dirty="0"/>
              <a:t>transparence. </a:t>
            </a:r>
            <a:r>
              <a:rPr lang="fr-FR" sz="2000" dirty="0"/>
              <a:t>A lot of people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seeking</a:t>
            </a:r>
            <a:r>
              <a:rPr lang="fr-FR" sz="2000" dirty="0"/>
              <a:t> for more </a:t>
            </a:r>
            <a:r>
              <a:rPr lang="fr-FR" sz="2000" b="1" dirty="0" err="1"/>
              <a:t>resilience</a:t>
            </a:r>
            <a:r>
              <a:rPr lang="fr-FR" sz="2000" dirty="0"/>
              <a:t>, and </a:t>
            </a:r>
            <a:r>
              <a:rPr lang="fr-FR" sz="2000" dirty="0" err="1"/>
              <a:t>this</a:t>
            </a:r>
            <a:r>
              <a:rPr lang="fr-FR" sz="2000" dirty="0"/>
              <a:t> of course </a:t>
            </a:r>
            <a:r>
              <a:rPr lang="fr-FR" sz="2000" dirty="0" err="1"/>
              <a:t>includes</a:t>
            </a:r>
            <a:r>
              <a:rPr lang="fr-FR" sz="2000" dirty="0"/>
              <a:t> </a:t>
            </a:r>
            <a:r>
              <a:rPr lang="fr-FR" sz="2000" dirty="0" err="1"/>
              <a:t>private</a:t>
            </a:r>
            <a:r>
              <a:rPr lang="fr-FR" sz="2000" dirty="0"/>
              <a:t> </a:t>
            </a:r>
            <a:r>
              <a:rPr lang="fr-FR" sz="2000" dirty="0" err="1"/>
              <a:t>investors</a:t>
            </a:r>
            <a:r>
              <a:rPr lang="fr-FR" sz="2000" dirty="0"/>
              <a:t>. </a:t>
            </a:r>
            <a:r>
              <a:rPr lang="fr-FR" sz="2000" dirty="0" err="1"/>
              <a:t>They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become</a:t>
            </a:r>
            <a:r>
              <a:rPr lang="fr-FR" sz="2000" dirty="0"/>
              <a:t> more and more </a:t>
            </a:r>
            <a:r>
              <a:rPr lang="fr-FR" sz="2000" b="1" dirty="0" err="1"/>
              <a:t>demanding</a:t>
            </a:r>
            <a:r>
              <a:rPr lang="fr-FR" sz="2000" dirty="0"/>
              <a:t> </a:t>
            </a:r>
            <a:r>
              <a:rPr lang="fr-FR" sz="2000" dirty="0" err="1"/>
              <a:t>regarding</a:t>
            </a:r>
            <a:r>
              <a:rPr lang="fr-FR" sz="2000" dirty="0"/>
              <a:t> </a:t>
            </a:r>
            <a:r>
              <a:rPr lang="fr-FR" sz="2000" dirty="0" err="1"/>
              <a:t>such</a:t>
            </a:r>
            <a:r>
              <a:rPr lang="fr-FR" sz="2000" dirty="0"/>
              <a:t> </a:t>
            </a:r>
            <a:r>
              <a:rPr lang="fr-FR" sz="2000" dirty="0" err="1"/>
              <a:t>risks</a:t>
            </a:r>
            <a:r>
              <a:rPr lang="fr-FR" sz="2000" dirty="0"/>
              <a:t>.</a:t>
            </a:r>
          </a:p>
          <a:p>
            <a:pPr algn="just"/>
            <a:endParaRPr lang="fr-FR" sz="2000" b="1" dirty="0"/>
          </a:p>
          <a:p>
            <a:pPr algn="just"/>
            <a:r>
              <a:rPr lang="fr-FR" sz="2000" dirty="0"/>
              <a:t>As a </a:t>
            </a:r>
            <a:r>
              <a:rPr lang="fr-FR" sz="2000" dirty="0" err="1"/>
              <a:t>company</a:t>
            </a:r>
            <a:r>
              <a:rPr lang="fr-FR" sz="2000" dirty="0"/>
              <a:t> </a:t>
            </a:r>
            <a:r>
              <a:rPr lang="fr-FR" sz="2000" dirty="0" err="1"/>
              <a:t>which</a:t>
            </a:r>
            <a:r>
              <a:rPr lang="fr-FR" sz="2000" dirty="0"/>
              <a:t>  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”strives to be the world’s best financial consolidation and monitoring service”, DAPM can clearly assume this ambition by including an 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innovative tool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topic that will sooner or later inevitably become preponderant in the financial industry</a:t>
            </a:r>
          </a:p>
          <a:p>
            <a:pPr algn="just"/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new tool would allow clients to have an 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oversight on the physical and transition risks caused by climate change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global assets of their portfolio</a:t>
            </a:r>
          </a:p>
          <a:p>
            <a:pPr algn="just"/>
            <a:endParaRPr lang="en-GB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6737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9E91-2170-C149-BECB-9F6CDAC8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Considering</a:t>
            </a:r>
            <a:r>
              <a:rPr lang="fr-FR" dirty="0"/>
              <a:t> the </a:t>
            </a:r>
            <a:r>
              <a:rPr lang="fr-FR" dirty="0" err="1"/>
              <a:t>climate-related</a:t>
            </a:r>
            <a:r>
              <a:rPr lang="fr-FR" dirty="0"/>
              <a:t> </a:t>
            </a:r>
            <a:r>
              <a:rPr lang="fr-FR" dirty="0" err="1"/>
              <a:t>risks</a:t>
            </a:r>
            <a:r>
              <a:rPr lang="fr-FR" dirty="0"/>
              <a:t> in a Portfolio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8B94D-4C1D-1747-9BAE-2B08FA281A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59071"/>
            <a:ext cx="10515600" cy="4580797"/>
          </a:xfrm>
        </p:spPr>
        <p:txBody>
          <a:bodyPr>
            <a:noAutofit/>
          </a:bodyPr>
          <a:lstStyle/>
          <a:p>
            <a:pPr algn="just"/>
            <a:r>
              <a:rPr lang="fr-FR" sz="2000" dirty="0"/>
              <a:t>The goal </a:t>
            </a:r>
            <a:r>
              <a:rPr lang="fr-FR" sz="2000" dirty="0" err="1"/>
              <a:t>would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to propose a new </a:t>
            </a:r>
            <a:r>
              <a:rPr lang="fr-FR" sz="2000" dirty="0" err="1"/>
              <a:t>tool</a:t>
            </a:r>
            <a:r>
              <a:rPr lang="fr-FR" sz="2000" dirty="0"/>
              <a:t> in Horizon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</a:t>
            </a:r>
            <a:r>
              <a:rPr lang="fr-FR" sz="2000" dirty="0" err="1"/>
              <a:t>allow</a:t>
            </a:r>
            <a:r>
              <a:rPr lang="fr-FR" sz="2000" dirty="0"/>
              <a:t> clients to have a </a:t>
            </a:r>
            <a:r>
              <a:rPr lang="fr-FR" sz="2000" dirty="0" err="1"/>
              <a:t>view</a:t>
            </a:r>
            <a:r>
              <a:rPr lang="fr-FR" sz="2000" dirty="0"/>
              <a:t> at how </a:t>
            </a:r>
            <a:r>
              <a:rPr lang="fr-FR" sz="2000" b="1" dirty="0" err="1"/>
              <a:t>exposed</a:t>
            </a:r>
            <a:r>
              <a:rPr lang="fr-FR" sz="2000" dirty="0"/>
              <a:t> </a:t>
            </a:r>
            <a:r>
              <a:rPr lang="fr-FR" sz="2000" dirty="0" err="1"/>
              <a:t>their</a:t>
            </a:r>
            <a:r>
              <a:rPr lang="fr-FR" sz="2000" dirty="0"/>
              <a:t> portfolios are to </a:t>
            </a:r>
            <a:r>
              <a:rPr lang="fr-FR" sz="2000" dirty="0" err="1"/>
              <a:t>climate-related</a:t>
            </a:r>
            <a:r>
              <a:rPr lang="fr-FR" sz="2000" dirty="0"/>
              <a:t> </a:t>
            </a:r>
            <a:r>
              <a:rPr lang="fr-FR" sz="2000" dirty="0" err="1"/>
              <a:t>risks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According</a:t>
            </a:r>
            <a:r>
              <a:rPr lang="fr-FR" sz="2000" dirty="0"/>
              <a:t> to the FFA, the </a:t>
            </a:r>
            <a:r>
              <a:rPr lang="fr-FR" sz="2000" dirty="0" err="1"/>
              <a:t>analysis</a:t>
            </a:r>
            <a:r>
              <a:rPr lang="fr-FR" sz="2000" dirty="0"/>
              <a:t> of </a:t>
            </a:r>
            <a:r>
              <a:rPr lang="fr-FR" sz="2000" dirty="0" err="1"/>
              <a:t>climate</a:t>
            </a:r>
            <a:r>
              <a:rPr lang="fr-FR" sz="2000" dirty="0"/>
              <a:t> </a:t>
            </a:r>
            <a:r>
              <a:rPr lang="fr-FR" sz="2000" dirty="0" err="1"/>
              <a:t>risks</a:t>
            </a:r>
            <a:r>
              <a:rPr lang="fr-FR" sz="2000" dirty="0"/>
              <a:t> in a portfolio lies on </a:t>
            </a:r>
            <a:r>
              <a:rPr lang="fr-FR" sz="2000" dirty="0" err="1"/>
              <a:t>three</a:t>
            </a:r>
            <a:r>
              <a:rPr lang="fr-FR" sz="2000" dirty="0"/>
              <a:t> </a:t>
            </a:r>
            <a:r>
              <a:rPr lang="fr-FR" sz="2000" dirty="0" err="1"/>
              <a:t>steps</a:t>
            </a:r>
            <a:r>
              <a:rPr lang="fr-FR" sz="2000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fr-FR" sz="2000" b="1" dirty="0" err="1"/>
              <a:t>Identifying</a:t>
            </a:r>
            <a:r>
              <a:rPr lang="fr-FR" sz="2000" dirty="0"/>
              <a:t> the </a:t>
            </a:r>
            <a:r>
              <a:rPr lang="fr-FR" sz="2000" dirty="0" err="1"/>
              <a:t>risks</a:t>
            </a:r>
            <a:r>
              <a:rPr lang="fr-FR" sz="2000" dirty="0"/>
              <a:t>: a qualitative </a:t>
            </a:r>
            <a:r>
              <a:rPr lang="fr-FR" sz="2000" dirty="0" err="1"/>
              <a:t>approach</a:t>
            </a:r>
            <a:r>
              <a:rPr lang="fr-FR" sz="2000" dirty="0"/>
              <a:t> </a:t>
            </a:r>
            <a:r>
              <a:rPr lang="fr-FR" sz="2000" dirty="0" err="1"/>
              <a:t>aimed</a:t>
            </a:r>
            <a:r>
              <a:rPr lang="fr-FR" sz="2000" dirty="0"/>
              <a:t> at </a:t>
            </a:r>
            <a:r>
              <a:rPr lang="fr-FR" sz="2000" dirty="0" err="1"/>
              <a:t>defining</a:t>
            </a:r>
            <a:r>
              <a:rPr lang="fr-FR" sz="2000" dirty="0"/>
              <a:t> </a:t>
            </a:r>
            <a:r>
              <a:rPr lang="fr-FR" sz="2000" dirty="0" err="1"/>
              <a:t>climate</a:t>
            </a:r>
            <a:r>
              <a:rPr lang="fr-FR" sz="2000" dirty="0"/>
              <a:t> </a:t>
            </a:r>
            <a:r>
              <a:rPr lang="fr-FR" sz="2000" dirty="0" err="1"/>
              <a:t>risks</a:t>
            </a:r>
            <a:r>
              <a:rPr lang="fr-FR" sz="2000" dirty="0"/>
              <a:t> and </a:t>
            </a:r>
            <a:r>
              <a:rPr lang="fr-FR" sz="2000" dirty="0" err="1"/>
              <a:t>assessing</a:t>
            </a:r>
            <a:r>
              <a:rPr lang="fr-FR" sz="2000" dirty="0"/>
              <a:t> </a:t>
            </a:r>
            <a:r>
              <a:rPr lang="fr-FR" sz="2000" dirty="0" err="1"/>
              <a:t>whether</a:t>
            </a:r>
            <a:r>
              <a:rPr lang="fr-FR" sz="2000" dirty="0"/>
              <a:t> a portfolio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exposed</a:t>
            </a:r>
            <a:r>
              <a:rPr lang="fr-FR" sz="2000" dirty="0"/>
              <a:t> to </a:t>
            </a:r>
            <a:r>
              <a:rPr lang="fr-FR" sz="2000" dirty="0" err="1"/>
              <a:t>them</a:t>
            </a:r>
            <a:r>
              <a:rPr lang="fr-FR" sz="2000" dirty="0"/>
              <a:t> or not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fr-FR" sz="2000" b="1" dirty="0" err="1"/>
              <a:t>Quantifying</a:t>
            </a:r>
            <a:r>
              <a:rPr lang="fr-FR" sz="2000" b="1" dirty="0"/>
              <a:t> </a:t>
            </a:r>
            <a:r>
              <a:rPr lang="fr-FR" sz="2000" dirty="0"/>
              <a:t>the </a:t>
            </a:r>
            <a:r>
              <a:rPr lang="fr-FR" sz="2000" dirty="0" err="1"/>
              <a:t>risks</a:t>
            </a:r>
            <a:r>
              <a:rPr lang="fr-FR" sz="2000" dirty="0"/>
              <a:t>: a quantitative </a:t>
            </a:r>
            <a:r>
              <a:rPr lang="fr-FR" sz="2000" dirty="0" err="1"/>
              <a:t>approach</a:t>
            </a:r>
            <a:r>
              <a:rPr lang="fr-FR" sz="2000" dirty="0"/>
              <a:t> </a:t>
            </a:r>
            <a:r>
              <a:rPr lang="fr-FR" sz="2000" dirty="0" err="1"/>
              <a:t>aimed</a:t>
            </a:r>
            <a:r>
              <a:rPr lang="fr-FR" sz="2000" dirty="0"/>
              <a:t> at </a:t>
            </a:r>
            <a:r>
              <a:rPr lang="fr-FR" sz="2000" dirty="0" err="1"/>
              <a:t>synthesizing</a:t>
            </a:r>
            <a:r>
              <a:rPr lang="fr-FR" sz="2000" dirty="0"/>
              <a:t> the </a:t>
            </a:r>
            <a:r>
              <a:rPr lang="fr-FR" sz="2000" dirty="0" err="1"/>
              <a:t>risks</a:t>
            </a:r>
            <a:r>
              <a:rPr lang="fr-FR" sz="2000" dirty="0"/>
              <a:t> by </a:t>
            </a:r>
            <a:r>
              <a:rPr lang="fr-FR" sz="2000" dirty="0" err="1"/>
              <a:t>means</a:t>
            </a:r>
            <a:r>
              <a:rPr lang="fr-FR" sz="2000" dirty="0"/>
              <a:t> of </a:t>
            </a:r>
            <a:r>
              <a:rPr lang="fr-FR" sz="2000" dirty="0" err="1"/>
              <a:t>numerical</a:t>
            </a:r>
            <a:r>
              <a:rPr lang="fr-FR" sz="2000" dirty="0"/>
              <a:t> </a:t>
            </a:r>
            <a:r>
              <a:rPr lang="fr-FR" sz="2000" dirty="0" err="1"/>
              <a:t>indicators</a:t>
            </a:r>
            <a:r>
              <a:rPr lang="fr-FR" sz="2000" dirty="0"/>
              <a:t>, for </a:t>
            </a:r>
            <a:r>
              <a:rPr lang="fr-FR" sz="2000" dirty="0" err="1"/>
              <a:t>example</a:t>
            </a:r>
            <a:r>
              <a:rPr lang="fr-FR" sz="2000" dirty="0"/>
              <a:t> on a </a:t>
            </a:r>
            <a:r>
              <a:rPr lang="fr-FR" sz="2000" dirty="0" err="1"/>
              <a:t>scale</a:t>
            </a:r>
            <a:r>
              <a:rPr lang="fr-FR" sz="2000" dirty="0"/>
              <a:t> on 1 to 100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fr-FR" sz="2000" b="1" dirty="0" err="1"/>
              <a:t>Valuing</a:t>
            </a:r>
            <a:r>
              <a:rPr lang="fr-FR" sz="2000" dirty="0"/>
              <a:t> the </a:t>
            </a:r>
            <a:r>
              <a:rPr lang="fr-FR" sz="2000" dirty="0" err="1"/>
              <a:t>risks</a:t>
            </a:r>
            <a:r>
              <a:rPr lang="fr-FR" sz="2000" dirty="0"/>
              <a:t>: a </a:t>
            </a:r>
            <a:r>
              <a:rPr lang="fr-FR" sz="2000" dirty="0" err="1"/>
              <a:t>financial</a:t>
            </a:r>
            <a:r>
              <a:rPr lang="fr-FR" sz="2000" dirty="0"/>
              <a:t> </a:t>
            </a:r>
            <a:r>
              <a:rPr lang="fr-FR" sz="2000" dirty="0" err="1"/>
              <a:t>approach</a:t>
            </a:r>
            <a:r>
              <a:rPr lang="fr-FR" sz="2000" dirty="0"/>
              <a:t> </a:t>
            </a:r>
            <a:r>
              <a:rPr lang="fr-FR" sz="2000" dirty="0" err="1"/>
              <a:t>aimed</a:t>
            </a:r>
            <a:r>
              <a:rPr lang="fr-FR" sz="2000" dirty="0"/>
              <a:t> at </a:t>
            </a:r>
            <a:r>
              <a:rPr lang="fr-FR" sz="2000" dirty="0" err="1"/>
              <a:t>estimating</a:t>
            </a:r>
            <a:r>
              <a:rPr lang="fr-FR" sz="2000" dirty="0"/>
              <a:t> the </a:t>
            </a:r>
            <a:r>
              <a:rPr lang="fr-FR" sz="2000" dirty="0" err="1"/>
              <a:t>potential</a:t>
            </a:r>
            <a:r>
              <a:rPr lang="fr-FR" sz="2000" dirty="0"/>
              <a:t> </a:t>
            </a:r>
            <a:r>
              <a:rPr lang="fr-FR" sz="2000" dirty="0" err="1"/>
              <a:t>losses</a:t>
            </a:r>
            <a:r>
              <a:rPr lang="fr-FR" sz="2000" dirty="0"/>
              <a:t> for the portfolio </a:t>
            </a:r>
            <a:r>
              <a:rPr lang="fr-FR" sz="2000" dirty="0" err="1"/>
              <a:t>based</a:t>
            </a:r>
            <a:r>
              <a:rPr lang="fr-FR" sz="2000" dirty="0"/>
              <a:t> on the </a:t>
            </a:r>
            <a:r>
              <a:rPr lang="fr-FR" sz="2000" dirty="0" err="1"/>
              <a:t>identified</a:t>
            </a:r>
            <a:r>
              <a:rPr lang="fr-FR" sz="2000" dirty="0"/>
              <a:t> </a:t>
            </a:r>
            <a:r>
              <a:rPr lang="fr-FR" sz="2000" dirty="0" err="1"/>
              <a:t>risks</a:t>
            </a:r>
            <a:r>
              <a:rPr lang="fr-FR" sz="2000" dirty="0"/>
              <a:t> by the </a:t>
            </a:r>
            <a:r>
              <a:rPr lang="fr-FR" sz="2000" dirty="0" err="1"/>
              <a:t>selected</a:t>
            </a:r>
            <a:r>
              <a:rPr lang="fr-FR" sz="2000" dirty="0"/>
              <a:t> </a:t>
            </a:r>
            <a:r>
              <a:rPr lang="fr-FR" sz="2000" dirty="0" err="1"/>
              <a:t>criteria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The </a:t>
            </a:r>
            <a:r>
              <a:rPr lang="fr-FR" sz="2000" dirty="0" err="1"/>
              <a:t>steps</a:t>
            </a:r>
            <a:r>
              <a:rPr lang="fr-FR" sz="2000" dirty="0"/>
              <a:t> must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implemented</a:t>
            </a:r>
            <a:r>
              <a:rPr lang="fr-FR" sz="2000" dirty="0"/>
              <a:t> for </a:t>
            </a:r>
            <a:r>
              <a:rPr lang="fr-FR" sz="2000" dirty="0" err="1"/>
              <a:t>each</a:t>
            </a:r>
            <a:r>
              <a:rPr lang="fr-FR" sz="2000" dirty="0"/>
              <a:t> type of </a:t>
            </a:r>
            <a:r>
              <a:rPr lang="fr-FR" sz="2000" dirty="0" err="1"/>
              <a:t>risks</a:t>
            </a:r>
            <a:r>
              <a:rPr lang="fr-FR" sz="2000" dirty="0"/>
              <a:t> (</a:t>
            </a:r>
            <a:r>
              <a:rPr lang="fr-FR" sz="2000" dirty="0" err="1"/>
              <a:t>physical</a:t>
            </a:r>
            <a:r>
              <a:rPr lang="fr-FR" sz="2000" dirty="0"/>
              <a:t> and of transition), for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asset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part of the portfolio. 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This </a:t>
            </a:r>
            <a:r>
              <a:rPr lang="fr-FR" sz="2000" dirty="0" err="1"/>
              <a:t>is</a:t>
            </a:r>
            <a:r>
              <a:rPr lang="fr-FR" sz="2000" dirty="0"/>
              <a:t> of course a </a:t>
            </a:r>
            <a:r>
              <a:rPr lang="fr-FR" sz="2000" dirty="0" err="1"/>
              <a:t>task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very</a:t>
            </a:r>
            <a:r>
              <a:rPr lang="fr-FR" sz="2000" dirty="0"/>
              <a:t> </a:t>
            </a:r>
            <a:r>
              <a:rPr lang="fr-FR" sz="2000" dirty="0" err="1"/>
              <a:t>demanding</a:t>
            </a:r>
            <a:r>
              <a:rPr lang="fr-FR" sz="2000" dirty="0"/>
              <a:t>, and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imagine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module </a:t>
            </a:r>
            <a:r>
              <a:rPr lang="fr-FR" sz="2000" dirty="0" err="1"/>
              <a:t>will</a:t>
            </a:r>
            <a:r>
              <a:rPr lang="fr-FR" sz="2000" dirty="0"/>
              <a:t> have </a:t>
            </a:r>
            <a:r>
              <a:rPr lang="fr-FR" sz="2000" dirty="0" err="1"/>
              <a:t>many</a:t>
            </a:r>
            <a:r>
              <a:rPr lang="fr-FR" sz="2000" dirty="0"/>
              <a:t> versions</a:t>
            </a:r>
          </a:p>
          <a:p>
            <a:pPr algn="just"/>
            <a:endParaRPr lang="fr-FR" sz="2000" dirty="0"/>
          </a:p>
          <a:p>
            <a:pPr marL="914400" lvl="1" indent="-457200" algn="just">
              <a:buFont typeface="+mj-lt"/>
              <a:buAutoNum type="arabicPeriod"/>
            </a:pP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996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67605</TotalTime>
  <Words>1542</Words>
  <Application>Microsoft Macintosh PowerPoint</Application>
  <PresentationFormat>Grand écran</PresentationFormat>
  <Paragraphs>169</Paragraphs>
  <Slides>18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The Financial Risks from Climate Change </vt:lpstr>
      <vt:lpstr>Summary</vt:lpstr>
      <vt:lpstr>The financial system is caught between a rock and a hard place</vt:lpstr>
      <vt:lpstr>What type of risk do we prefer?</vt:lpstr>
      <vt:lpstr>Physical &amp; Transition Risks</vt:lpstr>
      <vt:lpstr>A Systemic Risk</vt:lpstr>
      <vt:lpstr>An urgent need for transparency</vt:lpstr>
      <vt:lpstr>How can this be interesting for DAPM?</vt:lpstr>
      <vt:lpstr>Considering the climate-related risks in a Portfolio</vt:lpstr>
      <vt:lpstr>An example of the potential final output</vt:lpstr>
      <vt:lpstr>How can this be implemented?</vt:lpstr>
      <vt:lpstr>I. The Physical Risks</vt:lpstr>
      <vt:lpstr>I. The Physical Risks</vt:lpstr>
      <vt:lpstr>I. The Physical Risks</vt:lpstr>
      <vt:lpstr>II. The Transition Risks</vt:lpstr>
      <vt:lpstr>II. The Transition Risks</vt:lpstr>
      <vt:lpstr>II. The Transition Risks</vt:lpstr>
      <vt:lpstr>Conclusion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Related Financial Risks</dc:title>
  <dc:subject/>
  <dc:creator>Allan Bellahsene</dc:creator>
  <cp:keywords/>
  <dc:description/>
  <cp:lastModifiedBy>Microsoft Office User</cp:lastModifiedBy>
  <cp:revision>603</cp:revision>
  <cp:lastPrinted>2018-12-07T17:03:39Z</cp:lastPrinted>
  <dcterms:created xsi:type="dcterms:W3CDTF">2016-10-11T08:52:53Z</dcterms:created>
  <dcterms:modified xsi:type="dcterms:W3CDTF">2020-05-12T14:39:15Z</dcterms:modified>
  <cp:category/>
</cp:coreProperties>
</file>