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sldIdLst>
    <p:sldId id="258" r:id="rId2"/>
    <p:sldId id="307" r:id="rId3"/>
    <p:sldId id="303" r:id="rId4"/>
    <p:sldId id="305" r:id="rId5"/>
    <p:sldId id="306" r:id="rId6"/>
    <p:sldId id="313" r:id="rId7"/>
    <p:sldId id="321" r:id="rId8"/>
    <p:sldId id="308" r:id="rId9"/>
    <p:sldId id="309" r:id="rId10"/>
    <p:sldId id="310" r:id="rId11"/>
    <p:sldId id="311" r:id="rId12"/>
    <p:sldId id="312" r:id="rId13"/>
    <p:sldId id="302" r:id="rId14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an R" initials="AR" lastIdx="2" clrIdx="0">
    <p:extLst>
      <p:ext uri="{19B8F6BF-5375-455C-9EA6-DF929625EA0E}">
        <p15:presenceInfo xmlns:p15="http://schemas.microsoft.com/office/powerpoint/2012/main" userId="65465ff20ab2e2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8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C4610-EC7D-744E-BFD3-7CE83612E891}" type="doc">
      <dgm:prSet loTypeId="urn:microsoft.com/office/officeart/2005/8/layout/radial4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2CD0FF1-CBA8-3C45-A89D-A0AFEB1F2326}">
      <dgm:prSet phldrT="[Text]"/>
      <dgm:spPr/>
      <dgm:t>
        <a:bodyPr/>
        <a:lstStyle/>
        <a:p>
          <a:r>
            <a:rPr lang="en-MX" b="1" dirty="0"/>
            <a:t>Is an order not going to be taken?</a:t>
          </a:r>
          <a:endParaRPr lang="en-US" dirty="0"/>
        </a:p>
      </dgm:t>
    </dgm:pt>
    <dgm:pt modelId="{3C7691A3-5F30-DA4B-8AFF-FDB75A436B04}" type="parTrans" cxnId="{C9752079-6286-264C-8AC9-B7B8FF187953}">
      <dgm:prSet/>
      <dgm:spPr/>
      <dgm:t>
        <a:bodyPr/>
        <a:lstStyle/>
        <a:p>
          <a:endParaRPr lang="en-US"/>
        </a:p>
      </dgm:t>
    </dgm:pt>
    <dgm:pt modelId="{326BDD25-E322-F540-9B83-250A6EC4D02E}" type="sibTrans" cxnId="{C9752079-6286-264C-8AC9-B7B8FF187953}">
      <dgm:prSet/>
      <dgm:spPr/>
      <dgm:t>
        <a:bodyPr/>
        <a:lstStyle/>
        <a:p>
          <a:endParaRPr lang="en-US"/>
        </a:p>
      </dgm:t>
    </dgm:pt>
    <dgm:pt modelId="{4CB33B05-78F3-694C-A54F-1BE2EE3A9BF5}">
      <dgm:prSet phldrT="[Text]"/>
      <dgm:spPr/>
      <dgm:t>
        <a:bodyPr/>
        <a:lstStyle/>
        <a:p>
          <a:r>
            <a:rPr lang="en-MX" dirty="0"/>
            <a:t>Distance to the user</a:t>
          </a:r>
          <a:endParaRPr lang="en-US" dirty="0"/>
        </a:p>
      </dgm:t>
    </dgm:pt>
    <dgm:pt modelId="{53D2D523-CCC4-8449-A818-4E363DD0A4F6}" type="parTrans" cxnId="{926B2EF5-88E8-8546-9D29-29531EC8998E}">
      <dgm:prSet/>
      <dgm:spPr/>
      <dgm:t>
        <a:bodyPr/>
        <a:lstStyle/>
        <a:p>
          <a:endParaRPr lang="en-US"/>
        </a:p>
      </dgm:t>
    </dgm:pt>
    <dgm:pt modelId="{803266F8-A963-DC49-8E4B-385E057962EA}" type="sibTrans" cxnId="{926B2EF5-88E8-8546-9D29-29531EC8998E}">
      <dgm:prSet/>
      <dgm:spPr/>
      <dgm:t>
        <a:bodyPr/>
        <a:lstStyle/>
        <a:p>
          <a:endParaRPr lang="en-US"/>
        </a:p>
      </dgm:t>
    </dgm:pt>
    <dgm:pt modelId="{E6599DE2-F104-A644-8A1E-CD0B1672C6E8}">
      <dgm:prSet phldrT="[Text]"/>
      <dgm:spPr/>
      <dgm:t>
        <a:bodyPr/>
        <a:lstStyle/>
        <a:p>
          <a:r>
            <a:rPr lang="en-MX" dirty="0"/>
            <a:t>Order total amount of earnings</a:t>
          </a:r>
        </a:p>
      </dgm:t>
    </dgm:pt>
    <dgm:pt modelId="{3AA1B57A-3B81-B448-8A1C-3A99A4332B8B}" type="parTrans" cxnId="{6D87C816-C415-3F4A-81D7-B195B43A7106}">
      <dgm:prSet/>
      <dgm:spPr/>
      <dgm:t>
        <a:bodyPr/>
        <a:lstStyle/>
        <a:p>
          <a:endParaRPr lang="en-US"/>
        </a:p>
      </dgm:t>
    </dgm:pt>
    <dgm:pt modelId="{F9A621BF-ADF3-F14A-BA2E-76088ECD9DDE}" type="sibTrans" cxnId="{6D87C816-C415-3F4A-81D7-B195B43A7106}">
      <dgm:prSet/>
      <dgm:spPr/>
      <dgm:t>
        <a:bodyPr/>
        <a:lstStyle/>
        <a:p>
          <a:endParaRPr lang="en-US"/>
        </a:p>
      </dgm:t>
    </dgm:pt>
    <dgm:pt modelId="{A0B899E7-E057-9E42-BCD9-893AAB9896C7}">
      <dgm:prSet phldrT="[Text]"/>
      <dgm:spPr/>
      <dgm:t>
        <a:bodyPr/>
        <a:lstStyle/>
        <a:p>
          <a:r>
            <a:rPr lang="en-MX" dirty="0"/>
            <a:t>Was there a not taken order from the same store during the previous hour?</a:t>
          </a:r>
          <a:endParaRPr lang="en-US" dirty="0"/>
        </a:p>
      </dgm:t>
    </dgm:pt>
    <dgm:pt modelId="{35771762-C20B-AE4D-8D4D-22DC6CB1A00A}" type="parTrans" cxnId="{8A2198B7-F0F3-6145-ACAA-1AFED01B8A00}">
      <dgm:prSet/>
      <dgm:spPr/>
      <dgm:t>
        <a:bodyPr/>
        <a:lstStyle/>
        <a:p>
          <a:endParaRPr lang="en-US"/>
        </a:p>
      </dgm:t>
    </dgm:pt>
    <dgm:pt modelId="{E9D14DA2-C0FE-6749-A0D1-D64A5D5FBF11}" type="sibTrans" cxnId="{8A2198B7-F0F3-6145-ACAA-1AFED01B8A00}">
      <dgm:prSet/>
      <dgm:spPr/>
      <dgm:t>
        <a:bodyPr/>
        <a:lstStyle/>
        <a:p>
          <a:endParaRPr lang="en-US"/>
        </a:p>
      </dgm:t>
    </dgm:pt>
    <dgm:pt modelId="{60A1F916-A8F1-F444-8F84-EA8E1CBB80DF}">
      <dgm:prSet phldrT="[Text]"/>
      <dgm:spPr/>
      <dgm:t>
        <a:bodyPr/>
        <a:lstStyle/>
        <a:p>
          <a:r>
            <a:rPr lang="en-MX"/>
            <a:t>Day of the week</a:t>
          </a:r>
          <a:endParaRPr lang="en-US" dirty="0"/>
        </a:p>
      </dgm:t>
    </dgm:pt>
    <dgm:pt modelId="{3A2B75B1-BD23-074A-913E-48E5C787ED5A}" type="parTrans" cxnId="{B1973047-AEC2-AD4F-A9DF-182B3FB6F755}">
      <dgm:prSet/>
      <dgm:spPr/>
      <dgm:t>
        <a:bodyPr/>
        <a:lstStyle/>
        <a:p>
          <a:endParaRPr lang="en-US"/>
        </a:p>
      </dgm:t>
    </dgm:pt>
    <dgm:pt modelId="{9D65F948-4492-3F44-9338-0EEB6A99CD9E}" type="sibTrans" cxnId="{B1973047-AEC2-AD4F-A9DF-182B3FB6F755}">
      <dgm:prSet/>
      <dgm:spPr/>
      <dgm:t>
        <a:bodyPr/>
        <a:lstStyle/>
        <a:p>
          <a:endParaRPr lang="en-US"/>
        </a:p>
      </dgm:t>
    </dgm:pt>
    <dgm:pt modelId="{0DFA04D3-EE94-4647-B5F4-5F98711743F1}" type="pres">
      <dgm:prSet presAssocID="{7BDC4610-EC7D-744E-BFD3-7CE83612E8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933108A-D0CB-0349-8539-3532F1A6A435}" type="pres">
      <dgm:prSet presAssocID="{D2CD0FF1-CBA8-3C45-A89D-A0AFEB1F2326}" presName="centerShape" presStyleLbl="node0" presStyleIdx="0" presStyleCnt="1"/>
      <dgm:spPr/>
    </dgm:pt>
    <dgm:pt modelId="{9AE2F852-A377-AE46-9438-C84D8655EC11}" type="pres">
      <dgm:prSet presAssocID="{53D2D523-CCC4-8449-A818-4E363DD0A4F6}" presName="parTrans" presStyleLbl="bgSibTrans2D1" presStyleIdx="0" presStyleCnt="4"/>
      <dgm:spPr/>
    </dgm:pt>
    <dgm:pt modelId="{10AB3A27-9BDD-A841-A19C-E32A9F0DE3FE}" type="pres">
      <dgm:prSet presAssocID="{4CB33B05-78F3-694C-A54F-1BE2EE3A9BF5}" presName="node" presStyleLbl="node1" presStyleIdx="0" presStyleCnt="4">
        <dgm:presLayoutVars>
          <dgm:bulletEnabled val="1"/>
        </dgm:presLayoutVars>
      </dgm:prSet>
      <dgm:spPr/>
    </dgm:pt>
    <dgm:pt modelId="{5D6702AB-392E-3042-BED9-462CB9432D5B}" type="pres">
      <dgm:prSet presAssocID="{3AA1B57A-3B81-B448-8A1C-3A99A4332B8B}" presName="parTrans" presStyleLbl="bgSibTrans2D1" presStyleIdx="1" presStyleCnt="4"/>
      <dgm:spPr/>
    </dgm:pt>
    <dgm:pt modelId="{D496F413-0D73-A141-9C70-108EBDBA11BA}" type="pres">
      <dgm:prSet presAssocID="{E6599DE2-F104-A644-8A1E-CD0B1672C6E8}" presName="node" presStyleLbl="node1" presStyleIdx="1" presStyleCnt="4">
        <dgm:presLayoutVars>
          <dgm:bulletEnabled val="1"/>
        </dgm:presLayoutVars>
      </dgm:prSet>
      <dgm:spPr/>
    </dgm:pt>
    <dgm:pt modelId="{86808F92-2E61-224E-B337-DA2004A8B7A5}" type="pres">
      <dgm:prSet presAssocID="{35771762-C20B-AE4D-8D4D-22DC6CB1A00A}" presName="parTrans" presStyleLbl="bgSibTrans2D1" presStyleIdx="2" presStyleCnt="4"/>
      <dgm:spPr/>
    </dgm:pt>
    <dgm:pt modelId="{BDE06120-4BFE-1941-B921-72F1BE2F0C62}" type="pres">
      <dgm:prSet presAssocID="{A0B899E7-E057-9E42-BCD9-893AAB9896C7}" presName="node" presStyleLbl="node1" presStyleIdx="2" presStyleCnt="4">
        <dgm:presLayoutVars>
          <dgm:bulletEnabled val="1"/>
        </dgm:presLayoutVars>
      </dgm:prSet>
      <dgm:spPr/>
    </dgm:pt>
    <dgm:pt modelId="{5BA1901F-F185-A844-8DCB-E03ECFDF16D9}" type="pres">
      <dgm:prSet presAssocID="{3A2B75B1-BD23-074A-913E-48E5C787ED5A}" presName="parTrans" presStyleLbl="bgSibTrans2D1" presStyleIdx="3" presStyleCnt="4"/>
      <dgm:spPr/>
    </dgm:pt>
    <dgm:pt modelId="{3A85DCCC-6BF9-1D42-B208-ED8683640117}" type="pres">
      <dgm:prSet presAssocID="{60A1F916-A8F1-F444-8F84-EA8E1CBB80DF}" presName="node" presStyleLbl="node1" presStyleIdx="3" presStyleCnt="4">
        <dgm:presLayoutVars>
          <dgm:bulletEnabled val="1"/>
        </dgm:presLayoutVars>
      </dgm:prSet>
      <dgm:spPr/>
    </dgm:pt>
  </dgm:ptLst>
  <dgm:cxnLst>
    <dgm:cxn modelId="{6D87C816-C415-3F4A-81D7-B195B43A7106}" srcId="{D2CD0FF1-CBA8-3C45-A89D-A0AFEB1F2326}" destId="{E6599DE2-F104-A644-8A1E-CD0B1672C6E8}" srcOrd="1" destOrd="0" parTransId="{3AA1B57A-3B81-B448-8A1C-3A99A4332B8B}" sibTransId="{F9A621BF-ADF3-F14A-BA2E-76088ECD9DDE}"/>
    <dgm:cxn modelId="{FCA50219-BBD4-7A4D-A50C-874DE20AB89C}" type="presOf" srcId="{7BDC4610-EC7D-744E-BFD3-7CE83612E891}" destId="{0DFA04D3-EE94-4647-B5F4-5F98711743F1}" srcOrd="0" destOrd="0" presId="urn:microsoft.com/office/officeart/2005/8/layout/radial4"/>
    <dgm:cxn modelId="{80613425-DE15-4F4A-9655-5CCABF939656}" type="presOf" srcId="{60A1F916-A8F1-F444-8F84-EA8E1CBB80DF}" destId="{3A85DCCC-6BF9-1D42-B208-ED8683640117}" srcOrd="0" destOrd="0" presId="urn:microsoft.com/office/officeart/2005/8/layout/radial4"/>
    <dgm:cxn modelId="{19562F2D-83A4-A049-97A3-3C3C1EB75AC1}" type="presOf" srcId="{D2CD0FF1-CBA8-3C45-A89D-A0AFEB1F2326}" destId="{5933108A-D0CB-0349-8539-3532F1A6A435}" srcOrd="0" destOrd="0" presId="urn:microsoft.com/office/officeart/2005/8/layout/radial4"/>
    <dgm:cxn modelId="{B1973047-AEC2-AD4F-A9DF-182B3FB6F755}" srcId="{D2CD0FF1-CBA8-3C45-A89D-A0AFEB1F2326}" destId="{60A1F916-A8F1-F444-8F84-EA8E1CBB80DF}" srcOrd="3" destOrd="0" parTransId="{3A2B75B1-BD23-074A-913E-48E5C787ED5A}" sibTransId="{9D65F948-4492-3F44-9338-0EEB6A99CD9E}"/>
    <dgm:cxn modelId="{71313C52-011D-0741-9699-01F7A3F07C83}" type="presOf" srcId="{4CB33B05-78F3-694C-A54F-1BE2EE3A9BF5}" destId="{10AB3A27-9BDD-A841-A19C-E32A9F0DE3FE}" srcOrd="0" destOrd="0" presId="urn:microsoft.com/office/officeart/2005/8/layout/radial4"/>
    <dgm:cxn modelId="{F65E065D-A353-C543-BFF5-26963C9F2DDF}" type="presOf" srcId="{E6599DE2-F104-A644-8A1E-CD0B1672C6E8}" destId="{D496F413-0D73-A141-9C70-108EBDBA11BA}" srcOrd="0" destOrd="0" presId="urn:microsoft.com/office/officeart/2005/8/layout/radial4"/>
    <dgm:cxn modelId="{F94A7464-10C9-234A-BBDD-9367937CEC1E}" type="presOf" srcId="{3AA1B57A-3B81-B448-8A1C-3A99A4332B8B}" destId="{5D6702AB-392E-3042-BED9-462CB9432D5B}" srcOrd="0" destOrd="0" presId="urn:microsoft.com/office/officeart/2005/8/layout/radial4"/>
    <dgm:cxn modelId="{C9752079-6286-264C-8AC9-B7B8FF187953}" srcId="{7BDC4610-EC7D-744E-BFD3-7CE83612E891}" destId="{D2CD0FF1-CBA8-3C45-A89D-A0AFEB1F2326}" srcOrd="0" destOrd="0" parTransId="{3C7691A3-5F30-DA4B-8AFF-FDB75A436B04}" sibTransId="{326BDD25-E322-F540-9B83-250A6EC4D02E}"/>
    <dgm:cxn modelId="{50EBF094-340B-DE4E-B231-72A6A6F1C001}" type="presOf" srcId="{53D2D523-CCC4-8449-A818-4E363DD0A4F6}" destId="{9AE2F852-A377-AE46-9438-C84D8655EC11}" srcOrd="0" destOrd="0" presId="urn:microsoft.com/office/officeart/2005/8/layout/radial4"/>
    <dgm:cxn modelId="{8A2198B7-F0F3-6145-ACAA-1AFED01B8A00}" srcId="{D2CD0FF1-CBA8-3C45-A89D-A0AFEB1F2326}" destId="{A0B899E7-E057-9E42-BCD9-893AAB9896C7}" srcOrd="2" destOrd="0" parTransId="{35771762-C20B-AE4D-8D4D-22DC6CB1A00A}" sibTransId="{E9D14DA2-C0FE-6749-A0D1-D64A5D5FBF11}"/>
    <dgm:cxn modelId="{DB5CE5E2-41D7-5E40-914D-D9B4482FDA2F}" type="presOf" srcId="{35771762-C20B-AE4D-8D4D-22DC6CB1A00A}" destId="{86808F92-2E61-224E-B337-DA2004A8B7A5}" srcOrd="0" destOrd="0" presId="urn:microsoft.com/office/officeart/2005/8/layout/radial4"/>
    <dgm:cxn modelId="{905E8CE8-DBDD-1A43-93FA-FD5878233CDD}" type="presOf" srcId="{A0B899E7-E057-9E42-BCD9-893AAB9896C7}" destId="{BDE06120-4BFE-1941-B921-72F1BE2F0C62}" srcOrd="0" destOrd="0" presId="urn:microsoft.com/office/officeart/2005/8/layout/radial4"/>
    <dgm:cxn modelId="{241F42F4-09A7-C043-985E-4097F03E9E22}" type="presOf" srcId="{3A2B75B1-BD23-074A-913E-48E5C787ED5A}" destId="{5BA1901F-F185-A844-8DCB-E03ECFDF16D9}" srcOrd="0" destOrd="0" presId="urn:microsoft.com/office/officeart/2005/8/layout/radial4"/>
    <dgm:cxn modelId="{926B2EF5-88E8-8546-9D29-29531EC8998E}" srcId="{D2CD0FF1-CBA8-3C45-A89D-A0AFEB1F2326}" destId="{4CB33B05-78F3-694C-A54F-1BE2EE3A9BF5}" srcOrd="0" destOrd="0" parTransId="{53D2D523-CCC4-8449-A818-4E363DD0A4F6}" sibTransId="{803266F8-A963-DC49-8E4B-385E057962EA}"/>
    <dgm:cxn modelId="{C5045DB1-AD4D-7D41-A2D7-C45AD17FBE2A}" type="presParOf" srcId="{0DFA04D3-EE94-4647-B5F4-5F98711743F1}" destId="{5933108A-D0CB-0349-8539-3532F1A6A435}" srcOrd="0" destOrd="0" presId="urn:microsoft.com/office/officeart/2005/8/layout/radial4"/>
    <dgm:cxn modelId="{91FDF86E-644D-1046-B958-DF5D4CE471AE}" type="presParOf" srcId="{0DFA04D3-EE94-4647-B5F4-5F98711743F1}" destId="{9AE2F852-A377-AE46-9438-C84D8655EC11}" srcOrd="1" destOrd="0" presId="urn:microsoft.com/office/officeart/2005/8/layout/radial4"/>
    <dgm:cxn modelId="{10DCE539-8118-0C4B-81CA-8268ED4B380A}" type="presParOf" srcId="{0DFA04D3-EE94-4647-B5F4-5F98711743F1}" destId="{10AB3A27-9BDD-A841-A19C-E32A9F0DE3FE}" srcOrd="2" destOrd="0" presId="urn:microsoft.com/office/officeart/2005/8/layout/radial4"/>
    <dgm:cxn modelId="{E0776FB7-AB04-2D44-9C99-FAAE1E1C7A51}" type="presParOf" srcId="{0DFA04D3-EE94-4647-B5F4-5F98711743F1}" destId="{5D6702AB-392E-3042-BED9-462CB9432D5B}" srcOrd="3" destOrd="0" presId="urn:microsoft.com/office/officeart/2005/8/layout/radial4"/>
    <dgm:cxn modelId="{EFCBD4A6-DE28-7F4D-AD2E-1403A49B291D}" type="presParOf" srcId="{0DFA04D3-EE94-4647-B5F4-5F98711743F1}" destId="{D496F413-0D73-A141-9C70-108EBDBA11BA}" srcOrd="4" destOrd="0" presId="urn:microsoft.com/office/officeart/2005/8/layout/radial4"/>
    <dgm:cxn modelId="{9BC3C99E-B2EF-274F-B324-E376F753D01B}" type="presParOf" srcId="{0DFA04D3-EE94-4647-B5F4-5F98711743F1}" destId="{86808F92-2E61-224E-B337-DA2004A8B7A5}" srcOrd="5" destOrd="0" presId="urn:microsoft.com/office/officeart/2005/8/layout/radial4"/>
    <dgm:cxn modelId="{55C04F19-CDF2-3343-8085-8BD2D129D296}" type="presParOf" srcId="{0DFA04D3-EE94-4647-B5F4-5F98711743F1}" destId="{BDE06120-4BFE-1941-B921-72F1BE2F0C62}" srcOrd="6" destOrd="0" presId="urn:microsoft.com/office/officeart/2005/8/layout/radial4"/>
    <dgm:cxn modelId="{B18A6C6B-ABC6-2941-B8ED-8EB9CD0AADDE}" type="presParOf" srcId="{0DFA04D3-EE94-4647-B5F4-5F98711743F1}" destId="{5BA1901F-F185-A844-8DCB-E03ECFDF16D9}" srcOrd="7" destOrd="0" presId="urn:microsoft.com/office/officeart/2005/8/layout/radial4"/>
    <dgm:cxn modelId="{B179C8EE-7676-9C42-855F-DFDD585CD7F5}" type="presParOf" srcId="{0DFA04D3-EE94-4647-B5F4-5F98711743F1}" destId="{3A85DCCC-6BF9-1D42-B208-ED868364011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0B84E0-5249-8542-872E-72E0760AD53F}" type="doc">
      <dgm:prSet loTypeId="urn:microsoft.com/office/officeart/2009/3/layout/IncreasingArrows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BE0552-C027-6D46-B7CA-5E39C35708CD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EE632506-A995-FB48-BFEA-B1835DEF72D6}" type="parTrans" cxnId="{257D6AF3-3C0F-0249-BF8D-554A2D85E5D3}">
      <dgm:prSet/>
      <dgm:spPr/>
      <dgm:t>
        <a:bodyPr/>
        <a:lstStyle/>
        <a:p>
          <a:endParaRPr lang="en-US"/>
        </a:p>
      </dgm:t>
    </dgm:pt>
    <dgm:pt modelId="{A354D935-737B-A147-97CB-05CD0C5270C1}" type="sibTrans" cxnId="{257D6AF3-3C0F-0249-BF8D-554A2D85E5D3}">
      <dgm:prSet/>
      <dgm:spPr/>
      <dgm:t>
        <a:bodyPr/>
        <a:lstStyle/>
        <a:p>
          <a:endParaRPr lang="en-US"/>
        </a:p>
      </dgm:t>
    </dgm:pt>
    <dgm:pt modelId="{F5EA7818-C392-F643-A20D-D52987FE8CB1}">
      <dgm:prSet phldrT="[Text]"/>
      <dgm:spPr/>
      <dgm:t>
        <a:bodyPr/>
        <a:lstStyle/>
        <a:p>
          <a:r>
            <a:rPr lang="en-MX" b="0" dirty="0"/>
            <a:t>There was a not taken order from the same store during the previous hour</a:t>
          </a:r>
          <a:endParaRPr lang="en-US" b="0" dirty="0"/>
        </a:p>
      </dgm:t>
    </dgm:pt>
    <dgm:pt modelId="{6D662C85-45F7-A641-997E-4D888793E081}" type="parTrans" cxnId="{BCFD189E-AD79-DF4A-A133-E5693594CFDB}">
      <dgm:prSet/>
      <dgm:spPr/>
      <dgm:t>
        <a:bodyPr/>
        <a:lstStyle/>
        <a:p>
          <a:endParaRPr lang="en-US"/>
        </a:p>
      </dgm:t>
    </dgm:pt>
    <dgm:pt modelId="{6A791D73-10B6-7042-9D69-7B04B5284F5C}" type="sibTrans" cxnId="{BCFD189E-AD79-DF4A-A133-E5693594CFDB}">
      <dgm:prSet/>
      <dgm:spPr/>
      <dgm:t>
        <a:bodyPr/>
        <a:lstStyle/>
        <a:p>
          <a:endParaRPr lang="en-US"/>
        </a:p>
      </dgm:t>
    </dgm:pt>
    <dgm:pt modelId="{3138C009-F98D-9947-9D76-F97141A87955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150D027F-1159-BB46-A975-596CF46756FA}" type="parTrans" cxnId="{5397E99A-07EB-634F-AFA4-852A90D837A2}">
      <dgm:prSet/>
      <dgm:spPr/>
      <dgm:t>
        <a:bodyPr/>
        <a:lstStyle/>
        <a:p>
          <a:endParaRPr lang="en-US"/>
        </a:p>
      </dgm:t>
    </dgm:pt>
    <dgm:pt modelId="{6CB4259A-15EF-0643-8D29-7B3903B834E5}" type="sibTrans" cxnId="{5397E99A-07EB-634F-AFA4-852A90D837A2}">
      <dgm:prSet/>
      <dgm:spPr/>
      <dgm:t>
        <a:bodyPr/>
        <a:lstStyle/>
        <a:p>
          <a:endParaRPr lang="en-US"/>
        </a:p>
      </dgm:t>
    </dgm:pt>
    <dgm:pt modelId="{A6B41DC0-562D-DC4B-82E2-CDA48A4298D3}">
      <dgm:prSet phldrT="[Text]"/>
      <dgm:spPr/>
      <dgm:t>
        <a:bodyPr/>
        <a:lstStyle/>
        <a:p>
          <a:r>
            <a:rPr lang="en-MX" b="0" dirty="0"/>
            <a:t>Distance to the user is greater than 0.9</a:t>
          </a:r>
          <a:endParaRPr lang="en-US" b="0" dirty="0"/>
        </a:p>
      </dgm:t>
    </dgm:pt>
    <dgm:pt modelId="{C8FCDED2-F558-074B-84A8-EBDC26F520E8}" type="parTrans" cxnId="{7B024C00-FE23-6B40-B338-14A47BBC65DF}">
      <dgm:prSet/>
      <dgm:spPr/>
      <dgm:t>
        <a:bodyPr/>
        <a:lstStyle/>
        <a:p>
          <a:endParaRPr lang="en-US"/>
        </a:p>
      </dgm:t>
    </dgm:pt>
    <dgm:pt modelId="{D331E973-3774-A048-A843-3BD4F81D9B46}" type="sibTrans" cxnId="{7B024C00-FE23-6B40-B338-14A47BBC65DF}">
      <dgm:prSet/>
      <dgm:spPr/>
      <dgm:t>
        <a:bodyPr/>
        <a:lstStyle/>
        <a:p>
          <a:endParaRPr lang="en-US"/>
        </a:p>
      </dgm:t>
    </dgm:pt>
    <dgm:pt modelId="{E5EE54F9-E9F3-EF40-9CBC-E67A61E29B75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D2F5F304-9E9E-D447-A074-86C778CA4B10}" type="parTrans" cxnId="{55F8200E-7C28-2B49-935A-CFE522086C26}">
      <dgm:prSet/>
      <dgm:spPr/>
      <dgm:t>
        <a:bodyPr/>
        <a:lstStyle/>
        <a:p>
          <a:endParaRPr lang="en-US"/>
        </a:p>
      </dgm:t>
    </dgm:pt>
    <dgm:pt modelId="{E3935B7F-B256-E347-8E25-4A74DC2B09E9}" type="sibTrans" cxnId="{55F8200E-7C28-2B49-935A-CFE522086C26}">
      <dgm:prSet/>
      <dgm:spPr/>
      <dgm:t>
        <a:bodyPr/>
        <a:lstStyle/>
        <a:p>
          <a:endParaRPr lang="en-US"/>
        </a:p>
      </dgm:t>
    </dgm:pt>
    <dgm:pt modelId="{67F82FD0-BDA9-4A41-916D-22E259103396}">
      <dgm:prSet phldrT="[Text]"/>
      <dgm:spPr/>
      <dgm:t>
        <a:bodyPr/>
        <a:lstStyle/>
        <a:p>
          <a:r>
            <a:rPr lang="en-MX" b="0" dirty="0"/>
            <a:t>Order total amount of earnings is less than $4k</a:t>
          </a:r>
          <a:endParaRPr lang="en-US" b="0" dirty="0"/>
        </a:p>
      </dgm:t>
    </dgm:pt>
    <dgm:pt modelId="{9600C850-552C-3E4A-829D-6D9EE4052E3D}" type="parTrans" cxnId="{3B78C50B-3BD1-5642-9133-05D390707714}">
      <dgm:prSet/>
      <dgm:spPr/>
      <dgm:t>
        <a:bodyPr/>
        <a:lstStyle/>
        <a:p>
          <a:endParaRPr lang="en-US"/>
        </a:p>
      </dgm:t>
    </dgm:pt>
    <dgm:pt modelId="{84BFECAC-A1B7-C441-A16B-2DFC2E7B4D2A}" type="sibTrans" cxnId="{3B78C50B-3BD1-5642-9133-05D390707714}">
      <dgm:prSet/>
      <dgm:spPr/>
      <dgm:t>
        <a:bodyPr/>
        <a:lstStyle/>
        <a:p>
          <a:endParaRPr lang="en-US"/>
        </a:p>
      </dgm:t>
    </dgm:pt>
    <dgm:pt modelId="{9BA1C5CF-42F5-0E4D-A01F-DD97E5733DD6}" type="pres">
      <dgm:prSet presAssocID="{4A0B84E0-5249-8542-872E-72E0760AD53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4756358D-305A-4949-9918-F361A7D6D4EE}" type="pres">
      <dgm:prSet presAssocID="{58BE0552-C027-6D46-B7CA-5E39C35708CD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EEAFFF09-77C7-434E-85EC-1B7EEC6D8B26}" type="pres">
      <dgm:prSet presAssocID="{58BE0552-C027-6D46-B7CA-5E39C35708CD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87AAC4B5-D431-1743-A344-3FF3069CBD2C}" type="pres">
      <dgm:prSet presAssocID="{3138C009-F98D-9947-9D76-F97141A87955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D3EF1B1D-EBDE-EC4B-A0D5-75E3D91DEFDC}" type="pres">
      <dgm:prSet presAssocID="{3138C009-F98D-9947-9D76-F97141A87955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1E220E47-00DA-6546-BB52-E2C286C9C78C}" type="pres">
      <dgm:prSet presAssocID="{E5EE54F9-E9F3-EF40-9CBC-E67A61E29B75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52D12155-CED1-F14B-B5D4-9D14DDB096E1}" type="pres">
      <dgm:prSet presAssocID="{E5EE54F9-E9F3-EF40-9CBC-E67A61E29B75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B024C00-FE23-6B40-B338-14A47BBC65DF}" srcId="{3138C009-F98D-9947-9D76-F97141A87955}" destId="{A6B41DC0-562D-DC4B-82E2-CDA48A4298D3}" srcOrd="0" destOrd="0" parTransId="{C8FCDED2-F558-074B-84A8-EBDC26F520E8}" sibTransId="{D331E973-3774-A048-A843-3BD4F81D9B46}"/>
    <dgm:cxn modelId="{ED3E580B-BB4D-C240-ABEC-5C20687AAA9F}" type="presOf" srcId="{58BE0552-C027-6D46-B7CA-5E39C35708CD}" destId="{4756358D-305A-4949-9918-F361A7D6D4EE}" srcOrd="0" destOrd="0" presId="urn:microsoft.com/office/officeart/2009/3/layout/IncreasingArrowsProcess"/>
    <dgm:cxn modelId="{3B78C50B-3BD1-5642-9133-05D390707714}" srcId="{E5EE54F9-E9F3-EF40-9CBC-E67A61E29B75}" destId="{67F82FD0-BDA9-4A41-916D-22E259103396}" srcOrd="0" destOrd="0" parTransId="{9600C850-552C-3E4A-829D-6D9EE4052E3D}" sibTransId="{84BFECAC-A1B7-C441-A16B-2DFC2E7B4D2A}"/>
    <dgm:cxn modelId="{55F8200E-7C28-2B49-935A-CFE522086C26}" srcId="{4A0B84E0-5249-8542-872E-72E0760AD53F}" destId="{E5EE54F9-E9F3-EF40-9CBC-E67A61E29B75}" srcOrd="2" destOrd="0" parTransId="{D2F5F304-9E9E-D447-A074-86C778CA4B10}" sibTransId="{E3935B7F-B256-E347-8E25-4A74DC2B09E9}"/>
    <dgm:cxn modelId="{0A18991B-BF42-BD45-8157-925DD68C3C74}" type="presOf" srcId="{67F82FD0-BDA9-4A41-916D-22E259103396}" destId="{52D12155-CED1-F14B-B5D4-9D14DDB096E1}" srcOrd="0" destOrd="0" presId="urn:microsoft.com/office/officeart/2009/3/layout/IncreasingArrowsProcess"/>
    <dgm:cxn modelId="{CEE4C023-8FFD-954F-A50D-D0141E99742F}" type="presOf" srcId="{E5EE54F9-E9F3-EF40-9CBC-E67A61E29B75}" destId="{1E220E47-00DA-6546-BB52-E2C286C9C78C}" srcOrd="0" destOrd="0" presId="urn:microsoft.com/office/officeart/2009/3/layout/IncreasingArrowsProcess"/>
    <dgm:cxn modelId="{6ABDD529-734B-B34D-9096-7F9D703DF511}" type="presOf" srcId="{3138C009-F98D-9947-9D76-F97141A87955}" destId="{87AAC4B5-D431-1743-A344-3FF3069CBD2C}" srcOrd="0" destOrd="0" presId="urn:microsoft.com/office/officeart/2009/3/layout/IncreasingArrowsProcess"/>
    <dgm:cxn modelId="{5397E99A-07EB-634F-AFA4-852A90D837A2}" srcId="{4A0B84E0-5249-8542-872E-72E0760AD53F}" destId="{3138C009-F98D-9947-9D76-F97141A87955}" srcOrd="1" destOrd="0" parTransId="{150D027F-1159-BB46-A975-596CF46756FA}" sibTransId="{6CB4259A-15EF-0643-8D29-7B3903B834E5}"/>
    <dgm:cxn modelId="{BCFD189E-AD79-DF4A-A133-E5693594CFDB}" srcId="{58BE0552-C027-6D46-B7CA-5E39C35708CD}" destId="{F5EA7818-C392-F643-A20D-D52987FE8CB1}" srcOrd="0" destOrd="0" parTransId="{6D662C85-45F7-A641-997E-4D888793E081}" sibTransId="{6A791D73-10B6-7042-9D69-7B04B5284F5C}"/>
    <dgm:cxn modelId="{6A6625AA-2FA1-D54F-8DB5-43331A4521CC}" type="presOf" srcId="{A6B41DC0-562D-DC4B-82E2-CDA48A4298D3}" destId="{D3EF1B1D-EBDE-EC4B-A0D5-75E3D91DEFDC}" srcOrd="0" destOrd="0" presId="urn:microsoft.com/office/officeart/2009/3/layout/IncreasingArrowsProcess"/>
    <dgm:cxn modelId="{79BE9AD0-1774-2E46-95A2-EBCDD45A5CAE}" type="presOf" srcId="{F5EA7818-C392-F643-A20D-D52987FE8CB1}" destId="{EEAFFF09-77C7-434E-85EC-1B7EEC6D8B26}" srcOrd="0" destOrd="0" presId="urn:microsoft.com/office/officeart/2009/3/layout/IncreasingArrowsProcess"/>
    <dgm:cxn modelId="{199DC2D6-98BF-4A48-AFB6-60CE2A72E4E1}" type="presOf" srcId="{4A0B84E0-5249-8542-872E-72E0760AD53F}" destId="{9BA1C5CF-42F5-0E4D-A01F-DD97E5733DD6}" srcOrd="0" destOrd="0" presId="urn:microsoft.com/office/officeart/2009/3/layout/IncreasingArrowsProcess"/>
    <dgm:cxn modelId="{257D6AF3-3C0F-0249-BF8D-554A2D85E5D3}" srcId="{4A0B84E0-5249-8542-872E-72E0760AD53F}" destId="{58BE0552-C027-6D46-B7CA-5E39C35708CD}" srcOrd="0" destOrd="0" parTransId="{EE632506-A995-FB48-BFEA-B1835DEF72D6}" sibTransId="{A354D935-737B-A147-97CB-05CD0C5270C1}"/>
    <dgm:cxn modelId="{FEC76969-D2A4-8249-87F1-09C051969D9D}" type="presParOf" srcId="{9BA1C5CF-42F5-0E4D-A01F-DD97E5733DD6}" destId="{4756358D-305A-4949-9918-F361A7D6D4EE}" srcOrd="0" destOrd="0" presId="urn:microsoft.com/office/officeart/2009/3/layout/IncreasingArrowsProcess"/>
    <dgm:cxn modelId="{91C4D50D-28F6-044A-A7D4-794D438A288C}" type="presParOf" srcId="{9BA1C5CF-42F5-0E4D-A01F-DD97E5733DD6}" destId="{EEAFFF09-77C7-434E-85EC-1B7EEC6D8B26}" srcOrd="1" destOrd="0" presId="urn:microsoft.com/office/officeart/2009/3/layout/IncreasingArrowsProcess"/>
    <dgm:cxn modelId="{602566CC-EC4E-D843-8A37-CC00C2500303}" type="presParOf" srcId="{9BA1C5CF-42F5-0E4D-A01F-DD97E5733DD6}" destId="{87AAC4B5-D431-1743-A344-3FF3069CBD2C}" srcOrd="2" destOrd="0" presId="urn:microsoft.com/office/officeart/2009/3/layout/IncreasingArrowsProcess"/>
    <dgm:cxn modelId="{16679978-4B40-6649-88FD-CFE80DC4DCF1}" type="presParOf" srcId="{9BA1C5CF-42F5-0E4D-A01F-DD97E5733DD6}" destId="{D3EF1B1D-EBDE-EC4B-A0D5-75E3D91DEFDC}" srcOrd="3" destOrd="0" presId="urn:microsoft.com/office/officeart/2009/3/layout/IncreasingArrowsProcess"/>
    <dgm:cxn modelId="{F1885268-6157-7340-A7A8-39E95536AC1D}" type="presParOf" srcId="{9BA1C5CF-42F5-0E4D-A01F-DD97E5733DD6}" destId="{1E220E47-00DA-6546-BB52-E2C286C9C78C}" srcOrd="4" destOrd="0" presId="urn:microsoft.com/office/officeart/2009/3/layout/IncreasingArrowsProcess"/>
    <dgm:cxn modelId="{DBD52FDD-E889-284D-A78D-4A72A92DA99F}" type="presParOf" srcId="{9BA1C5CF-42F5-0E4D-A01F-DD97E5733DD6}" destId="{52D12155-CED1-F14B-B5D4-9D14DDB096E1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3108A-D0CB-0349-8539-3532F1A6A435}">
      <dsp:nvSpPr>
        <dsp:cNvPr id="0" name=""/>
        <dsp:cNvSpPr/>
      </dsp:nvSpPr>
      <dsp:spPr>
        <a:xfrm>
          <a:off x="2721038" y="2687235"/>
          <a:ext cx="2012823" cy="2012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X" sz="2400" b="1" kern="1200" dirty="0"/>
            <a:t>Is an order not going to be taken?</a:t>
          </a:r>
          <a:endParaRPr lang="en-US" sz="2400" kern="1200" dirty="0"/>
        </a:p>
      </dsp:txBody>
      <dsp:txXfrm>
        <a:off x="3015809" y="2982006"/>
        <a:ext cx="1423281" cy="1423281"/>
      </dsp:txXfrm>
    </dsp:sp>
    <dsp:sp modelId="{9AE2F852-A377-AE46-9438-C84D8655EC11}">
      <dsp:nvSpPr>
        <dsp:cNvPr id="0" name=""/>
        <dsp:cNvSpPr/>
      </dsp:nvSpPr>
      <dsp:spPr>
        <a:xfrm rot="11700000">
          <a:off x="927374" y="2892207"/>
          <a:ext cx="1759036" cy="5736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B3A27-9BDD-A841-A19C-E32A9F0DE3FE}">
      <dsp:nvSpPr>
        <dsp:cNvPr id="0" name=""/>
        <dsp:cNvSpPr/>
      </dsp:nvSpPr>
      <dsp:spPr>
        <a:xfrm>
          <a:off x="1252" y="2186526"/>
          <a:ext cx="1912181" cy="1529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X" sz="1900" kern="1200" dirty="0"/>
            <a:t>Distance to the user</a:t>
          </a:r>
          <a:endParaRPr lang="en-US" sz="1900" kern="1200" dirty="0"/>
        </a:p>
      </dsp:txBody>
      <dsp:txXfrm>
        <a:off x="46057" y="2231331"/>
        <a:ext cx="1822571" cy="1440135"/>
      </dsp:txXfrm>
    </dsp:sp>
    <dsp:sp modelId="{5D6702AB-392E-3042-BED9-462CB9432D5B}">
      <dsp:nvSpPr>
        <dsp:cNvPr id="0" name=""/>
        <dsp:cNvSpPr/>
      </dsp:nvSpPr>
      <dsp:spPr>
        <a:xfrm rot="14700000">
          <a:off x="2007636" y="1604801"/>
          <a:ext cx="1759036" cy="5736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6F413-0D73-A141-9C70-108EBDBA11BA}">
      <dsp:nvSpPr>
        <dsp:cNvPr id="0" name=""/>
        <dsp:cNvSpPr/>
      </dsp:nvSpPr>
      <dsp:spPr>
        <a:xfrm>
          <a:off x="1559363" y="329641"/>
          <a:ext cx="1912181" cy="1529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X" sz="1900" kern="1200" dirty="0"/>
            <a:t>Order total amount of earnings</a:t>
          </a:r>
        </a:p>
      </dsp:txBody>
      <dsp:txXfrm>
        <a:off x="1604168" y="374446"/>
        <a:ext cx="1822571" cy="1440135"/>
      </dsp:txXfrm>
    </dsp:sp>
    <dsp:sp modelId="{86808F92-2E61-224E-B337-DA2004A8B7A5}">
      <dsp:nvSpPr>
        <dsp:cNvPr id="0" name=""/>
        <dsp:cNvSpPr/>
      </dsp:nvSpPr>
      <dsp:spPr>
        <a:xfrm rot="17700000">
          <a:off x="3688226" y="1604801"/>
          <a:ext cx="1759036" cy="5736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06120-4BFE-1941-B921-72F1BE2F0C62}">
      <dsp:nvSpPr>
        <dsp:cNvPr id="0" name=""/>
        <dsp:cNvSpPr/>
      </dsp:nvSpPr>
      <dsp:spPr>
        <a:xfrm>
          <a:off x="3983354" y="329641"/>
          <a:ext cx="1912181" cy="1529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X" sz="1900" kern="1200" dirty="0"/>
            <a:t>Was there a not taken order from the same store during the previous hour?</a:t>
          </a:r>
          <a:endParaRPr lang="en-US" sz="1900" kern="1200" dirty="0"/>
        </a:p>
      </dsp:txBody>
      <dsp:txXfrm>
        <a:off x="4028159" y="374446"/>
        <a:ext cx="1822571" cy="1440135"/>
      </dsp:txXfrm>
    </dsp:sp>
    <dsp:sp modelId="{5BA1901F-F185-A844-8DCB-E03ECFDF16D9}">
      <dsp:nvSpPr>
        <dsp:cNvPr id="0" name=""/>
        <dsp:cNvSpPr/>
      </dsp:nvSpPr>
      <dsp:spPr>
        <a:xfrm rot="20700000">
          <a:off x="4768489" y="2892207"/>
          <a:ext cx="1759036" cy="5736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5DCCC-6BF9-1D42-B208-ED8683640117}">
      <dsp:nvSpPr>
        <dsp:cNvPr id="0" name=""/>
        <dsp:cNvSpPr/>
      </dsp:nvSpPr>
      <dsp:spPr>
        <a:xfrm>
          <a:off x="5541465" y="2186526"/>
          <a:ext cx="1912181" cy="1529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X" sz="1900" kern="1200"/>
            <a:t>Day of the week</a:t>
          </a:r>
          <a:endParaRPr lang="en-US" sz="1900" kern="1200" dirty="0"/>
        </a:p>
      </dsp:txBody>
      <dsp:txXfrm>
        <a:off x="5586270" y="2231331"/>
        <a:ext cx="1822571" cy="1440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6358D-305A-4949-9918-F361A7D6D4EE}">
      <dsp:nvSpPr>
        <dsp:cNvPr id="0" name=""/>
        <dsp:cNvSpPr/>
      </dsp:nvSpPr>
      <dsp:spPr>
        <a:xfrm>
          <a:off x="0" y="738890"/>
          <a:ext cx="7492729" cy="109122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7323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</a:t>
          </a:r>
        </a:p>
      </dsp:txBody>
      <dsp:txXfrm>
        <a:off x="0" y="1011697"/>
        <a:ext cx="7219923" cy="545613"/>
      </dsp:txXfrm>
    </dsp:sp>
    <dsp:sp modelId="{EEAFFF09-77C7-434E-85EC-1B7EEC6D8B26}">
      <dsp:nvSpPr>
        <dsp:cNvPr id="0" name=""/>
        <dsp:cNvSpPr/>
      </dsp:nvSpPr>
      <dsp:spPr>
        <a:xfrm>
          <a:off x="0" y="1580384"/>
          <a:ext cx="2307760" cy="2102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X" sz="2100" b="0" kern="1200" dirty="0"/>
            <a:t>There was a not taken order from the same store during the previous hour</a:t>
          </a:r>
          <a:endParaRPr lang="en-US" sz="2100" b="0" kern="1200" dirty="0"/>
        </a:p>
      </dsp:txBody>
      <dsp:txXfrm>
        <a:off x="0" y="1580384"/>
        <a:ext cx="2307760" cy="2102104"/>
      </dsp:txXfrm>
    </dsp:sp>
    <dsp:sp modelId="{87AAC4B5-D431-1743-A344-3FF3069CBD2C}">
      <dsp:nvSpPr>
        <dsp:cNvPr id="0" name=""/>
        <dsp:cNvSpPr/>
      </dsp:nvSpPr>
      <dsp:spPr>
        <a:xfrm>
          <a:off x="2307760" y="1102633"/>
          <a:ext cx="5184968" cy="109122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7323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</a:t>
          </a:r>
        </a:p>
      </dsp:txBody>
      <dsp:txXfrm>
        <a:off x="2307760" y="1375440"/>
        <a:ext cx="4912162" cy="545613"/>
      </dsp:txXfrm>
    </dsp:sp>
    <dsp:sp modelId="{D3EF1B1D-EBDE-EC4B-A0D5-75E3D91DEFDC}">
      <dsp:nvSpPr>
        <dsp:cNvPr id="0" name=""/>
        <dsp:cNvSpPr/>
      </dsp:nvSpPr>
      <dsp:spPr>
        <a:xfrm>
          <a:off x="2307760" y="1944126"/>
          <a:ext cx="2307760" cy="2102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X" sz="2100" b="0" kern="1200" dirty="0"/>
            <a:t>Distance to the user is greater than 0.9</a:t>
          </a:r>
          <a:endParaRPr lang="en-US" sz="2100" b="0" kern="1200" dirty="0"/>
        </a:p>
      </dsp:txBody>
      <dsp:txXfrm>
        <a:off x="2307760" y="1944126"/>
        <a:ext cx="2307760" cy="2102104"/>
      </dsp:txXfrm>
    </dsp:sp>
    <dsp:sp modelId="{1E220E47-00DA-6546-BB52-E2C286C9C78C}">
      <dsp:nvSpPr>
        <dsp:cNvPr id="0" name=""/>
        <dsp:cNvSpPr/>
      </dsp:nvSpPr>
      <dsp:spPr>
        <a:xfrm>
          <a:off x="4615521" y="1466375"/>
          <a:ext cx="2877207" cy="109122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7323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</a:t>
          </a:r>
        </a:p>
      </dsp:txBody>
      <dsp:txXfrm>
        <a:off x="4615521" y="1739182"/>
        <a:ext cx="2604401" cy="545613"/>
      </dsp:txXfrm>
    </dsp:sp>
    <dsp:sp modelId="{52D12155-CED1-F14B-B5D4-9D14DDB096E1}">
      <dsp:nvSpPr>
        <dsp:cNvPr id="0" name=""/>
        <dsp:cNvSpPr/>
      </dsp:nvSpPr>
      <dsp:spPr>
        <a:xfrm>
          <a:off x="4615521" y="2307868"/>
          <a:ext cx="2307760" cy="20713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X" sz="2100" b="0" kern="1200" dirty="0"/>
            <a:t>Order total amount of earnings is less than $4k</a:t>
          </a:r>
          <a:endParaRPr lang="en-US" sz="2100" b="0" kern="1200" dirty="0"/>
        </a:p>
      </dsp:txBody>
      <dsp:txXfrm>
        <a:off x="4615521" y="2307868"/>
        <a:ext cx="2307760" cy="2071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6AF0C-1D8B-B94B-82AA-A83F48A25600}" type="datetimeFigureOut">
              <a:rPr lang="en-MX" smtClean="0"/>
              <a:t>05/11/20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369AA-5276-1443-843B-85C3AC9797D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7760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551120-B6FA-48D4-94D1-88AFAA5745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E1453-D9F1-467B-BC8C-44A1C243F4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91425-9667-4303-B26F-4016F2276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5"/>
            <a:ext cx="10552356" cy="3560781"/>
          </a:xfrm>
        </p:spPr>
        <p:txBody>
          <a:bodyPr anchor="t">
            <a:norm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ECECC-891B-4BA1-871B-09811B26B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313816"/>
            <a:ext cx="10552356" cy="12801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C78E-C8FF-4034-A16A-043EC9CE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9224" y="6356350"/>
            <a:ext cx="2721684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5BCC-41EC-42C0-A2C4-97B2548F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" y="6356350"/>
            <a:ext cx="493776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F314-00B7-406F-9FCD-26DBB286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0908" y="6356350"/>
            <a:ext cx="7422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4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3357-EB62-4D4C-96A9-7FC5FC9E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457B8-E614-42B4-B671-4ED0B2A3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1984785"/>
            <a:ext cx="10210800" cy="41921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750E-3C7B-4C12-B331-B6BACF86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F368-061F-4BEB-A761-F25C4A55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D4CA-7731-429F-8F87-55704A77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AE055-7FD5-4054-991D-4F5FF6862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A033E-256C-4144-AC88-22985F5B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645F-DA62-404C-A7D1-2A89C11D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9487-5906-46E0-B7F4-E338FBD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77A8-3088-4A41-B26F-C3E3E130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1D95-DD92-4C49-8FD3-409267F4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8B37-FD7B-4FED-88E9-8D2967EC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984785"/>
            <a:ext cx="10550236" cy="41921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E46-A911-4B85-B09A-73B50348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EBC1-AB71-48E8-8A3D-592B1E19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E0265-72B9-4A08-A979-B5FAD888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1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AB9-B290-44C2-87F2-45A7BAB0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1709738"/>
            <a:ext cx="105523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FDDA-5BF8-4297-BFA1-10E8892F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4589463"/>
            <a:ext cx="10552356" cy="1354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E1D1-F0EE-4757-8832-8AC4FD21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D8FF-C8B9-4F3C-8D01-A5A6E5B5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25A2-086C-4A58-A17B-59DDFC64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86D9-C01E-46ED-B61A-F0BF8629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15A5-6F01-423B-8623-C7E5502DC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163" y="2033587"/>
            <a:ext cx="5167745" cy="4143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7E6C0-F39C-48B7-8E38-EFDB870BE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981" y="2033587"/>
            <a:ext cx="5008417" cy="4143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AEF7B-E35B-43C5-8E92-8CAE83A0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F0537-6815-42BD-89F4-EA2895C4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8D14-2FBC-4F50-8921-4744D594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6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A33D-F167-4F19-8071-E462A9D2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918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5AFB-4AC2-4CF5-AE1D-A0D8AAA1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018" y="1681163"/>
            <a:ext cx="50831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74028-C1DD-4401-A121-5E0D47D77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018" y="2505075"/>
            <a:ext cx="50831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0EFDB-92AC-4FF8-AD03-64778B0C7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0292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D6277-1BEA-44A0-8E2C-F565FBA6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069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B07A6-65BC-4C2F-AF5F-05AE0382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178A9-323C-483A-BD48-1EA0E1E2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A6DA4-CA82-4371-9C6F-2A54C0A5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8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874C-E517-40F6-ABB0-90A0223F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0BA47-8357-4F94-BA54-7295CC23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26605-E383-4BE7-99BA-F2735518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BFAED-8918-44E2-8E0D-88427151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1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A875B-8BA3-42B8-91B9-17E58452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80D75-ACF4-4891-9B2C-A2926AC9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8AB3-E784-478A-A6E6-C2CCCC21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8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E467-D442-4E9F-A410-5558B33A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0579-8FD3-4391-B38F-196A5675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4C37E-C117-406D-B844-DEB4F372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D6B3-A365-4A80-AB55-AF7E4666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DE3C7-7769-40E7-91AA-1A020AE4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420C-DDB1-4786-8881-0549C5F8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2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FB0A-BE32-43B2-A9C0-08FEAFE1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75582-290E-43AB-A2EF-3B7F9804A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5D12D-E393-4C9A-9509-18B7256B7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7DA-CB6E-4FF6-BB0F-0DC264C9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5C0F9-D7FB-4419-AB0A-3388DD9A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575C4-629A-4DED-A008-0B8EE115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8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20E45-1D88-4832-A0F0-1DC5D77A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365124"/>
            <a:ext cx="10552356" cy="1501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15922-BD13-49B2-8250-83598F32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1984785"/>
            <a:ext cx="10552356" cy="4192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68A2-AB1B-4F42-9FFE-2CF950FFA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4356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DD124621-8099-445B-92EA-B619A304F2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8DD8-29E9-4B2A-BC4C-7179F24DB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277" y="6356350"/>
            <a:ext cx="483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470B-91EF-4D5B-AEE6-0FB75ABE6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032" y="6356350"/>
            <a:ext cx="634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/>
                </a:solidFill>
                <a:latin typeface="+mn-lt"/>
              </a:defRPr>
            </a:lvl1pPr>
          </a:lstStyle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6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F67E000-DFC6-4143-98EB-F2F1744E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D86AC-47D5-9746-9758-D30BD989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679" y="742277"/>
            <a:ext cx="3925634" cy="3910405"/>
          </a:xfrm>
        </p:spPr>
        <p:txBody>
          <a:bodyPr>
            <a:normAutofit/>
          </a:bodyPr>
          <a:lstStyle/>
          <a:p>
            <a:r>
              <a:rPr lang="en-MX" sz="4600" dirty="0">
                <a:solidFill>
                  <a:schemeClr val="accent1"/>
                </a:solidFill>
              </a:rPr>
              <a:t>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1CD0B-4732-3D42-82FE-8AEFC71F8B84}"/>
              </a:ext>
            </a:extLst>
          </p:cNvPr>
          <p:cNvSpPr txBox="1"/>
          <p:nvPr/>
        </p:nvSpPr>
        <p:spPr>
          <a:xfrm>
            <a:off x="593678" y="1873404"/>
            <a:ext cx="54411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MX" sz="2800" b="1" dirty="0"/>
              <a:t>What can be improved?</a:t>
            </a:r>
          </a:p>
          <a:p>
            <a:pPr marL="342900" indent="-342900">
              <a:buFont typeface="+mj-lt"/>
              <a:buAutoNum type="arabicPeriod"/>
            </a:pPr>
            <a:r>
              <a:rPr lang="en-MX" sz="2800" b="1" dirty="0"/>
              <a:t>What variables I used?</a:t>
            </a:r>
          </a:p>
          <a:p>
            <a:pPr marL="342900" indent="-342900">
              <a:buFont typeface="+mj-lt"/>
              <a:buAutoNum type="arabicPeriod"/>
            </a:pPr>
            <a:r>
              <a:rPr lang="en-MX" sz="2800" b="1" dirty="0"/>
              <a:t>How are variables related?</a:t>
            </a:r>
          </a:p>
          <a:p>
            <a:pPr marL="342900" indent="-342900">
              <a:buFont typeface="+mj-lt"/>
              <a:buAutoNum type="arabicPeriod"/>
            </a:pPr>
            <a:r>
              <a:rPr lang="en-MX" sz="2800" b="1" dirty="0"/>
              <a:t>The findings</a:t>
            </a:r>
          </a:p>
          <a:p>
            <a:pPr marL="342900" indent="-342900">
              <a:buFont typeface="+mj-lt"/>
              <a:buAutoNum type="arabicPeriod"/>
            </a:pPr>
            <a:r>
              <a:rPr lang="en-MX" sz="2800" b="1" dirty="0"/>
              <a:t>Business suggestions</a:t>
            </a:r>
          </a:p>
          <a:p>
            <a:pPr marL="342900" indent="-342900">
              <a:buFont typeface="+mj-lt"/>
              <a:buAutoNum type="arabicPeriod"/>
            </a:pPr>
            <a:r>
              <a:rPr lang="en-MX" sz="2800" b="1" dirty="0"/>
              <a:t>Modeling 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MX" sz="2800" b="1" dirty="0"/>
              <a:t>The selected model</a:t>
            </a:r>
          </a:p>
          <a:p>
            <a:pPr marL="342900" indent="-342900">
              <a:buFont typeface="+mj-lt"/>
              <a:buAutoNum type="arabicPeriod"/>
            </a:pPr>
            <a:r>
              <a:rPr lang="en-MX" sz="2800" b="1" dirty="0"/>
              <a:t>Data quality</a:t>
            </a:r>
          </a:p>
        </p:txBody>
      </p:sp>
    </p:spTree>
    <p:extLst>
      <p:ext uri="{BB962C8B-B14F-4D97-AF65-F5344CB8AC3E}">
        <p14:creationId xmlns:p14="http://schemas.microsoft.com/office/powerpoint/2010/main" val="427063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E7CC2-4EA2-CE47-93F0-8DF4879B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Data Analysis | Modeling approach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2ED9C3-9807-4C4D-AF8A-ABEF78D75CA3}"/>
              </a:ext>
            </a:extLst>
          </p:cNvPr>
          <p:cNvSpPr txBox="1"/>
          <p:nvPr/>
        </p:nvSpPr>
        <p:spPr>
          <a:xfrm>
            <a:off x="647700" y="1873158"/>
            <a:ext cx="1294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2000" dirty="0"/>
              <a:t>Concerns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F17B5-5313-DB41-ADCF-9ED5D5AFC903}"/>
              </a:ext>
            </a:extLst>
          </p:cNvPr>
          <p:cNvSpPr txBox="1"/>
          <p:nvPr/>
        </p:nvSpPr>
        <p:spPr>
          <a:xfrm>
            <a:off x="960755" y="2437191"/>
            <a:ext cx="9384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I may be conserned obout how does the model works on an </a:t>
            </a:r>
            <a:r>
              <a:rPr lang="en-MX" b="1" dirty="0"/>
              <a:t>out of time sample </a:t>
            </a:r>
            <a:r>
              <a:rPr lang="en-MX" dirty="0"/>
              <a:t>as if not </a:t>
            </a:r>
          </a:p>
          <a:p>
            <a:r>
              <a:rPr lang="en-US" dirty="0"/>
              <a:t>done carefully, decision trees may overfit and lose prediction power.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927BCC-278A-4B4C-8BB9-1996ADFE6D18}"/>
              </a:ext>
            </a:extLst>
          </p:cNvPr>
          <p:cNvSpPr txBox="1"/>
          <p:nvPr/>
        </p:nvSpPr>
        <p:spPr>
          <a:xfrm>
            <a:off x="647700" y="3687381"/>
            <a:ext cx="2758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Further</a:t>
            </a:r>
            <a:r>
              <a:rPr lang="es-ES" sz="2000" dirty="0"/>
              <a:t> </a:t>
            </a:r>
            <a:r>
              <a:rPr lang="es-ES" sz="2000" dirty="0" err="1"/>
              <a:t>improvements</a:t>
            </a:r>
            <a:endParaRPr lang="en-MX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93E427-4833-924A-87B8-E8949494DC64}"/>
              </a:ext>
            </a:extLst>
          </p:cNvPr>
          <p:cNvSpPr txBox="1"/>
          <p:nvPr/>
        </p:nvSpPr>
        <p:spPr>
          <a:xfrm>
            <a:off x="960755" y="4251414"/>
            <a:ext cx="6807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More data and </a:t>
            </a:r>
            <a:r>
              <a:rPr lang="es-ES" dirty="0" err="1"/>
              <a:t>useful</a:t>
            </a:r>
            <a:r>
              <a:rPr lang="es-ES" dirty="0"/>
              <a:t> variables to </a:t>
            </a:r>
            <a:r>
              <a:rPr lang="es-ES" dirty="0" err="1"/>
              <a:t>include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Tune </a:t>
            </a:r>
            <a:r>
              <a:rPr lang="es-ES" dirty="0" err="1"/>
              <a:t>additional</a:t>
            </a:r>
            <a:r>
              <a:rPr lang="es-ES" dirty="0"/>
              <a:t> </a:t>
            </a:r>
            <a:r>
              <a:rPr lang="es-ES" dirty="0" err="1"/>
              <a:t>hyperparameters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Try </a:t>
            </a:r>
            <a:r>
              <a:rPr lang="es-ES" dirty="0" err="1"/>
              <a:t>boosting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forests</a:t>
            </a:r>
            <a:r>
              <a:rPr lang="es-ES" dirty="0"/>
              <a:t> to </a:t>
            </a:r>
            <a:r>
              <a:rPr lang="es-ES" dirty="0" err="1"/>
              <a:t>have</a:t>
            </a:r>
            <a:r>
              <a:rPr lang="es-ES" dirty="0"/>
              <a:t> a more </a:t>
            </a:r>
            <a:r>
              <a:rPr lang="es-ES" dirty="0" err="1"/>
              <a:t>robust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0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E7CC2-4EA2-CE47-93F0-8DF4879B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Data Analysis | The selected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63947-A881-CD40-B909-6C4C08BE7D97}"/>
              </a:ext>
            </a:extLst>
          </p:cNvPr>
          <p:cNvSpPr txBox="1"/>
          <p:nvPr/>
        </p:nvSpPr>
        <p:spPr>
          <a:xfrm>
            <a:off x="729827" y="3874819"/>
            <a:ext cx="9517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Model has the </a:t>
            </a:r>
            <a:r>
              <a:rPr lang="en-MX" b="1" dirty="0"/>
              <a:t>best testing f1 score </a:t>
            </a:r>
            <a:r>
              <a:rPr lang="en-MX" dirty="0"/>
              <a:t>and not at all one of the highest training f1 scores. </a:t>
            </a:r>
          </a:p>
          <a:p>
            <a:r>
              <a:rPr lang="en-MX" dirty="0"/>
              <a:t>     This helps to avoid overfitting on the training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MX" dirty="0"/>
              <a:t>he model is 185% better than a na</a:t>
            </a:r>
            <a:r>
              <a:rPr lang="en-US" dirty="0" err="1"/>
              <a:t>ï</a:t>
            </a:r>
            <a:r>
              <a:rPr lang="en-MX" dirty="0"/>
              <a:t>ve estimator, wh</a:t>
            </a:r>
            <a:r>
              <a:rPr lang="en-US" dirty="0" err="1"/>
              <a:t>ic</a:t>
            </a:r>
            <a:r>
              <a:rPr lang="en-MX" dirty="0"/>
              <a:t>h has testing f1 score of 8.08%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FD50B6-A173-A44E-99D1-9DFC103FCE37}"/>
              </a:ext>
            </a:extLst>
          </p:cNvPr>
          <p:cNvSpPr txBox="1"/>
          <p:nvPr/>
        </p:nvSpPr>
        <p:spPr>
          <a:xfrm>
            <a:off x="2730500" y="2030413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4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8DE10-5677-1245-A93F-CA29111A97AF}"/>
              </a:ext>
            </a:extLst>
          </p:cNvPr>
          <p:cNvSpPr txBox="1"/>
          <p:nvPr/>
        </p:nvSpPr>
        <p:spPr>
          <a:xfrm>
            <a:off x="1988085" y="2736932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X" dirty="0"/>
              <a:t>Maximum depth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1AC9E5-A086-2046-9B21-FCD4B54ADEE9}"/>
              </a:ext>
            </a:extLst>
          </p:cNvPr>
          <p:cNvSpPr txBox="1"/>
          <p:nvPr/>
        </p:nvSpPr>
        <p:spPr>
          <a:xfrm>
            <a:off x="4760723" y="2030413"/>
            <a:ext cx="1919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4000" dirty="0"/>
              <a:t>52.46%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433668-DDCF-3541-B6A4-0FEF67E1E260}"/>
              </a:ext>
            </a:extLst>
          </p:cNvPr>
          <p:cNvSpPr txBox="1"/>
          <p:nvPr/>
        </p:nvSpPr>
        <p:spPr>
          <a:xfrm>
            <a:off x="4725445" y="2736932"/>
            <a:ext cx="18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X" dirty="0"/>
              <a:t>Training f1 score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D8DAC-58A0-2740-9E51-9C51540D1194}"/>
              </a:ext>
            </a:extLst>
          </p:cNvPr>
          <p:cNvSpPr txBox="1"/>
          <p:nvPr/>
        </p:nvSpPr>
        <p:spPr>
          <a:xfrm>
            <a:off x="7793218" y="2030413"/>
            <a:ext cx="1919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4000" dirty="0">
                <a:solidFill>
                  <a:srgbClr val="00B050"/>
                </a:solidFill>
              </a:rPr>
              <a:t>23.05%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FFA5B5-1919-8349-A82F-6C4E925C0D7C}"/>
              </a:ext>
            </a:extLst>
          </p:cNvPr>
          <p:cNvSpPr txBox="1"/>
          <p:nvPr/>
        </p:nvSpPr>
        <p:spPr>
          <a:xfrm>
            <a:off x="7793218" y="2736932"/>
            <a:ext cx="18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X" dirty="0"/>
              <a:t>Training f1 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A52FB-A941-B149-9B0F-1FC0F9EEFBB1}"/>
              </a:ext>
            </a:extLst>
          </p:cNvPr>
          <p:cNvSpPr txBox="1"/>
          <p:nvPr/>
        </p:nvSpPr>
        <p:spPr>
          <a:xfrm>
            <a:off x="139700" y="6445179"/>
            <a:ext cx="4755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200" dirty="0"/>
              <a:t>*keep in mind that training set is over sampled and testing set no. </a:t>
            </a:r>
          </a:p>
        </p:txBody>
      </p:sp>
    </p:spTree>
    <p:extLst>
      <p:ext uri="{BB962C8B-B14F-4D97-AF65-F5344CB8AC3E}">
        <p14:creationId xmlns:p14="http://schemas.microsoft.com/office/powerpoint/2010/main" val="402910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E7CC2-4EA2-CE47-93F0-8DF4879B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Data Analysis | The selected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239B4-B94B-F742-892B-9EF18D5E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1" y="2132528"/>
            <a:ext cx="5412868" cy="3998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8A0703-344B-4A4C-AFE4-6E80001DD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51" y="2132528"/>
            <a:ext cx="5708650" cy="3998953"/>
          </a:xfrm>
          <a:prstGeom prst="rect">
            <a:avLst/>
          </a:prstGeom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829F4933-4D9D-674B-9902-238A6465CAB0}"/>
              </a:ext>
            </a:extLst>
          </p:cNvPr>
          <p:cNvSpPr/>
          <p:nvPr/>
        </p:nvSpPr>
        <p:spPr>
          <a:xfrm>
            <a:off x="1346200" y="3886200"/>
            <a:ext cx="863600" cy="5080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600" b="1" dirty="0"/>
              <a:t>0.52</a:t>
            </a:r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ACD89FF5-2C7A-9D44-B45C-F7B2B2B464AA}"/>
              </a:ext>
            </a:extLst>
          </p:cNvPr>
          <p:cNvSpPr/>
          <p:nvPr/>
        </p:nvSpPr>
        <p:spPr>
          <a:xfrm>
            <a:off x="6921500" y="1981200"/>
            <a:ext cx="863600" cy="5080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600" b="1" dirty="0"/>
              <a:t>0.23</a:t>
            </a:r>
          </a:p>
        </p:txBody>
      </p:sp>
    </p:spTree>
    <p:extLst>
      <p:ext uri="{BB962C8B-B14F-4D97-AF65-F5344CB8AC3E}">
        <p14:creationId xmlns:p14="http://schemas.microsoft.com/office/powerpoint/2010/main" val="44909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E7CC2-4EA2-CE47-93F0-8DF4879B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Data Analysis | Data quality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7DDD2-505A-594E-9202-93405DF71E3D}"/>
              </a:ext>
            </a:extLst>
          </p:cNvPr>
          <p:cNvSpPr txBox="1"/>
          <p:nvPr/>
        </p:nvSpPr>
        <p:spPr>
          <a:xfrm>
            <a:off x="8739931" y="1992486"/>
            <a:ext cx="713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4800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83A41-16DB-8D47-A3AD-6A3643256779}"/>
              </a:ext>
            </a:extLst>
          </p:cNvPr>
          <p:cNvSpPr txBox="1"/>
          <p:nvPr/>
        </p:nvSpPr>
        <p:spPr>
          <a:xfrm>
            <a:off x="8319742" y="274994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Null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415A5-29D0-464C-B42B-C3A28D6DEFC5}"/>
              </a:ext>
            </a:extLst>
          </p:cNvPr>
          <p:cNvSpPr txBox="1"/>
          <p:nvPr/>
        </p:nvSpPr>
        <p:spPr>
          <a:xfrm>
            <a:off x="8605350" y="3267124"/>
            <a:ext cx="1127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4800" dirty="0"/>
              <a:t>52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4325A-E0F1-4C42-905D-6BB4F8988CD2}"/>
              </a:ext>
            </a:extLst>
          </p:cNvPr>
          <p:cNvSpPr txBox="1"/>
          <p:nvPr/>
        </p:nvSpPr>
        <p:spPr>
          <a:xfrm>
            <a:off x="8033679" y="4010317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Duplicated orders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6D014-1329-1C44-AEA8-6643DBA14D65}"/>
              </a:ext>
            </a:extLst>
          </p:cNvPr>
          <p:cNvSpPr txBox="1"/>
          <p:nvPr/>
        </p:nvSpPr>
        <p:spPr>
          <a:xfrm>
            <a:off x="8792849" y="4530681"/>
            <a:ext cx="713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48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047FE-7F3F-0C42-BF64-791F64BBE261}"/>
              </a:ext>
            </a:extLst>
          </p:cNvPr>
          <p:cNvSpPr txBox="1"/>
          <p:nvPr/>
        </p:nvSpPr>
        <p:spPr>
          <a:xfrm>
            <a:off x="8071779" y="5306911"/>
            <a:ext cx="191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Fraud suspected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46CDB-C73E-1B4F-A8BA-85D3CCADC1D4}"/>
              </a:ext>
            </a:extLst>
          </p:cNvPr>
          <p:cNvSpPr txBox="1"/>
          <p:nvPr/>
        </p:nvSpPr>
        <p:spPr>
          <a:xfrm>
            <a:off x="1459443" y="8515955"/>
            <a:ext cx="864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2 cases with suspiciously high earning amount. 10x and 8x over all earnings mean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6636E7-A5F3-144C-8983-15D442B610B0}"/>
              </a:ext>
            </a:extLst>
          </p:cNvPr>
          <p:cNvSpPr txBox="1"/>
          <p:nvPr/>
        </p:nvSpPr>
        <p:spPr>
          <a:xfrm>
            <a:off x="1263356" y="2528461"/>
            <a:ext cx="51098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Data quality was </a:t>
            </a:r>
            <a:r>
              <a:rPr lang="en-MX" b="1" dirty="0"/>
              <a:t>good</a:t>
            </a:r>
            <a:r>
              <a:rPr lang="en-MX" dirty="0"/>
              <a:t> in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b="1" dirty="0"/>
              <a:t>Duplicated</a:t>
            </a:r>
            <a:r>
              <a:rPr lang="en-MX" dirty="0"/>
              <a:t> values were dropped and the row with the most recent date was kept</a:t>
            </a:r>
          </a:p>
          <a:p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b="1" dirty="0"/>
              <a:t>Fraud suspected cases </a:t>
            </a:r>
            <a:r>
              <a:rPr lang="en-MX" dirty="0"/>
              <a:t>were dropped. Had total earnings greater than 8 times the average earnings value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02817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E7CC2-4EA2-CE47-93F0-8DF4879B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Data Analysis | What variables I used?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46CDB-C73E-1B4F-A8BA-85D3CCADC1D4}"/>
              </a:ext>
            </a:extLst>
          </p:cNvPr>
          <p:cNvSpPr txBox="1"/>
          <p:nvPr/>
        </p:nvSpPr>
        <p:spPr>
          <a:xfrm>
            <a:off x="1459443" y="8515955"/>
            <a:ext cx="864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2 cases with suspiciously high earning amount. 10x and 8x over all earnings mean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BF519F-9849-434D-BA46-6A4093BC74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623775"/>
              </p:ext>
            </p:extLst>
          </p:nvPr>
        </p:nvGraphicFramePr>
        <p:xfrm>
          <a:off x="2368550" y="1424788"/>
          <a:ext cx="7454900" cy="502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127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E7CC2-4EA2-CE47-93F0-8DF4879B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Data Analysis | How are variables related?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CD99C-34C5-3344-ABB0-410A4E69EA97}"/>
              </a:ext>
            </a:extLst>
          </p:cNvPr>
          <p:cNvSpPr txBox="1"/>
          <p:nvPr/>
        </p:nvSpPr>
        <p:spPr>
          <a:xfrm>
            <a:off x="1952292" y="1344906"/>
            <a:ext cx="308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2400" dirty="0"/>
              <a:t>Distance to the 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0C986-6BF8-7748-A69F-BE9B87AF00C6}"/>
              </a:ext>
            </a:extLst>
          </p:cNvPr>
          <p:cNvSpPr txBox="1"/>
          <p:nvPr/>
        </p:nvSpPr>
        <p:spPr>
          <a:xfrm>
            <a:off x="1829961" y="1917706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3200" dirty="0"/>
              <a:t>1.36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77B42-BB61-D547-89CD-A2977E61E6C0}"/>
              </a:ext>
            </a:extLst>
          </p:cNvPr>
          <p:cNvSpPr txBox="1"/>
          <p:nvPr/>
        </p:nvSpPr>
        <p:spPr>
          <a:xfrm>
            <a:off x="3856571" y="1917706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3200" dirty="0"/>
              <a:t>1.71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173B1-61C9-2C46-A068-413653441D95}"/>
              </a:ext>
            </a:extLst>
          </p:cNvPr>
          <p:cNvSpPr txBox="1"/>
          <p:nvPr/>
        </p:nvSpPr>
        <p:spPr>
          <a:xfrm>
            <a:off x="1692070" y="2522090"/>
            <a:ext cx="1370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X" sz="1600" dirty="0"/>
              <a:t>Median</a:t>
            </a:r>
          </a:p>
          <a:p>
            <a:pPr algn="ctr"/>
            <a:r>
              <a:rPr lang="en-MX" sz="1600" dirty="0"/>
              <a:t>Taken orders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64AE6F-7ECE-F649-8BDB-8D84E7BDA362}"/>
              </a:ext>
            </a:extLst>
          </p:cNvPr>
          <p:cNvSpPr txBox="1"/>
          <p:nvPr/>
        </p:nvSpPr>
        <p:spPr>
          <a:xfrm>
            <a:off x="3533277" y="2515905"/>
            <a:ext cx="1741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X" sz="1600" dirty="0"/>
              <a:t>Median</a:t>
            </a:r>
          </a:p>
          <a:p>
            <a:pPr algn="ctr"/>
            <a:r>
              <a:rPr lang="en-MX" sz="1600" b="1" dirty="0"/>
              <a:t>Not taken orders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7367-2061-A64C-9516-434198F30E62}"/>
              </a:ext>
            </a:extLst>
          </p:cNvPr>
          <p:cNvSpPr txBox="1"/>
          <p:nvPr/>
        </p:nvSpPr>
        <p:spPr>
          <a:xfrm>
            <a:off x="6506441" y="1344906"/>
            <a:ext cx="463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MX" sz="2400" dirty="0"/>
              <a:t>Order total amount of earnings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3FD06-D124-2141-81D3-03F393BE5F9B}"/>
              </a:ext>
            </a:extLst>
          </p:cNvPr>
          <p:cNvSpPr txBox="1"/>
          <p:nvPr/>
        </p:nvSpPr>
        <p:spPr>
          <a:xfrm>
            <a:off x="6963831" y="1917706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3200" dirty="0"/>
              <a:t>$5,200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0C10-131D-3346-8859-3C3A43AE44FC}"/>
              </a:ext>
            </a:extLst>
          </p:cNvPr>
          <p:cNvSpPr txBox="1"/>
          <p:nvPr/>
        </p:nvSpPr>
        <p:spPr>
          <a:xfrm>
            <a:off x="9041241" y="1917706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3200" dirty="0"/>
              <a:t>$4,700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2D2271-2464-5945-BC1D-59412F3FAD8A}"/>
              </a:ext>
            </a:extLst>
          </p:cNvPr>
          <p:cNvSpPr txBox="1"/>
          <p:nvPr/>
        </p:nvSpPr>
        <p:spPr>
          <a:xfrm>
            <a:off x="7021688" y="2515905"/>
            <a:ext cx="1370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X" sz="1600" dirty="0"/>
              <a:t>Median</a:t>
            </a:r>
          </a:p>
          <a:p>
            <a:pPr algn="ctr"/>
            <a:r>
              <a:rPr lang="en-MX" sz="1600" dirty="0"/>
              <a:t>Taken orders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FA7BF7-FCAE-784B-B454-3B4516A6DA66}"/>
              </a:ext>
            </a:extLst>
          </p:cNvPr>
          <p:cNvSpPr txBox="1"/>
          <p:nvPr/>
        </p:nvSpPr>
        <p:spPr>
          <a:xfrm>
            <a:off x="8900995" y="2515905"/>
            <a:ext cx="1741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X" sz="1600" dirty="0"/>
              <a:t>Median</a:t>
            </a:r>
          </a:p>
          <a:p>
            <a:pPr algn="ctr"/>
            <a:r>
              <a:rPr lang="en-MX" sz="1600" b="1" dirty="0"/>
              <a:t>Not taken orders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4F7303-4D95-1D41-B802-BE8B521EA870}"/>
              </a:ext>
            </a:extLst>
          </p:cNvPr>
          <p:cNvSpPr txBox="1"/>
          <p:nvPr/>
        </p:nvSpPr>
        <p:spPr>
          <a:xfrm>
            <a:off x="3138829" y="205620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600" dirty="0"/>
              <a:t>&lt;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F6C1B6-ECBE-8B44-8441-C50945C2B260}"/>
              </a:ext>
            </a:extLst>
          </p:cNvPr>
          <p:cNvSpPr txBox="1"/>
          <p:nvPr/>
        </p:nvSpPr>
        <p:spPr>
          <a:xfrm>
            <a:off x="8561761" y="205620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600" dirty="0"/>
              <a:t>&gt;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E4F930-B594-664E-9253-B4970761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55" y="3614326"/>
            <a:ext cx="3870681" cy="26797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BF09E44-0FDA-404D-B96E-D324BFF5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741" y="3614324"/>
            <a:ext cx="4071084" cy="267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4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E7CC2-4EA2-CE47-93F0-8DF4879B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Data Analysis | How are variables related?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CD99C-34C5-3344-ABB0-410A4E69EA97}"/>
              </a:ext>
            </a:extLst>
          </p:cNvPr>
          <p:cNvSpPr txBox="1"/>
          <p:nvPr/>
        </p:nvSpPr>
        <p:spPr>
          <a:xfrm>
            <a:off x="487224" y="1955359"/>
            <a:ext cx="6035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2400" dirty="0"/>
              <a:t>Was there a not taken order from the same store during the previous hour?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0C986-6BF8-7748-A69F-BE9B87AF00C6}"/>
              </a:ext>
            </a:extLst>
          </p:cNvPr>
          <p:cNvSpPr txBox="1"/>
          <p:nvPr/>
        </p:nvSpPr>
        <p:spPr>
          <a:xfrm>
            <a:off x="1761335" y="3563034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3200" dirty="0"/>
              <a:t>6.5%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77B42-BB61-D547-89CD-A2977E61E6C0}"/>
              </a:ext>
            </a:extLst>
          </p:cNvPr>
          <p:cNvSpPr txBox="1"/>
          <p:nvPr/>
        </p:nvSpPr>
        <p:spPr>
          <a:xfrm>
            <a:off x="3838745" y="3563034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3200" dirty="0"/>
              <a:t>14.2%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173B1-61C9-2C46-A068-413653441D95}"/>
              </a:ext>
            </a:extLst>
          </p:cNvPr>
          <p:cNvSpPr txBox="1"/>
          <p:nvPr/>
        </p:nvSpPr>
        <p:spPr>
          <a:xfrm>
            <a:off x="1956229" y="4276627"/>
            <a:ext cx="2971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X" sz="1600" dirty="0"/>
              <a:t>Proportion of not taken orders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4F7303-4D95-1D41-B802-BE8B521EA870}"/>
              </a:ext>
            </a:extLst>
          </p:cNvPr>
          <p:cNvSpPr txBox="1"/>
          <p:nvPr/>
        </p:nvSpPr>
        <p:spPr>
          <a:xfrm>
            <a:off x="3121003" y="370153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600" dirty="0"/>
              <a:t>&lt;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56CC2-DF2D-374F-9B64-B197F9D4FA25}"/>
              </a:ext>
            </a:extLst>
          </p:cNvPr>
          <p:cNvSpPr txBox="1"/>
          <p:nvPr/>
        </p:nvSpPr>
        <p:spPr>
          <a:xfrm>
            <a:off x="2043398" y="307903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D21A-6DAE-464A-BC2E-419C8FF90D8E}"/>
              </a:ext>
            </a:extLst>
          </p:cNvPr>
          <p:cNvSpPr txBox="1"/>
          <p:nvPr/>
        </p:nvSpPr>
        <p:spPr>
          <a:xfrm>
            <a:off x="4020387" y="3079033"/>
            <a:ext cx="53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Yes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AD114-444F-6C46-9601-D141BD7CC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936" y="2162733"/>
            <a:ext cx="39243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3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E7CC2-4EA2-CE47-93F0-8DF4879B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Data Analysis | How are variables related?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CD99C-34C5-3344-ABB0-410A4E69EA97}"/>
              </a:ext>
            </a:extLst>
          </p:cNvPr>
          <p:cNvSpPr txBox="1"/>
          <p:nvPr/>
        </p:nvSpPr>
        <p:spPr>
          <a:xfrm>
            <a:off x="647700" y="1424788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2400" dirty="0"/>
              <a:t>Day of the week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473FC-3A34-FB44-B0EB-6C4CDCCE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13" y="3150080"/>
            <a:ext cx="4402276" cy="3231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DAAE8-D15F-E943-AB85-093F734F4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073" y="3150079"/>
            <a:ext cx="4495942" cy="32314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D4584D-1C7E-2B45-9A72-BA2E6B725DA7}"/>
              </a:ext>
            </a:extLst>
          </p:cNvPr>
          <p:cNvSpPr txBox="1"/>
          <p:nvPr/>
        </p:nvSpPr>
        <p:spPr>
          <a:xfrm>
            <a:off x="1262888" y="1977079"/>
            <a:ext cx="6655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Saturday</a:t>
            </a:r>
          </a:p>
          <a:p>
            <a:pPr marL="285750" indent="-285750">
              <a:buFontTx/>
              <a:buChar char="-"/>
            </a:pPr>
            <a:r>
              <a:rPr lang="en-MX" dirty="0"/>
              <a:t>1st day with highest proportion of not taken orders (10.3%) </a:t>
            </a:r>
          </a:p>
          <a:p>
            <a:pPr marL="285750" indent="-285750">
              <a:buFontTx/>
              <a:buChar char="-"/>
            </a:pPr>
            <a:r>
              <a:rPr lang="en-MX" dirty="0"/>
              <a:t>2nd day with the most number of total orders</a:t>
            </a:r>
          </a:p>
        </p:txBody>
      </p:sp>
    </p:spTree>
    <p:extLst>
      <p:ext uri="{BB962C8B-B14F-4D97-AF65-F5344CB8AC3E}">
        <p14:creationId xmlns:p14="http://schemas.microsoft.com/office/powerpoint/2010/main" val="84661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E7CC2-4EA2-CE47-93F0-8DF4879B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Data Analysis | The 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FE37C-D0AC-6949-B0C8-6F403547D0FB}"/>
              </a:ext>
            </a:extLst>
          </p:cNvPr>
          <p:cNvSpPr txBox="1"/>
          <p:nvPr/>
        </p:nvSpPr>
        <p:spPr>
          <a:xfrm>
            <a:off x="647700" y="1625600"/>
            <a:ext cx="5253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2400" dirty="0"/>
              <a:t>The most non taking orders scenario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10A632-F6BA-094E-B48A-21FCEA8A7F30}"/>
              </a:ext>
            </a:extLst>
          </p:cNvPr>
          <p:cNvSpPr txBox="1"/>
          <p:nvPr/>
        </p:nvSpPr>
        <p:spPr>
          <a:xfrm>
            <a:off x="9106441" y="2921168"/>
            <a:ext cx="1853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6000" dirty="0">
                <a:solidFill>
                  <a:srgbClr val="C00000"/>
                </a:solidFill>
              </a:rPr>
              <a:t>76%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BB32-228A-7C4C-9D37-481C24448F67}"/>
              </a:ext>
            </a:extLst>
          </p:cNvPr>
          <p:cNvSpPr txBox="1"/>
          <p:nvPr/>
        </p:nvSpPr>
        <p:spPr>
          <a:xfrm>
            <a:off x="8566420" y="4012420"/>
            <a:ext cx="2933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Relative </a:t>
            </a:r>
            <a:r>
              <a:rPr lang="en-US" dirty="0" err="1"/>
              <a:t>i</a:t>
            </a:r>
            <a:r>
              <a:rPr lang="en-MX" dirty="0"/>
              <a:t>ncrease in the probability that an order is not going to be taken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D3F3000-42B9-9E4E-996B-45E1F779F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792165"/>
              </p:ext>
            </p:extLst>
          </p:nvPr>
        </p:nvGraphicFramePr>
        <p:xfrm>
          <a:off x="495300" y="1651000"/>
          <a:ext cx="7492729" cy="511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47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E7CC2-4EA2-CE47-93F0-8DF4879B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Data Analysis | Business suggestions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855AC-B107-A74B-BF3C-76BA57E81860}"/>
              </a:ext>
            </a:extLst>
          </p:cNvPr>
          <p:cNvSpPr txBox="1"/>
          <p:nvPr/>
        </p:nvSpPr>
        <p:spPr>
          <a:xfrm>
            <a:off x="284287" y="1324709"/>
            <a:ext cx="697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2400" dirty="0"/>
              <a:t>Distance, earnings and previous not taken orders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C0574-FB58-EB4F-9F1A-CB8E085BFC18}"/>
              </a:ext>
            </a:extLst>
          </p:cNvPr>
          <p:cNvSpPr txBox="1"/>
          <p:nvPr/>
        </p:nvSpPr>
        <p:spPr>
          <a:xfrm>
            <a:off x="647700" y="1784771"/>
            <a:ext cx="107306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Adjust store suggesting rules so that user see first stores within less than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Decrease de distance ratio to which couriers are asigned to below 0.9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X" dirty="0"/>
              <a:t>If not a general decrease, maybe just for orders with earnings &lt; 4k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Increase delivery fare for orders with earnings under 4K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Increase courier incentives so they would take more orders with distance to de user greater than 0.9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X" dirty="0"/>
              <a:t>Maybe just an insentive on the current order to reach the total 4k earnings threshold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1D6AB0-2883-4C4C-9DE4-FD9A3B694306}"/>
              </a:ext>
            </a:extLst>
          </p:cNvPr>
          <p:cNvSpPr txBox="1"/>
          <p:nvPr/>
        </p:nvSpPr>
        <p:spPr>
          <a:xfrm>
            <a:off x="284287" y="4725448"/>
            <a:ext cx="255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2400" dirty="0"/>
              <a:t>Estimated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7FB914-4494-9E45-9E5E-D330CEF50C0E}"/>
              </a:ext>
            </a:extLst>
          </p:cNvPr>
          <p:cNvSpPr txBox="1"/>
          <p:nvPr/>
        </p:nvSpPr>
        <p:spPr>
          <a:xfrm>
            <a:off x="647700" y="5185510"/>
            <a:ext cx="1070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Target orders with a probability of not being taken estimated (over a certain threshold) and offer an incentive to the courier so that he would take it</a:t>
            </a:r>
          </a:p>
        </p:txBody>
      </p:sp>
    </p:spTree>
    <p:extLst>
      <p:ext uri="{BB962C8B-B14F-4D97-AF65-F5344CB8AC3E}">
        <p14:creationId xmlns:p14="http://schemas.microsoft.com/office/powerpoint/2010/main" val="171578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E7CC2-4EA2-CE47-93F0-8DF4879B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Data Analysis | Modeling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AC948-772E-6041-823B-DEA69D5AD811}"/>
              </a:ext>
            </a:extLst>
          </p:cNvPr>
          <p:cNvSpPr txBox="1"/>
          <p:nvPr/>
        </p:nvSpPr>
        <p:spPr>
          <a:xfrm>
            <a:off x="647700" y="1689100"/>
            <a:ext cx="1721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2000" dirty="0"/>
              <a:t>Data splitting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34B7A-07C7-C24E-AA04-4A0C8BEE4241}"/>
              </a:ext>
            </a:extLst>
          </p:cNvPr>
          <p:cNvSpPr txBox="1"/>
          <p:nvPr/>
        </p:nvSpPr>
        <p:spPr>
          <a:xfrm>
            <a:off x="960755" y="2253133"/>
            <a:ext cx="992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I separated the data into </a:t>
            </a:r>
            <a:r>
              <a:rPr lang="en-MX" b="1" dirty="0"/>
              <a:t>training</a:t>
            </a:r>
            <a:r>
              <a:rPr lang="en-MX" dirty="0"/>
              <a:t> and </a:t>
            </a:r>
            <a:r>
              <a:rPr lang="en-MX" b="1" dirty="0"/>
              <a:t>testing</a:t>
            </a:r>
            <a:r>
              <a:rPr lang="en-MX" dirty="0"/>
              <a:t> sets with 80% and 20% of the orders respectively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913E5-A79F-CD41-B638-11B5D6CB1439}"/>
              </a:ext>
            </a:extLst>
          </p:cNvPr>
          <p:cNvSpPr txBox="1"/>
          <p:nvPr/>
        </p:nvSpPr>
        <p:spPr>
          <a:xfrm>
            <a:off x="647700" y="3186498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2000" dirty="0"/>
              <a:t>Over sampling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333E1-10AE-5947-A709-116DF3D6AEED}"/>
              </a:ext>
            </a:extLst>
          </p:cNvPr>
          <p:cNvSpPr txBox="1"/>
          <p:nvPr/>
        </p:nvSpPr>
        <p:spPr>
          <a:xfrm>
            <a:off x="960755" y="3750531"/>
            <a:ext cx="92077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The proportion of non taken orders is small (7.8%) and could cause biased estimations </a:t>
            </a:r>
          </a:p>
          <a:p>
            <a:r>
              <a:rPr lang="en-MX" dirty="0"/>
              <a:t>beca</a:t>
            </a:r>
            <a:r>
              <a:rPr lang="en-US" dirty="0"/>
              <a:t>us</a:t>
            </a:r>
            <a:r>
              <a:rPr lang="en-MX" dirty="0"/>
              <a:t>e taken orders are </a:t>
            </a:r>
            <a:r>
              <a:rPr lang="en-US" b="1" dirty="0"/>
              <a:t>over represented</a:t>
            </a:r>
            <a:r>
              <a:rPr lang="en-MX" b="1" dirty="0"/>
              <a:t> </a:t>
            </a:r>
            <a:r>
              <a:rPr lang="en-MX" dirty="0"/>
              <a:t>in the sample</a:t>
            </a:r>
          </a:p>
          <a:p>
            <a:endParaRPr lang="en-MX" dirty="0"/>
          </a:p>
          <a:p>
            <a:r>
              <a:rPr lang="en-MX" dirty="0"/>
              <a:t>I did a </a:t>
            </a:r>
            <a:r>
              <a:rPr lang="en-MX" b="1" dirty="0"/>
              <a:t>sampling with replacement </a:t>
            </a:r>
            <a:r>
              <a:rPr lang="en-MX" dirty="0"/>
              <a:t>of the non taken orders in the training set in order</a:t>
            </a:r>
          </a:p>
          <a:p>
            <a:r>
              <a:rPr lang="en-US" dirty="0"/>
              <a:t>t</a:t>
            </a:r>
            <a:r>
              <a:rPr lang="en-MX" dirty="0"/>
              <a:t>o have a training set with 50% of non taken orders. Just on the training set.</a:t>
            </a:r>
          </a:p>
          <a:p>
            <a:endParaRPr lang="en-MX" dirty="0"/>
          </a:p>
          <a:p>
            <a:r>
              <a:rPr lang="en-MX" dirty="0"/>
              <a:t>Keep in mind that because of over sampling, probabilities estimated in the training set </a:t>
            </a:r>
          </a:p>
          <a:p>
            <a:r>
              <a:rPr lang="en-MX" dirty="0"/>
              <a:t>must be compared in relative terms tather than in absolute terms</a:t>
            </a:r>
          </a:p>
        </p:txBody>
      </p:sp>
    </p:spTree>
    <p:extLst>
      <p:ext uri="{BB962C8B-B14F-4D97-AF65-F5344CB8AC3E}">
        <p14:creationId xmlns:p14="http://schemas.microsoft.com/office/powerpoint/2010/main" val="85888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E7CC2-4EA2-CE47-93F0-8DF4879B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MX" sz="2800" dirty="0">
                <a:solidFill>
                  <a:schemeClr val="bg1"/>
                </a:solidFill>
              </a:rPr>
              <a:t>Data Analysis | Modeling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AC948-772E-6041-823B-DEA69D5AD811}"/>
              </a:ext>
            </a:extLst>
          </p:cNvPr>
          <p:cNvSpPr txBox="1"/>
          <p:nvPr/>
        </p:nvSpPr>
        <p:spPr>
          <a:xfrm>
            <a:off x="647700" y="2099792"/>
            <a:ext cx="1875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2000" dirty="0"/>
              <a:t>Type of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34B7A-07C7-C24E-AA04-4A0C8BEE4241}"/>
              </a:ext>
            </a:extLst>
          </p:cNvPr>
          <p:cNvSpPr txBox="1"/>
          <p:nvPr/>
        </p:nvSpPr>
        <p:spPr>
          <a:xfrm>
            <a:off x="960755" y="2663825"/>
            <a:ext cx="9880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I estimated a decision </a:t>
            </a:r>
            <a:r>
              <a:rPr lang="en-MX" b="1" dirty="0"/>
              <a:t>tree model</a:t>
            </a:r>
            <a:r>
              <a:rPr lang="en-MX" dirty="0"/>
              <a:t>. It is a fast computing and easy </a:t>
            </a:r>
            <a:r>
              <a:rPr lang="en-MX" b="1" dirty="0"/>
              <a:t>interpretable</a:t>
            </a:r>
            <a:r>
              <a:rPr lang="en-MX" dirty="0"/>
              <a:t> type of model </a:t>
            </a:r>
          </a:p>
          <a:p>
            <a:r>
              <a:rPr lang="en-MX" dirty="0"/>
              <a:t>convienient to be used in a first mvp.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9CE2EA-A73C-374B-BAAE-4704DEB7A4AC}"/>
              </a:ext>
            </a:extLst>
          </p:cNvPr>
          <p:cNvSpPr txBox="1"/>
          <p:nvPr/>
        </p:nvSpPr>
        <p:spPr>
          <a:xfrm>
            <a:off x="647700" y="3943346"/>
            <a:ext cx="2452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2000" dirty="0"/>
              <a:t>Performance metric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7627E-0820-B94E-A9AC-61B26451D6B2}"/>
              </a:ext>
            </a:extLst>
          </p:cNvPr>
          <p:cNvSpPr txBox="1"/>
          <p:nvPr/>
        </p:nvSpPr>
        <p:spPr>
          <a:xfrm>
            <a:off x="960755" y="4507379"/>
            <a:ext cx="99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I used the </a:t>
            </a:r>
            <a:r>
              <a:rPr lang="en-MX" b="1" dirty="0"/>
              <a:t>f1 score </a:t>
            </a:r>
            <a:r>
              <a:rPr lang="en-MX" dirty="0"/>
              <a:t>in order to select the best model. Optimizing on this score increases both </a:t>
            </a:r>
          </a:p>
          <a:p>
            <a:r>
              <a:rPr lang="en-MX" dirty="0"/>
              <a:t>the precision and the recall of a classifier.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00455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793</Words>
  <Application>Microsoft Macintosh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ColorBlockVTI</vt:lpstr>
      <vt:lpstr>Index</vt:lpstr>
      <vt:lpstr>Data Analysis | What variables I used?</vt:lpstr>
      <vt:lpstr>Data Analysis | How are variables related?</vt:lpstr>
      <vt:lpstr>Data Analysis | How are variables related?</vt:lpstr>
      <vt:lpstr>Data Analysis | How are variables related?</vt:lpstr>
      <vt:lpstr>Data Analysis | The findings</vt:lpstr>
      <vt:lpstr>Data Analysis | Business suggestions</vt:lpstr>
      <vt:lpstr>Data Analysis | Modeling approach</vt:lpstr>
      <vt:lpstr>Data Analysis | Modeling approach</vt:lpstr>
      <vt:lpstr>Data Analysis | Modeling approach</vt:lpstr>
      <vt:lpstr>Data Analysis | The selected model</vt:lpstr>
      <vt:lpstr>Data Analysis | The selected model</vt:lpstr>
      <vt:lpstr>Data Analysis | Data quality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Scientist Assessment</dc:title>
  <dc:creator>Allan R</dc:creator>
  <cp:lastModifiedBy>Allan R</cp:lastModifiedBy>
  <cp:revision>72</cp:revision>
  <dcterms:created xsi:type="dcterms:W3CDTF">2020-08-17T04:27:43Z</dcterms:created>
  <dcterms:modified xsi:type="dcterms:W3CDTF">2020-11-05T22:47:53Z</dcterms:modified>
</cp:coreProperties>
</file>