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894041-7BA7-4B19-B9AB-0CE3067DF127}" v="3" dt="2025-05-28T12:37:06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535DB-F0DF-BA45-21F4-B7CAAAEC1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4130C-F90D-9CC2-84EC-BF4599F0F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D22E-010F-D00A-83D9-15CAFC33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D0B6A-A189-D177-40E2-79F29AB3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4A2AE-A66F-7D73-0699-E8F1E955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13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E3E8-7719-3901-1DA9-81FA2A6D9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AE0E-7019-FE99-8A67-A0AB16A8F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4E916-8E54-6E04-CB5F-F751BEC9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9E922-2154-5FF9-2662-ADFC51B78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C1035-57C5-17A5-F46C-38B13969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23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B63386-5EDA-1381-429C-4506D4F95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352FD7-5568-EC7B-0044-BA63E5E66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DFE98-7EA3-958D-38A7-170EF94D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2CFF8-9788-A573-946A-2472EF44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E446D-1F93-2F5D-3BA5-7CFAA0DD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55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14C58-7319-BA96-F19C-8CFCD348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01F6-280E-CB76-47B7-3583D1786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CDFBF-D286-9227-CD1C-A88DC511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88628-AEC7-AACC-64A0-29D8E733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3B512-375F-2693-1245-B154730E9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81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0712-603F-FFFB-0054-D4B950928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2255D-464D-76F1-EEAE-DD8E833AF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EBEC4-F5DF-A488-29E0-A081C705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C0955-6B58-1239-AE54-07AD2F2D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C55BE-3F13-6854-2CF2-69A648AB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257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0515-5111-B987-EA41-54072C38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DDD3-01B9-E57B-E6BB-D2E97BB57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BAFEB-3440-A6BB-C5C5-9DD2579C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E1CDF-E377-E341-8C10-3226275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C9D4B-7B25-30F8-5474-26FA3E3D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B211C-2257-F0D5-ABA8-2549737F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846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B4CD-3DDF-5934-1389-B42DCAC65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9F909-721D-B819-42DA-F177D3C89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DF119-E281-4C0D-5FE0-FBD86DA2A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9B5CD-1F35-23A2-B08A-23D8D75AF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5E853-0DF9-9951-CA33-09CDEEDD0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C871D-405D-0CB7-ACD1-47BC1975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B4DFE2-55E9-1161-BE31-7F4850FB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059F0-762B-0A8D-F854-686A09F0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446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3D12B-8EAF-A172-EB33-2BC1BCBE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643B9-B566-0FB9-C871-6C4675CE4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7BF87-6492-8DDC-3793-400706DF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4E67D-7050-95F1-EA4B-5982573F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74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8F4F6-5B5A-0195-551B-B66E6E8D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026DA-0447-52DC-BB16-22B178636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4716E-F823-FE49-C81F-E9C39314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5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F0198-795B-2538-A480-98D03109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707A-DB2A-5EB8-3921-FFAAAC1B3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E1255-DD4E-A405-8EEE-1025430B8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730B3-95B3-01BB-FB64-35665F53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05A1-E83A-5157-6E6D-C649AE7F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B6A8F-85A1-4CB2-08FE-4F330D6B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08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BB75-E217-9C67-59BE-A410752D0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FE093-8F26-B0FE-ABEC-02CEE0C1B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52AFE-A2A2-2DCF-9EBC-EF56DE4EE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8946-027B-398A-C07E-BF13C6B4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60ABCE-E598-A5A4-C2EC-3DE601F91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14481-E61F-B423-71A3-6F653C4C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87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C99304-FF54-EE3B-B3C5-D430CA050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08842-E3E0-CDDB-E2EF-64DD96BB7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FCAEF-97D5-8BEB-C549-034A3B52F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90C16-B705-4C4A-9547-41068E4DF099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00710-A406-FC92-AE8F-0D2512281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4701-2938-C047-305B-52F52C3E5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8408E-51D4-42FF-9430-E2F150863D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7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00B7-562C-B181-8F46-6F262D9DF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1847" y="380782"/>
            <a:ext cx="7007551" cy="2499151"/>
          </a:xfrm>
        </p:spPr>
        <p:txBody>
          <a:bodyPr>
            <a:normAutofit/>
          </a:bodyPr>
          <a:lstStyle/>
          <a:p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CLCH R&amp;D Research Delivery Competency Framework</a:t>
            </a:r>
            <a:endParaRPr lang="en-GB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F022A-82E8-6858-A82D-19369B007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8866" y="4648653"/>
            <a:ext cx="5015346" cy="14893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Trust Research Governance Committee</a:t>
            </a:r>
          </a:p>
          <a:p>
            <a:endParaRPr lang="en-GB" dirty="0"/>
          </a:p>
          <a:p>
            <a:r>
              <a:rPr lang="en-GB" sz="1800" dirty="0"/>
              <a:t>28/05/2025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31F83-8BD5-1CBF-4B3C-8D41BA7B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106" t="19513" r="25956" b="9123"/>
          <a:stretch/>
        </p:blipFill>
        <p:spPr>
          <a:xfrm>
            <a:off x="111095" y="254114"/>
            <a:ext cx="5751320" cy="68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5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77F3-056F-022D-494A-A865991B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B475E-70B1-D947-85A5-8E88AD867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2434" y="1992807"/>
            <a:ext cx="5021366" cy="3852515"/>
          </a:xfrm>
        </p:spPr>
        <p:txBody>
          <a:bodyPr>
            <a:normAutofit/>
          </a:bodyPr>
          <a:lstStyle/>
          <a:p>
            <a:r>
              <a:rPr lang="en-GB" dirty="0"/>
              <a:t>Adapted from the NIHR version 3.1 November 2024</a:t>
            </a:r>
          </a:p>
          <a:p>
            <a:endParaRPr lang="en-GB" dirty="0"/>
          </a:p>
          <a:p>
            <a:r>
              <a:rPr lang="en-GB" dirty="0"/>
              <a:t>Includes 4 modules</a:t>
            </a:r>
          </a:p>
          <a:p>
            <a:endParaRPr lang="en-GB" dirty="0"/>
          </a:p>
          <a:p>
            <a:r>
              <a:rPr lang="en-GB" dirty="0"/>
              <a:t>Initially developed to NIHR staff and expanded to include NHS professionals.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9709F2-234A-0B4B-4012-8792046016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73" t="26499" r="66439" b="42794"/>
          <a:stretch/>
        </p:blipFill>
        <p:spPr>
          <a:xfrm>
            <a:off x="769834" y="2454281"/>
            <a:ext cx="4842443" cy="222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7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EA40-78B6-1667-23B7-7E64BC78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6228" cy="1325563"/>
          </a:xfrm>
        </p:spPr>
        <p:txBody>
          <a:bodyPr/>
          <a:lstStyle/>
          <a:p>
            <a:r>
              <a:rPr lang="en-GB" dirty="0"/>
              <a:t>Competency Framework for Research Delivery Staff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C2DB8-DA2F-CAD2-6A06-E729625D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7401"/>
            <a:ext cx="5257800" cy="2929561"/>
          </a:xfrm>
        </p:spPr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 more clearly what is required from them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their knowledge, skills, attributes and experience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learning needs and interests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Provide evidence of achievement to support annual appraisals &amp; promote fair and consistent assessment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008A4D-745B-9798-C018-FD3DF769F89A}"/>
              </a:ext>
            </a:extLst>
          </p:cNvPr>
          <p:cNvSpPr/>
          <p:nvPr/>
        </p:nvSpPr>
        <p:spPr>
          <a:xfrm>
            <a:off x="982766" y="1767601"/>
            <a:ext cx="10306228" cy="119779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/>
              <a:t>Purpose: </a:t>
            </a:r>
            <a:r>
              <a:rPr lang="en-GB" dirty="0"/>
              <a:t>to enable staff to assess their research skills development in the community. </a:t>
            </a:r>
          </a:p>
          <a:p>
            <a:br>
              <a:rPr lang="en-GB" dirty="0"/>
            </a:br>
            <a:r>
              <a:rPr lang="en-GB" b="1" dirty="0"/>
              <a:t>Target: </a:t>
            </a: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document is not limited to the use of research delivery staff. Research coordinators, managers, facilitators, fellows and non-research professionals are welcome to use.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D9435C-6BB3-C1A0-356B-EEBE884291EF}"/>
              </a:ext>
            </a:extLst>
          </p:cNvPr>
          <p:cNvSpPr txBox="1">
            <a:spLocks/>
          </p:cNvSpPr>
          <p:nvPr/>
        </p:nvSpPr>
        <p:spPr>
          <a:xfrm>
            <a:off x="6096000" y="3252875"/>
            <a:ext cx="5257800" cy="2929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Demonstrate adherence to Good Clinical Practice (GCP) </a:t>
            </a:r>
            <a:endParaRPr lang="en-GB" sz="18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Recognise the contribution of every member of the research team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Identify opportunities for personal development, training and career progression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used as evidence for health profession revalidation portfolio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GB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May form the basis for progression through NHS gateways (e.g. Agenda for Change)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4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7F86754-2EB2-5F50-41A6-EDF2FDD4E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8" y="478034"/>
            <a:ext cx="7672591" cy="625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2576D9-061A-4883-A099-BE05BCBE98AA}"/>
              </a:ext>
            </a:extLst>
          </p:cNvPr>
          <p:cNvSpPr/>
          <p:nvPr/>
        </p:nvSpPr>
        <p:spPr>
          <a:xfrm>
            <a:off x="9272014" y="1025495"/>
            <a:ext cx="2264808" cy="5341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800" b="1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Doing research in the community</a:t>
            </a:r>
          </a:p>
          <a:p>
            <a:pPr algn="ctr"/>
            <a:endParaRPr lang="en-GB" b="1" kern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b="1" kern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b="1" kern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b="1" kern="0" dirty="0">
                <a:latin typeface="Calibri" panose="020F0502020204030204" pitchFamily="34" charset="0"/>
                <a:cs typeface="Times New Roman" panose="02020603050405020304" pitchFamily="18" charset="0"/>
              </a:rPr>
              <a:t>5A</a:t>
            </a:r>
          </a:p>
          <a:p>
            <a:r>
              <a:rPr lang="en-GB" sz="2000" kern="0" dirty="0">
                <a:latin typeface="Calibri" panose="020F0502020204030204" pitchFamily="34" charset="0"/>
                <a:cs typeface="Times New Roman" panose="02020603050405020304" pitchFamily="18" charset="0"/>
              </a:rPr>
              <a:t>Clinical community research</a:t>
            </a:r>
          </a:p>
          <a:p>
            <a:pPr algn="ctr"/>
            <a:endParaRPr lang="en-GB" b="1" kern="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GB" b="1" kern="0" dirty="0">
                <a:latin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GB" sz="1800" kern="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Demonstrate an understanding of community needs and apply the clinical research principles to the community care setting.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8B5E7-8FCF-4BD7-F7F2-2EBA7F7E65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670" y="328669"/>
            <a:ext cx="1320800" cy="548005"/>
          </a:xfrm>
          <a:prstGeom prst="rect">
            <a:avLst/>
          </a:prstGeom>
        </p:spPr>
      </p:pic>
      <p:pic>
        <p:nvPicPr>
          <p:cNvPr id="1028" name="Picture 4" descr="Which logo should I use? | NIHR">
            <a:extLst>
              <a:ext uri="{FF2B5EF4-FFF2-40B4-BE49-F238E27FC236}">
                <a16:creationId xmlns:a16="http://schemas.microsoft.com/office/drawing/2014/main" id="{FAD696EC-7B87-FACC-0482-D79BA14D5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90" b="29943"/>
          <a:stretch/>
        </p:blipFill>
        <p:spPr bwMode="auto">
          <a:xfrm>
            <a:off x="2376632" y="71583"/>
            <a:ext cx="2857500" cy="701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F5FDFA-112E-E0C1-95C0-57C398C41A5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22"/>
          <a:stretch/>
        </p:blipFill>
        <p:spPr bwMode="auto">
          <a:xfrm>
            <a:off x="8961419" y="773547"/>
            <a:ext cx="621190" cy="5927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Plus Sign 6">
            <a:extLst>
              <a:ext uri="{FF2B5EF4-FFF2-40B4-BE49-F238E27FC236}">
                <a16:creationId xmlns:a16="http://schemas.microsoft.com/office/drawing/2014/main" id="{04BB2842-8B88-5D5B-167C-2D2FFC2825B8}"/>
              </a:ext>
            </a:extLst>
          </p:cNvPr>
          <p:cNvSpPr/>
          <p:nvPr/>
        </p:nvSpPr>
        <p:spPr>
          <a:xfrm>
            <a:off x="8152688" y="3429000"/>
            <a:ext cx="376015" cy="373879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812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B873FE-4553-95A4-ED69-26CA8B776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Assessment</a:t>
            </a:r>
          </a:p>
        </p:txBody>
      </p:sp>
      <p:pic>
        <p:nvPicPr>
          <p:cNvPr id="2050" name="Picture 2" descr="A diagram of a level of supervision&#10;&#10;AI-generated content may be incorrect.">
            <a:extLst>
              <a:ext uri="{FF2B5EF4-FFF2-40B4-BE49-F238E27FC236}">
                <a16:creationId xmlns:a16="http://schemas.microsoft.com/office/drawing/2014/main" id="{AF2600F8-9FC3-6F62-9C25-6FD81C20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868274"/>
            <a:ext cx="6780700" cy="311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565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C6EE9-031A-3497-2027-9B1852A05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Mentee and Mentor collaboration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C7C13-55E7-5008-E451-83F4AD118A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244" t="18276" r="76411" b="5672"/>
          <a:stretch/>
        </p:blipFill>
        <p:spPr>
          <a:xfrm>
            <a:off x="5791200" y="119894"/>
            <a:ext cx="5126182" cy="67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259C-5D42-6FB2-CCF8-014EE121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34755-BA57-BA40-950E-055F0A73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Suggestions </a:t>
            </a:r>
          </a:p>
          <a:p>
            <a:endParaRPr lang="en-GB" dirty="0"/>
          </a:p>
          <a:p>
            <a:r>
              <a:rPr lang="en-GB" dirty="0"/>
              <a:t>Archiving and destruction.</a:t>
            </a:r>
          </a:p>
          <a:p>
            <a:r>
              <a:rPr lang="en-GB" dirty="0"/>
              <a:t>Matrix with levels.</a:t>
            </a:r>
          </a:p>
        </p:txBody>
      </p:sp>
    </p:spTree>
    <p:extLst>
      <p:ext uri="{BB962C8B-B14F-4D97-AF65-F5344CB8AC3E}">
        <p14:creationId xmlns:p14="http://schemas.microsoft.com/office/powerpoint/2010/main" val="329651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264371ABF1AD4CBDA1F81EA885DEF7" ma:contentTypeVersion="14" ma:contentTypeDescription="Create a new document." ma:contentTypeScope="" ma:versionID="cbbae44dd2c948a53bf8a23da5e353d3">
  <xsd:schema xmlns:xsd="http://www.w3.org/2001/XMLSchema" xmlns:xs="http://www.w3.org/2001/XMLSchema" xmlns:p="http://schemas.microsoft.com/office/2006/metadata/properties" xmlns:ns1="http://schemas.microsoft.com/sharepoint/v3" xmlns:ns2="c0465fe9-8c4a-4743-aefb-9584860a58e6" xmlns:ns3="3a221cb6-e07f-4328-9116-637b7ef455bc" targetNamespace="http://schemas.microsoft.com/office/2006/metadata/properties" ma:root="true" ma:fieldsID="1439a378fb3b2f60e91ed7089051cc1a" ns1:_="" ns2:_="" ns3:_="">
    <xsd:import namespace="http://schemas.microsoft.com/sharepoint/v3"/>
    <xsd:import namespace="c0465fe9-8c4a-4743-aefb-9584860a58e6"/>
    <xsd:import namespace="3a221cb6-e07f-4328-9116-637b7ef455bc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65fe9-8c4a-4743-aefb-9584860a58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2c8d5fda-b97d-42c6-97e2-f76465e161c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221cb6-e07f-4328-9116-637b7ef455bc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78e867b3-03d6-4fd7-a0f3-87aa3d19393a}" ma:internalName="TaxCatchAll" ma:showField="CatchAllData" ma:web="3a221cb6-e07f-4328-9116-637b7ef455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lcf76f155ced4ddcb4097134ff3c332f xmlns="c0465fe9-8c4a-4743-aefb-9584860a58e6">
      <Terms xmlns="http://schemas.microsoft.com/office/infopath/2007/PartnerControls"/>
    </lcf76f155ced4ddcb4097134ff3c332f>
    <TaxCatchAll xmlns="3a221cb6-e07f-4328-9116-637b7ef455bc" xsi:nil="true"/>
  </documentManagement>
</p:properties>
</file>

<file path=customXml/itemProps1.xml><?xml version="1.0" encoding="utf-8"?>
<ds:datastoreItem xmlns:ds="http://schemas.openxmlformats.org/officeDocument/2006/customXml" ds:itemID="{FAAC9073-DD45-4BB9-B148-1D6880335A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0465fe9-8c4a-4743-aefb-9584860a58e6"/>
    <ds:schemaRef ds:uri="3a221cb6-e07f-4328-9116-637b7ef455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211E5A7-2B6C-47AE-B4A0-2DF2B801BE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3B5801-46AD-48B4-92DD-716354FF5B7A}">
  <ds:schemaRefs>
    <ds:schemaRef ds:uri="http://schemas.microsoft.com/office/2006/documentManagement/types"/>
    <ds:schemaRef ds:uri="c0465fe9-8c4a-4743-aefb-9584860a58e6"/>
    <ds:schemaRef ds:uri="http://purl.org/dc/elements/1.1/"/>
    <ds:schemaRef ds:uri="http://schemas.microsoft.com/sharepoint/v3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a221cb6-e07f-4328-9116-637b7ef455bc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226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Symbol</vt:lpstr>
      <vt:lpstr>Office Theme</vt:lpstr>
      <vt:lpstr>CLCH R&amp;D Research Delivery Competency Framework</vt:lpstr>
      <vt:lpstr>PowerPoint Presentation</vt:lpstr>
      <vt:lpstr>Competency Framework for Research Delivery Staff </vt:lpstr>
      <vt:lpstr>PowerPoint Presentation</vt:lpstr>
      <vt:lpstr>Assessment</vt:lpstr>
      <vt:lpstr>Mentee and Mentor collaboration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BREGOLA, Allan (CENTRAL LONDON COMMUNITY HEALTHCARE NHS TRUST)</dc:creator>
  <cp:lastModifiedBy>BREGOLA, Allan (CENTRAL LONDON COMMUNITY HEALTHCARE NHS TRUST)</cp:lastModifiedBy>
  <cp:revision>2</cp:revision>
  <dcterms:created xsi:type="dcterms:W3CDTF">2025-05-28T10:40:55Z</dcterms:created>
  <dcterms:modified xsi:type="dcterms:W3CDTF">2025-05-28T12:37:06Z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0x010100F4264371ABF1AD4CBDA1F81EA885DEF7</vt:lpwstr>
  </property>
  <property fmtid="{D5CDD505-2E9C-101B-9397-08002B2CF9AE}" pid="3" name="MediaServiceImageTags">
    <vt:lpwstr/>
  </property>
</Properties>
</file>