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hashtag/Ziagen?src=hashtag_click" TargetMode="External"/><Relationship Id="rId13" Type="http://schemas.openxmlformats.org/officeDocument/2006/relationships/hyperlink" Target="https://twitter.com/TheBodyDot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twitter.com/hashtag/heartattack?src=hashtag_click" TargetMode="External"/><Relationship Id="rId12" Type="http://schemas.openxmlformats.org/officeDocument/2006/relationships/hyperlink" Target="https://twitter.com/hashtag/AIDS?src=hashtag_click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shtag/abacavir?src=hashtag_click" TargetMode="External"/><Relationship Id="rId11" Type="http://schemas.openxmlformats.org/officeDocument/2006/relationships/hyperlink" Target="https://twitter.com/hashtag/HIV?src=hashtag_click" TargetMode="External"/><Relationship Id="rId5" Type="http://schemas.openxmlformats.org/officeDocument/2006/relationships/hyperlink" Target="https://twitter.com/hashtag/Tivicay?src=hashtag_click" TargetMode="External"/><Relationship Id="rId15" Type="http://schemas.openxmlformats.org/officeDocument/2006/relationships/hyperlink" Target="https://twitter.com/hashtag/Triumeq?src=hashtag_click" TargetMode="External"/><Relationship Id="rId10" Type="http://schemas.openxmlformats.org/officeDocument/2006/relationships/hyperlink" Target="https://twitter.com/hashtag/Trizivir?src=hashtag_click" TargetMode="External"/><Relationship Id="rId4" Type="http://schemas.openxmlformats.org/officeDocument/2006/relationships/hyperlink" Target="https://twitter.com/hashtag/Epzicom?src=hashtag_click" TargetMode="External"/><Relationship Id="rId9" Type="http://schemas.openxmlformats.org/officeDocument/2006/relationships/hyperlink" Target="https://twitter.com/hashtag/Kivexa?src=hashtag_click" TargetMode="External"/><Relationship Id="rId14" Type="http://schemas.openxmlformats.org/officeDocument/2006/relationships/hyperlink" Target="https://twitter.com/hashtag/Reyataz?src=hashtag_clic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hashtag/type1?src=hashtag_click" TargetMode="External"/><Relationship Id="rId3" Type="http://schemas.openxmlformats.org/officeDocument/2006/relationships/hyperlink" Target="https://twitter.com/UKPositiveLad" TargetMode="External"/><Relationship Id="rId7" Type="http://schemas.openxmlformats.org/officeDocument/2006/relationships/hyperlink" Target="https://twitter.com/hashtag/diabetes?src=hashtag_click" TargetMode="External"/><Relationship Id="rId12" Type="http://schemas.openxmlformats.org/officeDocument/2006/relationships/hyperlink" Target="http://t.co/BMVZpG9VYL?amp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shtag/HIV?src=hashtag_click" TargetMode="External"/><Relationship Id="rId11" Type="http://schemas.openxmlformats.org/officeDocument/2006/relationships/hyperlink" Target="https://twitter.com/hashtag/hiv?src=hashtag_click" TargetMode="External"/><Relationship Id="rId5" Type="http://schemas.openxmlformats.org/officeDocument/2006/relationships/hyperlink" Target="https://twitter.com/hashtag/complera?src=hashtag_click" TargetMode="External"/><Relationship Id="rId10" Type="http://schemas.openxmlformats.org/officeDocument/2006/relationships/hyperlink" Target="https://twitter.com/hashtag/vitamins?src=hashtag_click" TargetMode="External"/><Relationship Id="rId4" Type="http://schemas.openxmlformats.org/officeDocument/2006/relationships/hyperlink" Target="https://twitter.com/hashtag/Complera?src=hashtag_click" TargetMode="External"/><Relationship Id="rId9" Type="http://schemas.openxmlformats.org/officeDocument/2006/relationships/hyperlink" Target="https://twitter.com/hashtag/BG?src=hashtag_cli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EEF03-394A-4F7A-A3F3-5F661C5C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sentimentos sobre </a:t>
            </a:r>
            <a:r>
              <a:rPr lang="pt-BR" dirty="0" err="1"/>
              <a:t>Twitters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DD7DF-004A-4361-BA60-FC2A86A64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04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DF74-6AAD-4CD0-B37F-E07C1BF5D7F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0BAD2"/>
            </a:solidFill>
          </a:ln>
        </p:spPr>
        <p:txBody>
          <a:bodyPr/>
          <a:lstStyle/>
          <a:p>
            <a:r>
              <a:rPr lang="pt-BR" dirty="0"/>
              <a:t>Classificador para identificar sentimentos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5F582C-BC23-4965-8D9E-C2417D12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764" y="474167"/>
            <a:ext cx="3551272" cy="5737211"/>
          </a:xfrm>
        </p:spPr>
      </p:pic>
      <p:pic>
        <p:nvPicPr>
          <p:cNvPr id="1026" name="Picture 2" descr="Twitter libera publicação de várias mensagens ao mesmo tempo; veja como  fazer - Olhar Digital">
            <a:extLst>
              <a:ext uri="{FF2B5EF4-FFF2-40B4-BE49-F238E27FC236}">
                <a16:creationId xmlns:a16="http://schemas.microsoft.com/office/drawing/2014/main" id="{878E8E11-2AD9-4CC6-B8C5-C034C448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48" y="820556"/>
            <a:ext cx="2145343" cy="189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9F15BE-82B5-4E51-8237-16050428ADEB}"/>
              </a:ext>
            </a:extLst>
          </p:cNvPr>
          <p:cNvSpPr txBox="1"/>
          <p:nvPr/>
        </p:nvSpPr>
        <p:spPr>
          <a:xfrm>
            <a:off x="7952649" y="358891"/>
            <a:ext cx="261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40BAD2"/>
                </a:solidFill>
              </a:rPr>
              <a:t>Twitters</a:t>
            </a:r>
            <a:r>
              <a:rPr lang="pt-BR" sz="2400" b="1" dirty="0">
                <a:solidFill>
                  <a:srgbClr val="40BAD2"/>
                </a:solidFill>
              </a:rPr>
              <a:t> rotulados</a:t>
            </a:r>
            <a:endParaRPr lang="pt-BR" b="1" dirty="0">
              <a:solidFill>
                <a:srgbClr val="40BAD2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C84963E-A2BE-49FE-82BE-2A8560FEBD6C}"/>
              </a:ext>
            </a:extLst>
          </p:cNvPr>
          <p:cNvSpPr/>
          <p:nvPr/>
        </p:nvSpPr>
        <p:spPr>
          <a:xfrm>
            <a:off x="4335153" y="1123837"/>
            <a:ext cx="3036815" cy="10908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99402-EB15-4889-9579-4C1EF9435258}"/>
              </a:ext>
            </a:extLst>
          </p:cNvPr>
          <p:cNvSpPr txBox="1"/>
          <p:nvPr/>
        </p:nvSpPr>
        <p:spPr>
          <a:xfrm>
            <a:off x="7233111" y="2739430"/>
            <a:ext cx="4362021" cy="436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Classificação manual dos </a:t>
            </a:r>
            <a:r>
              <a:rPr lang="pt-BR" dirty="0" err="1"/>
              <a:t>Twitters</a:t>
            </a:r>
            <a:r>
              <a:rPr lang="pt-BR" dirty="0"/>
              <a:t>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b="1" dirty="0"/>
              <a:t>Positivo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Finally not feeling chills coming from my core for the first time in 3 </a:t>
            </a:r>
            <a:r>
              <a:rPr lang="en-US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weeksFinally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adjusting to the </a:t>
            </a:r>
            <a:r>
              <a:rPr lang="en-US" sz="1400" b="1" u="sng" dirty="0">
                <a:solidFill>
                  <a:srgbClr val="1B95E0"/>
                </a:solidFill>
                <a:effectLst/>
                <a:latin typeface="inherit"/>
                <a:ea typeface="Calibri" panose="020F0502020204030204" pitchFamily="34" charset="0"/>
                <a:cs typeface="Segoe UI" panose="020B0502040204020203" pitchFamily="34" charset="0"/>
                <a:hlinkClick r:id="rId4"/>
              </a:rPr>
              <a:t>#Epzicom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and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#Tivicay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Negativo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Danes find more evidence linking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#abacavir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tx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w increased risk of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#heartattack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http://ow.ly/15xsW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#Ziagen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#Kivexa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b="1" u="sng" dirty="0">
                <a:solidFill>
                  <a:srgbClr val="1B95E0"/>
                </a:solidFill>
                <a:effectLst/>
                <a:latin typeface="inherit"/>
                <a:ea typeface="Calibri" panose="020F0502020204030204" pitchFamily="34" charset="0"/>
                <a:cs typeface="Segoe UI" panose="020B0502040204020203" pitchFamily="34" charset="0"/>
                <a:hlinkClick r:id="rId10"/>
              </a:rPr>
              <a:t>#Trizivir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#HIV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#AIDS</a:t>
            </a:r>
            <a:endParaRPr lang="pt-BR" sz="1400" dirty="0"/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Neutro</a:t>
            </a:r>
            <a:r>
              <a:rPr lang="pt-BR" dirty="0"/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#HIV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Q/A of the day </a:t>
            </a:r>
            <a:r>
              <a:rPr lang="en-US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@TheBodyDotCom</a:t>
            </a:r>
            <a:r>
              <a:rPr lang="en-US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Forum: On boosted </a:t>
            </a:r>
            <a:r>
              <a:rPr lang="en-US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#Reyataz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u="none" strike="noStrike" dirty="0">
                <a:solidFill>
                  <a:srgbClr val="1B95E0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4"/>
              </a:rPr>
              <a:t>#Epzicom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ok to switch to </a:t>
            </a:r>
            <a:r>
              <a:rPr lang="en-US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#Triumeq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pt-BR" sz="1400" u="sng" dirty="0">
                <a:solidFill>
                  <a:srgbClr val="0000FF"/>
                </a:solidFill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http://</a:t>
            </a:r>
            <a:r>
              <a:rPr lang="pt-BR" sz="1400" u="sng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thebody.com/Forums/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A549CFB-52F9-4FD2-8D7A-6A4AEA764082}"/>
              </a:ext>
            </a:extLst>
          </p:cNvPr>
          <p:cNvSpPr/>
          <p:nvPr/>
        </p:nvSpPr>
        <p:spPr>
          <a:xfrm>
            <a:off x="4335152" y="2286901"/>
            <a:ext cx="3036815" cy="8640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FB6001A-681B-41E2-8635-3CA1491D5197}"/>
              </a:ext>
            </a:extLst>
          </p:cNvPr>
          <p:cNvSpPr/>
          <p:nvPr/>
        </p:nvSpPr>
        <p:spPr>
          <a:xfrm>
            <a:off x="4335152" y="3243669"/>
            <a:ext cx="3036815" cy="15212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F561F9C-9256-439E-AB99-F2F8B5CC9984}"/>
              </a:ext>
            </a:extLst>
          </p:cNvPr>
          <p:cNvSpPr/>
          <p:nvPr/>
        </p:nvSpPr>
        <p:spPr>
          <a:xfrm>
            <a:off x="4326762" y="4889279"/>
            <a:ext cx="3036815" cy="14264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464C66C-DF8E-4B5B-93BC-F798D58073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1036" y="816116"/>
            <a:ext cx="4280736" cy="591999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48965E-ED24-4060-94CB-3618C9A2C260}"/>
              </a:ext>
            </a:extLst>
          </p:cNvPr>
          <p:cNvSpPr txBox="1"/>
          <p:nvPr/>
        </p:nvSpPr>
        <p:spPr>
          <a:xfrm>
            <a:off x="7580470" y="368158"/>
            <a:ext cx="419858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Arquitetura de classificadores: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BDT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72E67D-F9C0-458B-81A4-006B2BF7E12E}"/>
              </a:ext>
            </a:extLst>
          </p:cNvPr>
          <p:cNvSpPr txBox="1"/>
          <p:nvPr/>
        </p:nvSpPr>
        <p:spPr>
          <a:xfrm>
            <a:off x="7687380" y="460476"/>
            <a:ext cx="3907752" cy="372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Testar classificador </a:t>
            </a:r>
          </a:p>
          <a:p>
            <a:endParaRPr lang="pt-BR" sz="20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 </a:t>
            </a:r>
            <a:r>
              <a:rPr lang="pt-BR" dirty="0" err="1"/>
              <a:t>Twitters</a:t>
            </a:r>
            <a:r>
              <a:rPr lang="pt-BR" dirty="0"/>
              <a:t> classificados e não usados no treinamento da rede neural.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Verificar a acurácia do modelo para esse conjunto de 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classificador vai identificar se o </a:t>
            </a:r>
            <a:r>
              <a:rPr lang="pt-BR" dirty="0" err="1"/>
              <a:t>twitter</a:t>
            </a:r>
            <a:r>
              <a:rPr lang="pt-BR" dirty="0"/>
              <a:t> é uma mensagem positiva, negativa ou neutra sobre uso de determinados medicamentos para HIV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267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DF74-6AAD-4CD0-B37F-E07C1BF5D7F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0BAD2"/>
            </a:solidFill>
          </a:ln>
        </p:spPr>
        <p:txBody>
          <a:bodyPr/>
          <a:lstStyle/>
          <a:p>
            <a:r>
              <a:rPr lang="pt-BR" dirty="0"/>
              <a:t>Classificador para identificar ruídos</a:t>
            </a:r>
          </a:p>
        </p:txBody>
      </p:sp>
      <p:pic>
        <p:nvPicPr>
          <p:cNvPr id="18" name="Espaço Reservado para Conteúdo 4">
            <a:extLst>
              <a:ext uri="{FF2B5EF4-FFF2-40B4-BE49-F238E27FC236}">
                <a16:creationId xmlns:a16="http://schemas.microsoft.com/office/drawing/2014/main" id="{520E99EC-3213-4D27-B71E-A12108C8C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646" y="555822"/>
            <a:ext cx="3551272" cy="5737211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750845-6BBF-4565-A360-0D0B9A9727A3}"/>
              </a:ext>
            </a:extLst>
          </p:cNvPr>
          <p:cNvSpPr txBox="1"/>
          <p:nvPr/>
        </p:nvSpPr>
        <p:spPr>
          <a:xfrm>
            <a:off x="7422776" y="475129"/>
            <a:ext cx="4356848" cy="518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0BAD2"/>
                </a:solidFill>
              </a:rPr>
              <a:t>Classificação manual de </a:t>
            </a:r>
            <a:r>
              <a:rPr lang="pt-BR" sz="2000" b="1" dirty="0" err="1">
                <a:solidFill>
                  <a:srgbClr val="40BAD2"/>
                </a:solidFill>
              </a:rPr>
              <a:t>Twitters</a:t>
            </a:r>
            <a:endParaRPr lang="pt-BR" sz="2000" b="1" dirty="0">
              <a:solidFill>
                <a:srgbClr val="40BAD2"/>
              </a:solidFill>
            </a:endParaRPr>
          </a:p>
          <a:p>
            <a:endParaRPr lang="pt-BR" sz="2000" b="1" dirty="0">
              <a:solidFill>
                <a:srgbClr val="40BAD2"/>
              </a:solidFill>
            </a:endParaRPr>
          </a:p>
          <a:p>
            <a:r>
              <a:rPr lang="pt-BR" dirty="0"/>
              <a:t>Tipos: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Sinais: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nights ATRIPLA </a:t>
            </a:r>
            <a:r>
              <a:rPr lang="en-US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fuelled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dream was very vivid and real. It was me at the bank filling out a loan application. 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didn't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:p </a:t>
            </a:r>
            <a:r>
              <a:rPr lang="pt-BR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@UKPositiveLad</a:t>
            </a:r>
            <a:r>
              <a:rPr lang="pt-BR" sz="1400" u="none" strike="noStrike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 you thought about switching to </a:t>
            </a:r>
            <a:r>
              <a:rPr lang="en-US" sz="1400" b="1" u="none" strike="noStrike" dirty="0">
                <a:solidFill>
                  <a:srgbClr val="1B95E0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4"/>
              </a:rPr>
              <a:t>#Complera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? It is just as effective without the crazy dreams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 related good news. My meds have been combined. Start my one a day in 2 weeks. </a:t>
            </a:r>
            <a:r>
              <a:rPr lang="en-US" sz="1400" b="1" u="sng" dirty="0">
                <a:solidFill>
                  <a:srgbClr val="1B95E0"/>
                </a:solidFill>
                <a:effectLst/>
                <a:latin typeface="inherit"/>
                <a:ea typeface="Calibri" panose="020F0502020204030204" pitchFamily="34" charset="0"/>
                <a:cs typeface="Segoe UI" panose="020B0502040204020203" pitchFamily="34" charset="0"/>
                <a:hlinkClick r:id="rId5"/>
              </a:rPr>
              <a:t>#complera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Ruídos: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Will be starting </a:t>
            </a:r>
            <a:r>
              <a:rPr lang="en-US" sz="1400" b="1" u="sng" dirty="0">
                <a:solidFill>
                  <a:srgbClr val="1B95E0"/>
                </a:solidFill>
                <a:effectLst/>
                <a:latin typeface="inherit"/>
                <a:ea typeface="Calibri" panose="020F0502020204030204" pitchFamily="34" charset="0"/>
                <a:cs typeface="Segoe UI" panose="020B0502040204020203" pitchFamily="34" charset="0"/>
                <a:hlinkClick r:id="rId4"/>
              </a:rPr>
              <a:t>#Complera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in January 2012 </a:t>
            </a:r>
            <a:r>
              <a:rPr lang="en-US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#HIV</a:t>
            </a:r>
            <a:r>
              <a:rPr lang="en-US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rgbClr val="0F1419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Photo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</a:t>
            </a: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Ahh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pt-BR" sz="1400" dirty="0" err="1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goodnight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 </a:t>
            </a:r>
            <a:r>
              <a:rPr lang="pt-BR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#diabetes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#type1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#BG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#vitamins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400" b="1" u="sng" dirty="0">
                <a:solidFill>
                  <a:srgbClr val="1B95E0"/>
                </a:solidFill>
                <a:effectLst/>
                <a:latin typeface="inherit"/>
                <a:ea typeface="Calibri" panose="020F0502020204030204" pitchFamily="34" charset="0"/>
                <a:cs typeface="Segoe UI" panose="020B0502040204020203" pitchFamily="34" charset="0"/>
                <a:hlinkClick r:id="rId5"/>
              </a:rPr>
              <a:t>#complera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#hiv</a:t>
            </a:r>
            <a:r>
              <a:rPr lang="pt-BR" sz="1400" dirty="0">
                <a:solidFill>
                  <a:srgbClr val="0F141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400" u="none" strike="noStrike" dirty="0">
                <a:solidFill>
                  <a:srgbClr val="1B95E0"/>
                </a:solidFill>
                <a:effectLst/>
                <a:latin typeface="inherit"/>
                <a:ea typeface="Calibri" panose="020F0502020204030204" pitchFamily="34" charset="0"/>
                <a:cs typeface="Segoe UI" panose="020B0502040204020203" pitchFamily="34" charset="0"/>
                <a:hlinkClick r:id="rId12"/>
              </a:rPr>
              <a:t>http://</a:t>
            </a:r>
            <a:r>
              <a:rPr lang="pt-BR" sz="1400" u="sng" dirty="0">
                <a:solidFill>
                  <a:srgbClr val="1B95E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tmblr.co/Zrh5UuyOA6E1</a:t>
            </a:r>
            <a:endParaRPr lang="pt-BR" sz="1400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2A72400-99C7-45B1-A116-A16C78FE010C}"/>
              </a:ext>
            </a:extLst>
          </p:cNvPr>
          <p:cNvSpPr/>
          <p:nvPr/>
        </p:nvSpPr>
        <p:spPr>
          <a:xfrm>
            <a:off x="4066212" y="1123837"/>
            <a:ext cx="3036815" cy="10908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2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9878-1A65-48B8-B2C5-CBE42E71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sentimento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E093DD-908E-4939-8D98-292343E6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866" y="935317"/>
            <a:ext cx="2766944" cy="51212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ADBCD2-CF6B-4E01-8426-FCE4D213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77" y="935318"/>
            <a:ext cx="8184482" cy="5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5EA16-918F-471B-8FCE-1935B4DE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classificar </a:t>
            </a:r>
            <a:r>
              <a:rPr lang="pt-BR" dirty="0" err="1"/>
              <a:t>Twitters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2CDAA3-0C4B-4986-8D78-6B23F517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081" y="658906"/>
            <a:ext cx="6562725" cy="21240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450CF6-EBDF-41D1-A145-482CA598884F}"/>
              </a:ext>
            </a:extLst>
          </p:cNvPr>
          <p:cNvSpPr txBox="1"/>
          <p:nvPr/>
        </p:nvSpPr>
        <p:spPr>
          <a:xfrm>
            <a:off x="5907742" y="195430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6000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0849E-B6CA-42E5-BFCA-74D5C6843A94}"/>
              </a:ext>
            </a:extLst>
          </p:cNvPr>
          <p:cNvSpPr txBox="1"/>
          <p:nvPr/>
        </p:nvSpPr>
        <p:spPr>
          <a:xfrm>
            <a:off x="8344274" y="1954304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2000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3824F9-9136-4285-BE3B-BD7FBAEDA80D}"/>
              </a:ext>
            </a:extLst>
          </p:cNvPr>
          <p:cNvSpPr txBox="1"/>
          <p:nvPr/>
        </p:nvSpPr>
        <p:spPr>
          <a:xfrm>
            <a:off x="9672919" y="1954303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2000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EA3928-3781-4CC5-8F39-14A4565F33D2}"/>
              </a:ext>
            </a:extLst>
          </p:cNvPr>
          <p:cNvSpPr txBox="1"/>
          <p:nvPr/>
        </p:nvSpPr>
        <p:spPr>
          <a:xfrm>
            <a:off x="4218081" y="3164541"/>
            <a:ext cx="76063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ruído e classificar como positivo ou 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total temos 10,000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devemos rotular.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não gerar os dados enviesados precisamos manter o seguinte foco: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Treino: 3000 ruídos e 3000 sinais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Validação: 1000 ruídos e 1000 sinais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Teste: 1000 ruídos e 1000 sinais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Observação: Se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especialista gastar 30 segundos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média para classificar cada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temos que ele precisa: 30 * 10,000 = 300,000 segundos ou aproximadamente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 horas.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6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8442E-CBA8-4B32-8D31-A8CE73B7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A74C5C-04E8-4E1C-9EE4-9F7A86377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63" y="1213484"/>
            <a:ext cx="8313470" cy="46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8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26229-D4D8-4DDA-95F2-907E6016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hashtags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3A3245-02B1-4324-ADE9-D065AB31F28D}"/>
              </a:ext>
            </a:extLst>
          </p:cNvPr>
          <p:cNvSpPr txBox="1"/>
          <p:nvPr/>
        </p:nvSpPr>
        <p:spPr>
          <a:xfrm>
            <a:off x="7939243" y="2056686"/>
            <a:ext cx="36509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17° #livingwithaids</a:t>
            </a:r>
          </a:p>
          <a:p>
            <a:r>
              <a:rPr lang="pt-BR" dirty="0"/>
              <a:t>18° #peptreatment</a:t>
            </a:r>
          </a:p>
          <a:p>
            <a:r>
              <a:rPr lang="pt-BR" dirty="0"/>
              <a:t>19° #NormalizingHIVChallenge</a:t>
            </a:r>
          </a:p>
          <a:p>
            <a:r>
              <a:rPr lang="pt-BR" dirty="0"/>
              <a:t>20° </a:t>
            </a:r>
            <a:r>
              <a:rPr lang="pt-BR" dirty="0" err="1"/>
              <a:t>sustiva</a:t>
            </a:r>
            <a:r>
              <a:rPr lang="pt-BR" dirty="0"/>
              <a:t> (um único medicamento)</a:t>
            </a:r>
          </a:p>
          <a:p>
            <a:r>
              <a:rPr lang="pt-BR" dirty="0"/>
              <a:t>21° </a:t>
            </a:r>
            <a:r>
              <a:rPr lang="pt-BR" dirty="0" err="1"/>
              <a:t>stocrin</a:t>
            </a:r>
            <a:r>
              <a:rPr lang="pt-BR" dirty="0"/>
              <a:t> (um único medicamento)</a:t>
            </a:r>
          </a:p>
          <a:p>
            <a:r>
              <a:rPr lang="pt-BR" dirty="0"/>
              <a:t>22° </a:t>
            </a:r>
            <a:r>
              <a:rPr lang="pt-BR" dirty="0" err="1"/>
              <a:t>viread</a:t>
            </a:r>
            <a:r>
              <a:rPr lang="pt-BR" dirty="0"/>
              <a:t> (um único medicamento)</a:t>
            </a:r>
          </a:p>
          <a:p>
            <a:r>
              <a:rPr lang="pt-BR" dirty="0"/>
              <a:t>23°#pepforhiv</a:t>
            </a:r>
          </a:p>
          <a:p>
            <a:r>
              <a:rPr lang="pt-BR" dirty="0"/>
              <a:t>24° #pepforearlyhiv</a:t>
            </a:r>
          </a:p>
          <a:p>
            <a:r>
              <a:rPr lang="pt-BR" dirty="0"/>
              <a:t>25° #pepindelhi</a:t>
            </a:r>
          </a:p>
          <a:p>
            <a:r>
              <a:rPr lang="pt-BR" dirty="0"/>
              <a:t>26° #peptreatment</a:t>
            </a:r>
          </a:p>
          <a:p>
            <a:r>
              <a:rPr lang="pt-BR" dirty="0"/>
              <a:t>27° #peptreatmentinmalviyanagar</a:t>
            </a:r>
          </a:p>
          <a:p>
            <a:r>
              <a:rPr lang="pt-BR" dirty="0"/>
              <a:t>28° #pepcenterforhiv</a:t>
            </a:r>
          </a:p>
          <a:p>
            <a:r>
              <a:rPr lang="pt-BR" dirty="0"/>
              <a:t>29° #pephivcenter</a:t>
            </a:r>
          </a:p>
          <a:p>
            <a:r>
              <a:rPr lang="pt-BR" dirty="0"/>
              <a:t>30° #pepforealryexposer</a:t>
            </a:r>
          </a:p>
          <a:p>
            <a:r>
              <a:rPr lang="pt-BR" dirty="0"/>
              <a:t>31° #pepandprep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92E699-F4FD-4D66-9AA7-C8D2574F05CF}"/>
              </a:ext>
            </a:extLst>
          </p:cNvPr>
          <p:cNvSpPr txBox="1"/>
          <p:nvPr/>
        </p:nvSpPr>
        <p:spPr>
          <a:xfrm>
            <a:off x="3767417" y="2063314"/>
            <a:ext cx="41718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1° #PrEP</a:t>
            </a:r>
          </a:p>
          <a:p>
            <a:r>
              <a:rPr lang="pt-BR" dirty="0"/>
              <a:t>2° #Truvada (é um dose fixa combinada)</a:t>
            </a:r>
          </a:p>
          <a:p>
            <a:r>
              <a:rPr lang="pt-BR" dirty="0"/>
              <a:t>3° #aTripla (é um dose fixa combinada)</a:t>
            </a:r>
          </a:p>
          <a:p>
            <a:r>
              <a:rPr lang="pt-BR" dirty="0"/>
              <a:t>4° #HIVinfection</a:t>
            </a:r>
          </a:p>
          <a:p>
            <a:r>
              <a:rPr lang="pt-BR" dirty="0"/>
              <a:t>5° #epzicom (é um dose fixa combinada)</a:t>
            </a:r>
          </a:p>
          <a:p>
            <a:r>
              <a:rPr lang="pt-BR" dirty="0"/>
              <a:t>6° #complera (é um dose fixa combinada)</a:t>
            </a:r>
          </a:p>
          <a:p>
            <a:r>
              <a:rPr lang="pt-BR" dirty="0"/>
              <a:t>7° #ftc </a:t>
            </a:r>
            <a:r>
              <a:rPr lang="pt-BR" dirty="0" err="1"/>
              <a:t>hiv</a:t>
            </a:r>
            <a:endParaRPr lang="pt-BR" dirty="0"/>
          </a:p>
          <a:p>
            <a:r>
              <a:rPr lang="pt-BR" dirty="0"/>
              <a:t>8° #hiv </a:t>
            </a:r>
            <a:r>
              <a:rPr lang="pt-BR" dirty="0" err="1"/>
              <a:t>drug</a:t>
            </a:r>
            <a:endParaRPr lang="pt-BR" dirty="0"/>
          </a:p>
          <a:p>
            <a:r>
              <a:rPr lang="pt-BR" dirty="0"/>
              <a:t>9° #hiv </a:t>
            </a:r>
            <a:r>
              <a:rPr lang="pt-BR" dirty="0" err="1"/>
              <a:t>treatment</a:t>
            </a:r>
            <a:endParaRPr lang="pt-BR" dirty="0"/>
          </a:p>
          <a:p>
            <a:r>
              <a:rPr lang="pt-BR" dirty="0"/>
              <a:t>10° #3tc </a:t>
            </a:r>
            <a:r>
              <a:rPr lang="pt-BR" dirty="0" err="1"/>
              <a:t>hiv</a:t>
            </a:r>
            <a:endParaRPr lang="pt-BR" dirty="0"/>
          </a:p>
          <a:p>
            <a:r>
              <a:rPr lang="pt-BR" dirty="0"/>
              <a:t>11° #triple </a:t>
            </a:r>
            <a:r>
              <a:rPr lang="pt-BR" dirty="0" err="1"/>
              <a:t>therapy</a:t>
            </a:r>
            <a:r>
              <a:rPr lang="pt-BR" dirty="0"/>
              <a:t> </a:t>
            </a:r>
            <a:r>
              <a:rPr lang="pt-BR" dirty="0" err="1"/>
              <a:t>hiv</a:t>
            </a:r>
            <a:endParaRPr lang="pt-BR" dirty="0"/>
          </a:p>
          <a:p>
            <a:r>
              <a:rPr lang="pt-BR" dirty="0"/>
              <a:t>12° #anti </a:t>
            </a:r>
            <a:r>
              <a:rPr lang="pt-BR" dirty="0" err="1"/>
              <a:t>hiv</a:t>
            </a:r>
            <a:endParaRPr lang="pt-BR" dirty="0"/>
          </a:p>
          <a:p>
            <a:r>
              <a:rPr lang="pt-BR" dirty="0"/>
              <a:t>13° #isentress</a:t>
            </a:r>
          </a:p>
          <a:p>
            <a:r>
              <a:rPr lang="pt-BR" dirty="0"/>
              <a:t>14° #reyataz</a:t>
            </a:r>
          </a:p>
          <a:p>
            <a:r>
              <a:rPr lang="pt-BR" dirty="0"/>
              <a:t>15° #complera</a:t>
            </a:r>
          </a:p>
          <a:p>
            <a:r>
              <a:rPr lang="pt-BR" dirty="0"/>
              <a:t>16° #norvir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4B9CBB-31DF-4ABE-A974-5EB8611FCE63}"/>
              </a:ext>
            </a:extLst>
          </p:cNvPr>
          <p:cNvSpPr txBox="1"/>
          <p:nvPr/>
        </p:nvSpPr>
        <p:spPr>
          <a:xfrm>
            <a:off x="4016188" y="573741"/>
            <a:ext cx="74765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0BAD2"/>
                </a:solidFill>
              </a:rPr>
              <a:t>As buscas vão ser feitas nessa ordem de prioridade de </a:t>
            </a:r>
            <a:r>
              <a:rPr lang="pt-BR" sz="2000" b="1" dirty="0" err="1">
                <a:solidFill>
                  <a:srgbClr val="40BAD2"/>
                </a:solidFill>
              </a:rPr>
              <a:t>tags</a:t>
            </a:r>
            <a:r>
              <a:rPr lang="pt-BR" sz="2000" b="1" dirty="0">
                <a:solidFill>
                  <a:srgbClr val="40BAD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0BAD2"/>
                </a:solidFill>
              </a:rPr>
              <a:t>Vamos começar da data atual e vamos de três a três meses para trás.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0BAD2"/>
                </a:solidFill>
              </a:rPr>
              <a:t>Só vamos continuar os próximos três meses, quando todas as </a:t>
            </a:r>
            <a:r>
              <a:rPr lang="pt-BR" dirty="0" err="1">
                <a:solidFill>
                  <a:srgbClr val="40BAD2"/>
                </a:solidFill>
              </a:rPr>
              <a:t>tags</a:t>
            </a:r>
            <a:r>
              <a:rPr lang="pt-BR" dirty="0">
                <a:solidFill>
                  <a:srgbClr val="40BAD2"/>
                </a:solidFill>
              </a:rPr>
              <a:t> finalizarem a janela de três meses. </a:t>
            </a:r>
          </a:p>
        </p:txBody>
      </p:sp>
    </p:spTree>
    <p:extLst>
      <p:ext uri="{BB962C8B-B14F-4D97-AF65-F5344CB8AC3E}">
        <p14:creationId xmlns:p14="http://schemas.microsoft.com/office/powerpoint/2010/main" val="156902274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138</TotalTime>
  <Words>600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Adobe Devanagari</vt:lpstr>
      <vt:lpstr>Arial</vt:lpstr>
      <vt:lpstr>Calibri</vt:lpstr>
      <vt:lpstr>Corbel</vt:lpstr>
      <vt:lpstr>inherit</vt:lpstr>
      <vt:lpstr>Segoe UI</vt:lpstr>
      <vt:lpstr>Times New Roman</vt:lpstr>
      <vt:lpstr>Wingdings</vt:lpstr>
      <vt:lpstr>Wingdings 2</vt:lpstr>
      <vt:lpstr>Quadro</vt:lpstr>
      <vt:lpstr>Análise de sentimentos sobre Twitters</vt:lpstr>
      <vt:lpstr>Classificador para identificar sentimentos</vt:lpstr>
      <vt:lpstr>Classificador para identificar ruídos</vt:lpstr>
      <vt:lpstr>Função de sentimento</vt:lpstr>
      <vt:lpstr>Atividade de classificar Twitters</vt:lpstr>
      <vt:lpstr>Apresentação do PowerPoint</vt:lpstr>
      <vt:lpstr>hashtags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sentimentos sobre Twitters</dc:title>
  <dc:creator>altobelli</dc:creator>
  <cp:lastModifiedBy>altobelli</cp:lastModifiedBy>
  <cp:revision>13</cp:revision>
  <dcterms:created xsi:type="dcterms:W3CDTF">2021-05-26T16:27:52Z</dcterms:created>
  <dcterms:modified xsi:type="dcterms:W3CDTF">2021-05-26T18:46:35Z</dcterms:modified>
</cp:coreProperties>
</file>