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tobelli" initials="a" lastIdx="1" clrIdx="0">
    <p:extLst>
      <p:ext uri="{19B8F6BF-5375-455C-9EA6-DF929625EA0E}">
        <p15:presenceInfo xmlns:p15="http://schemas.microsoft.com/office/powerpoint/2012/main" userId="altobel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EEF03-394A-4F7A-A3F3-5F661C5C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sentimentos sobre </a:t>
            </a:r>
            <a:r>
              <a:rPr lang="pt-BR" dirty="0" err="1"/>
              <a:t>Twitters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7DD7DF-004A-4361-BA60-FC2A86A64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Estado atual - julho 2021</a:t>
            </a:r>
          </a:p>
        </p:txBody>
      </p:sp>
    </p:spTree>
    <p:extLst>
      <p:ext uri="{BB962C8B-B14F-4D97-AF65-F5344CB8AC3E}">
        <p14:creationId xmlns:p14="http://schemas.microsoft.com/office/powerpoint/2010/main" val="110104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C9CB7-9612-4596-BD88-0FE4892A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1C031E-3E58-42C2-B29C-D585E224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Algoritmo SVM 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E4C58FAE-6CD8-46F9-AD28-642769EC78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t="31479" r="5000" b="2002"/>
          <a:stretch>
            <a:fillRect/>
          </a:stretch>
        </p:blipFill>
        <p:spPr bwMode="auto">
          <a:xfrm>
            <a:off x="3486705" y="2123300"/>
            <a:ext cx="5152134" cy="4042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D471BC9-17BF-45C8-B7EE-6831CA808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91743"/>
              </p:ext>
            </p:extLst>
          </p:nvPr>
        </p:nvGraphicFramePr>
        <p:xfrm>
          <a:off x="8764019" y="2754905"/>
          <a:ext cx="2997346" cy="2779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673">
                  <a:extLst>
                    <a:ext uri="{9D8B030D-6E8A-4147-A177-3AD203B41FA5}">
                      <a16:colId xmlns:a16="http://schemas.microsoft.com/office/drawing/2014/main" val="114909572"/>
                    </a:ext>
                  </a:extLst>
                </a:gridCol>
                <a:gridCol w="1498673">
                  <a:extLst>
                    <a:ext uri="{9D8B030D-6E8A-4147-A177-3AD203B41FA5}">
                      <a16:colId xmlns:a16="http://schemas.microsoft.com/office/drawing/2014/main" val="2472398354"/>
                    </a:ext>
                  </a:extLst>
                </a:gridCol>
              </a:tblGrid>
              <a:tr h="2883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effectLst/>
                        </a:rPr>
                        <a:t>Métrica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effectLst/>
                        </a:rPr>
                        <a:t>Resultado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14107730"/>
                  </a:ext>
                </a:extLst>
              </a:tr>
              <a:tr h="2883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effectLst/>
                        </a:rPr>
                        <a:t>Acurácia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effectLst/>
                        </a:rPr>
                        <a:t>70,18%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60042531"/>
                  </a:ext>
                </a:extLst>
              </a:tr>
              <a:tr h="2883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effectLst/>
                        </a:rPr>
                        <a:t>Taxa de Verdadeiros Positivos (Recall)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effectLst/>
                        </a:rPr>
                        <a:t>22,22%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89762796"/>
                  </a:ext>
                </a:extLst>
              </a:tr>
              <a:tr h="2883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effectLst/>
                        </a:rPr>
                        <a:t>Precisão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effectLst/>
                        </a:rPr>
                        <a:t>57,14%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71734244"/>
                  </a:ext>
                </a:extLst>
              </a:tr>
              <a:tr h="2883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effectLst/>
                        </a:rPr>
                        <a:t>Taxa de Falsos Positivos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effectLst/>
                        </a:rPr>
                        <a:t>7,69%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59834019"/>
                  </a:ext>
                </a:extLst>
              </a:tr>
              <a:tr h="2883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>
                          <a:effectLst/>
                        </a:rPr>
                        <a:t>F1-score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dirty="0">
                          <a:effectLst/>
                        </a:rPr>
                        <a:t>31,98%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579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D142A-0797-4BF5-83EA-92C03782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Base de dados </a:t>
            </a:r>
            <a:r>
              <a:rPr lang="pt-BR" dirty="0" err="1"/>
              <a:t>Twitters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387E4B-048F-49A9-808D-9A909DE930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19049" y="349948"/>
            <a:ext cx="4831080" cy="215963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AA15E8C-F9A8-4504-A168-4543A00CF4B3}"/>
              </a:ext>
            </a:extLst>
          </p:cNvPr>
          <p:cNvSpPr/>
          <p:nvPr/>
        </p:nvSpPr>
        <p:spPr>
          <a:xfrm>
            <a:off x="8447715" y="544726"/>
            <a:ext cx="1644242" cy="169513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DFB6213-75A7-4DF6-AC19-532A2AF57227}"/>
              </a:ext>
            </a:extLst>
          </p:cNvPr>
          <p:cNvSpPr/>
          <p:nvPr/>
        </p:nvSpPr>
        <p:spPr>
          <a:xfrm>
            <a:off x="4043493" y="2754020"/>
            <a:ext cx="6971251" cy="315183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luxograma: Disco Magnético 20">
            <a:extLst>
              <a:ext uri="{FF2B5EF4-FFF2-40B4-BE49-F238E27FC236}">
                <a16:creationId xmlns:a16="http://schemas.microsoft.com/office/drawing/2014/main" id="{C33E429B-8596-4F60-9A21-3B308F6A6CDC}"/>
              </a:ext>
            </a:extLst>
          </p:cNvPr>
          <p:cNvSpPr/>
          <p:nvPr/>
        </p:nvSpPr>
        <p:spPr>
          <a:xfrm>
            <a:off x="4223856" y="2869037"/>
            <a:ext cx="1872143" cy="28559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"_id":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"text":</a:t>
            </a:r>
          </a:p>
          <a:p>
            <a:r>
              <a:rPr lang="en-US" sz="1200" dirty="0">
                <a:solidFill>
                  <a:schemeClr val="tx1"/>
                </a:solidFill>
              </a:rPr>
              <a:t>"lang":</a:t>
            </a:r>
          </a:p>
          <a:p>
            <a:r>
              <a:rPr lang="en-US" sz="1200" dirty="0">
                <a:solidFill>
                  <a:schemeClr val="tx1"/>
                </a:solidFill>
              </a:rPr>
              <a:t>"</a:t>
            </a:r>
            <a:r>
              <a:rPr lang="en-US" sz="1200" dirty="0" err="1">
                <a:solidFill>
                  <a:schemeClr val="tx1"/>
                </a:solidFill>
              </a:rPr>
              <a:t>created_at</a:t>
            </a:r>
            <a:r>
              <a:rPr lang="en-US" sz="1200" dirty="0">
                <a:solidFill>
                  <a:schemeClr val="tx1"/>
                </a:solidFill>
              </a:rPr>
              <a:t>":</a:t>
            </a:r>
          </a:p>
          <a:p>
            <a:r>
              <a:rPr lang="en-US" sz="1200" dirty="0">
                <a:solidFill>
                  <a:schemeClr val="tx1"/>
                </a:solidFill>
              </a:rPr>
              <a:t>"</a:t>
            </a:r>
            <a:r>
              <a:rPr lang="en-US" sz="1200" dirty="0" err="1">
                <a:solidFill>
                  <a:schemeClr val="tx1"/>
                </a:solidFill>
              </a:rPr>
              <a:t>author_id</a:t>
            </a:r>
            <a:r>
              <a:rPr lang="en-US" sz="1200" dirty="0">
                <a:solidFill>
                  <a:schemeClr val="tx1"/>
                </a:solidFill>
              </a:rPr>
              <a:t>":</a:t>
            </a:r>
          </a:p>
          <a:p>
            <a:r>
              <a:rPr lang="en-US" sz="1200" dirty="0">
                <a:solidFill>
                  <a:schemeClr val="tx1"/>
                </a:solidFill>
              </a:rPr>
              <a:t>"target":</a:t>
            </a:r>
          </a:p>
          <a:p>
            <a:r>
              <a:rPr lang="en-US" sz="1200" dirty="0">
                <a:solidFill>
                  <a:schemeClr val="tx1"/>
                </a:solidFill>
              </a:rPr>
              <a:t>"sentiment":</a:t>
            </a:r>
          </a:p>
          <a:p>
            <a:r>
              <a:rPr lang="en-US" sz="1200" dirty="0">
                <a:solidFill>
                  <a:schemeClr val="tx1"/>
                </a:solidFill>
              </a:rPr>
              <a:t>"</a:t>
            </a:r>
            <a:r>
              <a:rPr lang="en-US" sz="1200" dirty="0" err="1">
                <a:solidFill>
                  <a:schemeClr val="tx1"/>
                </a:solidFill>
              </a:rPr>
              <a:t>request_id</a:t>
            </a:r>
            <a:r>
              <a:rPr lang="en-US" sz="1200" dirty="0">
                <a:solidFill>
                  <a:schemeClr val="tx1"/>
                </a:solidFill>
              </a:rPr>
              <a:t>":</a:t>
            </a:r>
          </a:p>
          <a:p>
            <a:r>
              <a:rPr lang="en-US" sz="1200" dirty="0">
                <a:solidFill>
                  <a:schemeClr val="tx1"/>
                </a:solidFill>
              </a:rPr>
              <a:t>"</a:t>
            </a:r>
            <a:r>
              <a:rPr lang="en-US" sz="1200" dirty="0" err="1">
                <a:solidFill>
                  <a:schemeClr val="tx1"/>
                </a:solidFill>
              </a:rPr>
              <a:t>other_attributes_twitter</a:t>
            </a:r>
            <a:r>
              <a:rPr lang="en-US" sz="1200" dirty="0">
                <a:solidFill>
                  <a:schemeClr val="tx1"/>
                </a:solidFill>
              </a:rPr>
              <a:t>"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2" name="Fluxograma: Disco Magnético 21">
            <a:extLst>
              <a:ext uri="{FF2B5EF4-FFF2-40B4-BE49-F238E27FC236}">
                <a16:creationId xmlns:a16="http://schemas.microsoft.com/office/drawing/2014/main" id="{B23CAFE5-EFD6-42CB-B3D4-98F6D040053F}"/>
              </a:ext>
            </a:extLst>
          </p:cNvPr>
          <p:cNvSpPr/>
          <p:nvPr/>
        </p:nvSpPr>
        <p:spPr>
          <a:xfrm>
            <a:off x="9162176" y="2927758"/>
            <a:ext cx="1602297" cy="27972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i="0" dirty="0">
              <a:solidFill>
                <a:srgbClr val="DCDDDE"/>
              </a:solidFill>
              <a:effectLst/>
              <a:latin typeface="Whitney"/>
            </a:endParaRPr>
          </a:p>
          <a:p>
            <a:pPr algn="ctr"/>
            <a:endParaRPr lang="en-US" sz="1200" dirty="0">
              <a:solidFill>
                <a:srgbClr val="DCDDDE"/>
              </a:solidFill>
              <a:latin typeface="Whitney"/>
            </a:endParaRPr>
          </a:p>
          <a:p>
            <a:r>
              <a:rPr lang="en-US" sz="1200" b="0" i="0" dirty="0">
                <a:solidFill>
                  <a:schemeClr val="tx1"/>
                </a:solidFill>
                <a:effectLst/>
                <a:latin typeface="Whitney"/>
              </a:rPr>
              <a:t>  "_id": </a:t>
            </a:r>
          </a:p>
          <a:p>
            <a:r>
              <a:rPr lang="en-US" sz="1200" b="0" i="0" dirty="0">
                <a:solidFill>
                  <a:schemeClr val="tx1"/>
                </a:solidFill>
                <a:effectLst/>
                <a:latin typeface="Whitney"/>
              </a:rPr>
              <a:t>  "domain":</a:t>
            </a:r>
          </a:p>
          <a:p>
            <a:r>
              <a:rPr lang="en-US" sz="1200" b="0" i="0" dirty="0">
                <a:solidFill>
                  <a:schemeClr val="tx1"/>
                </a:solidFill>
                <a:effectLst/>
                <a:latin typeface="Whitney"/>
              </a:rPr>
              <a:t>  "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Whitney"/>
              </a:rPr>
              <a:t>sub_domain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Whitney"/>
              </a:rPr>
              <a:t>":</a:t>
            </a:r>
          </a:p>
          <a:p>
            <a:r>
              <a:rPr lang="en-US" sz="1200" b="0" i="0" dirty="0">
                <a:solidFill>
                  <a:schemeClr val="tx1"/>
                </a:solidFill>
                <a:effectLst/>
                <a:latin typeface="Whitney"/>
              </a:rPr>
              <a:t>  "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Whitney"/>
              </a:rPr>
              <a:t>start_search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Whitney"/>
              </a:rPr>
              <a:t>":</a:t>
            </a:r>
          </a:p>
          <a:p>
            <a:r>
              <a:rPr lang="en-US" sz="1200" b="0" i="0" dirty="0">
                <a:solidFill>
                  <a:schemeClr val="tx1"/>
                </a:solidFill>
                <a:effectLst/>
                <a:latin typeface="Whitney"/>
              </a:rPr>
              <a:t>  "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Whitney"/>
              </a:rPr>
              <a:t>end_search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Whitney"/>
              </a:rPr>
              <a:t>":</a:t>
            </a:r>
          </a:p>
          <a:p>
            <a:r>
              <a:rPr lang="en-US" sz="1200" b="0" i="0" dirty="0">
                <a:solidFill>
                  <a:schemeClr val="tx1"/>
                </a:solidFill>
                <a:effectLst/>
                <a:latin typeface="Whitney"/>
              </a:rPr>
              <a:t>  "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Whitney"/>
              </a:rPr>
              <a:t>total_requests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Whitney"/>
              </a:rPr>
              <a:t>":</a:t>
            </a:r>
          </a:p>
          <a:p>
            <a:r>
              <a:rPr lang="en-US" sz="1200" b="0" i="0" dirty="0">
                <a:solidFill>
                  <a:schemeClr val="tx1"/>
                </a:solidFill>
                <a:effectLst/>
                <a:latin typeface="Whitney"/>
              </a:rPr>
              <a:t>  "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Whitney"/>
              </a:rPr>
              <a:t>next_token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Whitney"/>
              </a:rPr>
              <a:t>":</a:t>
            </a:r>
          </a:p>
          <a:p>
            <a:r>
              <a:rPr lang="en-US" sz="1200" b="0" i="0" dirty="0">
                <a:solidFill>
                  <a:schemeClr val="tx1"/>
                </a:solidFill>
                <a:effectLst/>
                <a:latin typeface="Whitney"/>
              </a:rPr>
              <a:t>  "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Whitney"/>
              </a:rPr>
              <a:t>total_tweets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Whitney"/>
              </a:rPr>
              <a:t>":</a:t>
            </a:r>
          </a:p>
          <a:p>
            <a:r>
              <a:rPr lang="en-US" sz="1200" b="0" i="0" dirty="0">
                <a:solidFill>
                  <a:schemeClr val="tx1"/>
                </a:solidFill>
                <a:effectLst/>
                <a:latin typeface="Whitney"/>
              </a:rPr>
              <a:t>  "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Whitney"/>
              </a:rPr>
              <a:t>url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Whitney"/>
              </a:rPr>
              <a:t>": 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F59A556-9837-4D5E-94F4-60F479D3B6E2}"/>
              </a:ext>
            </a:extLst>
          </p:cNvPr>
          <p:cNvCxnSpPr/>
          <p:nvPr/>
        </p:nvCxnSpPr>
        <p:spPr>
          <a:xfrm>
            <a:off x="-302004" y="45300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 Explicativo: Linha Dobrada Dupla com Borda e Ênfase 27">
            <a:extLst>
              <a:ext uri="{FF2B5EF4-FFF2-40B4-BE49-F238E27FC236}">
                <a16:creationId xmlns:a16="http://schemas.microsoft.com/office/drawing/2014/main" id="{3FE6F6E4-C22A-43C1-A714-776B4CCE51B6}"/>
              </a:ext>
            </a:extLst>
          </p:cNvPr>
          <p:cNvSpPr/>
          <p:nvPr/>
        </p:nvSpPr>
        <p:spPr>
          <a:xfrm>
            <a:off x="3978813" y="6087431"/>
            <a:ext cx="2497488" cy="665158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95050"/>
              <a:gd name="adj6" fmla="val -17386"/>
              <a:gd name="adj7" fmla="val -326974"/>
              <a:gd name="adj8" fmla="val 7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Bases de dados </a:t>
            </a:r>
            <a:r>
              <a:rPr lang="pt-BR" dirty="0" err="1"/>
              <a:t>twitters</a:t>
            </a:r>
            <a:r>
              <a:rPr lang="pt-BR" dirty="0"/>
              <a:t> separados por ano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25AED02-DADF-4AC1-B8C9-B79649A24DC9}"/>
              </a:ext>
            </a:extLst>
          </p:cNvPr>
          <p:cNvSpPr txBox="1"/>
          <p:nvPr/>
        </p:nvSpPr>
        <p:spPr>
          <a:xfrm>
            <a:off x="4851669" y="3239762"/>
            <a:ext cx="6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2015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1B96E1A0-504C-4702-A336-E2FDD84F6740}"/>
              </a:ext>
            </a:extLst>
          </p:cNvPr>
          <p:cNvCxnSpPr>
            <a:cxnSpLocks/>
          </p:cNvCxnSpPr>
          <p:nvPr/>
        </p:nvCxnSpPr>
        <p:spPr>
          <a:xfrm>
            <a:off x="6117302" y="4324529"/>
            <a:ext cx="453006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xograma: Disco Magnético 39">
            <a:extLst>
              <a:ext uri="{FF2B5EF4-FFF2-40B4-BE49-F238E27FC236}">
                <a16:creationId xmlns:a16="http://schemas.microsoft.com/office/drawing/2014/main" id="{1901F14A-DE44-4039-8A2C-807CBA72B372}"/>
              </a:ext>
            </a:extLst>
          </p:cNvPr>
          <p:cNvSpPr/>
          <p:nvPr/>
        </p:nvSpPr>
        <p:spPr>
          <a:xfrm>
            <a:off x="6555996" y="2896537"/>
            <a:ext cx="1872143" cy="28559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"_id": </a:t>
            </a:r>
          </a:p>
          <a:p>
            <a:r>
              <a:rPr lang="en-US" sz="1200" dirty="0">
                <a:solidFill>
                  <a:schemeClr val="tx1"/>
                </a:solidFill>
              </a:rPr>
              <a:t>"text":</a:t>
            </a:r>
          </a:p>
          <a:p>
            <a:r>
              <a:rPr lang="en-US" sz="1200" dirty="0">
                <a:solidFill>
                  <a:schemeClr val="tx1"/>
                </a:solidFill>
              </a:rPr>
              <a:t>"lang":</a:t>
            </a:r>
          </a:p>
          <a:p>
            <a:r>
              <a:rPr lang="en-US" sz="1200" dirty="0">
                <a:solidFill>
                  <a:schemeClr val="tx1"/>
                </a:solidFill>
              </a:rPr>
              <a:t>"</a:t>
            </a:r>
            <a:r>
              <a:rPr lang="en-US" sz="1200" dirty="0" err="1">
                <a:solidFill>
                  <a:schemeClr val="tx1"/>
                </a:solidFill>
              </a:rPr>
              <a:t>created_at</a:t>
            </a:r>
            <a:r>
              <a:rPr lang="en-US" sz="1200" dirty="0">
                <a:solidFill>
                  <a:schemeClr val="tx1"/>
                </a:solidFill>
              </a:rPr>
              <a:t>":</a:t>
            </a:r>
          </a:p>
          <a:p>
            <a:r>
              <a:rPr lang="en-US" sz="1200" dirty="0">
                <a:solidFill>
                  <a:schemeClr val="tx1"/>
                </a:solidFill>
              </a:rPr>
              <a:t>"</a:t>
            </a:r>
            <a:r>
              <a:rPr lang="en-US" sz="1200" dirty="0" err="1">
                <a:solidFill>
                  <a:schemeClr val="tx1"/>
                </a:solidFill>
              </a:rPr>
              <a:t>author_id</a:t>
            </a:r>
            <a:r>
              <a:rPr lang="en-US" sz="1200" dirty="0">
                <a:solidFill>
                  <a:schemeClr val="tx1"/>
                </a:solidFill>
              </a:rPr>
              <a:t>":</a:t>
            </a:r>
          </a:p>
          <a:p>
            <a:r>
              <a:rPr lang="en-US" sz="1200" dirty="0">
                <a:solidFill>
                  <a:schemeClr val="tx1"/>
                </a:solidFill>
              </a:rPr>
              <a:t>"target":</a:t>
            </a:r>
          </a:p>
          <a:p>
            <a:r>
              <a:rPr lang="en-US" sz="1200" dirty="0">
                <a:solidFill>
                  <a:schemeClr val="tx1"/>
                </a:solidFill>
              </a:rPr>
              <a:t>"sentiment":</a:t>
            </a:r>
          </a:p>
          <a:p>
            <a:r>
              <a:rPr lang="en-US" sz="1200" dirty="0">
                <a:solidFill>
                  <a:schemeClr val="tx1"/>
                </a:solidFill>
              </a:rPr>
              <a:t>"</a:t>
            </a:r>
            <a:r>
              <a:rPr lang="en-US" sz="1200" dirty="0" err="1">
                <a:solidFill>
                  <a:schemeClr val="tx1"/>
                </a:solidFill>
              </a:rPr>
              <a:t>request_id</a:t>
            </a:r>
            <a:r>
              <a:rPr lang="en-US" sz="1200" dirty="0">
                <a:solidFill>
                  <a:schemeClr val="tx1"/>
                </a:solidFill>
              </a:rPr>
              <a:t>":</a:t>
            </a:r>
          </a:p>
          <a:p>
            <a:r>
              <a:rPr lang="en-US" sz="1200" dirty="0">
                <a:solidFill>
                  <a:schemeClr val="tx1"/>
                </a:solidFill>
              </a:rPr>
              <a:t>"</a:t>
            </a:r>
            <a:r>
              <a:rPr lang="en-US" sz="1200" dirty="0" err="1">
                <a:solidFill>
                  <a:schemeClr val="tx1"/>
                </a:solidFill>
              </a:rPr>
              <a:t>other_attributes_twitter</a:t>
            </a:r>
            <a:r>
              <a:rPr lang="en-US" sz="1200" dirty="0">
                <a:solidFill>
                  <a:schemeClr val="tx1"/>
                </a:solidFill>
              </a:rPr>
              <a:t>"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B2A5359-763A-4E17-80C5-104A9728A407}"/>
              </a:ext>
            </a:extLst>
          </p:cNvPr>
          <p:cNvSpPr txBox="1"/>
          <p:nvPr/>
        </p:nvSpPr>
        <p:spPr>
          <a:xfrm>
            <a:off x="7126331" y="3239762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2020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FD583A1-7144-4F24-B5CA-27585210900D}"/>
              </a:ext>
            </a:extLst>
          </p:cNvPr>
          <p:cNvSpPr txBox="1"/>
          <p:nvPr/>
        </p:nvSpPr>
        <p:spPr>
          <a:xfrm>
            <a:off x="9559206" y="322459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Search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D800C47-24AB-42E2-8971-10F5AAACD2C8}"/>
              </a:ext>
            </a:extLst>
          </p:cNvPr>
          <p:cNvSpPr/>
          <p:nvPr/>
        </p:nvSpPr>
        <p:spPr>
          <a:xfrm>
            <a:off x="6615133" y="5002306"/>
            <a:ext cx="1004868" cy="233067"/>
          </a:xfrm>
          <a:prstGeom prst="rect">
            <a:avLst/>
          </a:prstGeom>
          <a:noFill/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95CE9A5-D994-49ED-ACC0-0ECAAB89FA42}"/>
              </a:ext>
            </a:extLst>
          </p:cNvPr>
          <p:cNvSpPr/>
          <p:nvPr/>
        </p:nvSpPr>
        <p:spPr>
          <a:xfrm>
            <a:off x="9269836" y="3881801"/>
            <a:ext cx="645129" cy="233067"/>
          </a:xfrm>
          <a:prstGeom prst="rect">
            <a:avLst/>
          </a:prstGeom>
          <a:noFill/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exto Explicativo: Linha Dobrada Dupla com Borda e Ênfase 45">
            <a:extLst>
              <a:ext uri="{FF2B5EF4-FFF2-40B4-BE49-F238E27FC236}">
                <a16:creationId xmlns:a16="http://schemas.microsoft.com/office/drawing/2014/main" id="{303906BB-2D99-47C4-86FE-641040D79664}"/>
              </a:ext>
            </a:extLst>
          </p:cNvPr>
          <p:cNvSpPr/>
          <p:nvPr/>
        </p:nvSpPr>
        <p:spPr>
          <a:xfrm rot="10800000">
            <a:off x="7126329" y="6043474"/>
            <a:ext cx="2788635" cy="709114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42054"/>
              <a:gd name="adj8" fmla="val 8295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2001D79-015B-4C3A-8ABC-76B07DE88D5E}"/>
              </a:ext>
            </a:extLst>
          </p:cNvPr>
          <p:cNvSpPr txBox="1"/>
          <p:nvPr/>
        </p:nvSpPr>
        <p:spPr>
          <a:xfrm>
            <a:off x="7113582" y="6074865"/>
            <a:ext cx="294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Um Twitter pode pertencer a mais de uma busca</a:t>
            </a:r>
          </a:p>
        </p:txBody>
      </p:sp>
    </p:spTree>
    <p:extLst>
      <p:ext uri="{BB962C8B-B14F-4D97-AF65-F5344CB8AC3E}">
        <p14:creationId xmlns:p14="http://schemas.microsoft.com/office/powerpoint/2010/main" val="250204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1" grpId="0" animBg="1"/>
      <p:bldP spid="22" grpId="0" animBg="1"/>
      <p:bldP spid="28" grpId="0" animBg="1"/>
      <p:bldP spid="29" grpId="0"/>
      <p:bldP spid="40" grpId="0" animBg="1"/>
      <p:bldP spid="41" grpId="0"/>
      <p:bldP spid="42" grpId="0"/>
      <p:bldP spid="43" grpId="0" animBg="1"/>
      <p:bldP spid="44" grpId="0" animBg="1"/>
      <p:bldP spid="46" grpId="0" animBg="1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9BBBE-CB0B-46C7-BEBD-13BCABB5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total </a:t>
            </a:r>
            <a:r>
              <a:rPr lang="pt-BR" dirty="0" err="1"/>
              <a:t>twitters</a:t>
            </a:r>
            <a:r>
              <a:rPr lang="pt-BR" dirty="0"/>
              <a:t> por ano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07544-DD64-4C57-93C7-68DC8D88A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o estudo foi feito as buscas no período de 2015 até 2020, realizando 30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palavras chaves diferentes.</a:t>
            </a:r>
          </a:p>
          <a:p>
            <a:pPr marL="0" indent="0"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Totalizando 3.809.864 tweets.</a:t>
            </a:r>
          </a:p>
          <a:p>
            <a:pPr marL="0" indent="0">
              <a:buNone/>
            </a:pP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3A3888-29F4-4944-AC08-06914799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687" y="2104847"/>
            <a:ext cx="6780362" cy="45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4E11A-501E-457B-96F3-196DDDA3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 chaves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3388F6B-3191-44EF-813B-F53DDBD2D9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165" y="748580"/>
            <a:ext cx="6166114" cy="53669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26F3B05-E8B7-4551-B7CB-AAE738FD9B69}"/>
              </a:ext>
            </a:extLst>
          </p:cNvPr>
          <p:cNvSpPr txBox="1"/>
          <p:nvPr/>
        </p:nvSpPr>
        <p:spPr>
          <a:xfrm>
            <a:off x="9044730" y="1048663"/>
            <a:ext cx="2200712" cy="769441"/>
          </a:xfrm>
          <a:prstGeom prst="rect">
            <a:avLst/>
          </a:prstGeom>
          <a:noFill/>
          <a:ln w="28575">
            <a:solidFill>
              <a:srgbClr val="40BAD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dirty="0"/>
              <a:t>"#prep (</a:t>
            </a:r>
            <a:r>
              <a:rPr lang="en-US" sz="1100" dirty="0" err="1"/>
              <a:t>hiv</a:t>
            </a:r>
            <a:r>
              <a:rPr lang="en-US" sz="1100" dirty="0"/>
              <a:t> OR treatment)"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"#</a:t>
            </a:r>
            <a:r>
              <a:rPr lang="en-US" sz="1100" dirty="0" err="1"/>
              <a:t>truvada</a:t>
            </a:r>
            <a:r>
              <a:rPr lang="en-US" sz="1100" dirty="0"/>
              <a:t> OR </a:t>
            </a:r>
            <a:r>
              <a:rPr lang="en-US" sz="1100" dirty="0" err="1"/>
              <a:t>truvada</a:t>
            </a:r>
            <a:r>
              <a:rPr lang="en-US" sz="1100" dirty="0"/>
              <a:t>"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"#</a:t>
            </a:r>
            <a:r>
              <a:rPr lang="en-US" sz="1100" dirty="0" err="1"/>
              <a:t>atripla</a:t>
            </a:r>
            <a:r>
              <a:rPr lang="en-US" sz="1100" dirty="0"/>
              <a:t> OR </a:t>
            </a:r>
            <a:r>
              <a:rPr lang="en-US" sz="1100" dirty="0" err="1"/>
              <a:t>atripla</a:t>
            </a:r>
            <a:r>
              <a:rPr lang="en-US" sz="1100" dirty="0"/>
              <a:t>"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"#</a:t>
            </a:r>
            <a:r>
              <a:rPr lang="en-US" sz="1100" dirty="0" err="1"/>
              <a:t>ftc</a:t>
            </a:r>
            <a:r>
              <a:rPr lang="en-US" sz="1100" dirty="0"/>
              <a:t> OR (</a:t>
            </a:r>
            <a:r>
              <a:rPr lang="en-US" sz="1100" dirty="0" err="1"/>
              <a:t>ftc</a:t>
            </a:r>
            <a:r>
              <a:rPr lang="en-US" sz="1100" dirty="0"/>
              <a:t> treatment) "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A9814A-7267-4324-9EBB-B19B6212F2C7}"/>
              </a:ext>
            </a:extLst>
          </p:cNvPr>
          <p:cNvSpPr txBox="1"/>
          <p:nvPr/>
        </p:nvSpPr>
        <p:spPr>
          <a:xfrm>
            <a:off x="7342464" y="238221"/>
            <a:ext cx="3972187" cy="2769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dirty="0"/>
              <a:t>"#</a:t>
            </a:r>
            <a:r>
              <a:rPr lang="pt-BR" sz="1200" dirty="0" err="1"/>
              <a:t>pepandprep</a:t>
            </a:r>
            <a:r>
              <a:rPr lang="pt-BR" sz="1200" dirty="0"/>
              <a:t> OR (pep </a:t>
            </a:r>
            <a:r>
              <a:rPr lang="pt-BR" sz="1200" dirty="0" err="1"/>
              <a:t>prep</a:t>
            </a:r>
            <a:r>
              <a:rPr lang="pt-BR" sz="1200" dirty="0"/>
              <a:t>) OR ((pep OR </a:t>
            </a:r>
            <a:r>
              <a:rPr lang="pt-BR" sz="1200" dirty="0" err="1"/>
              <a:t>prep</a:t>
            </a:r>
            <a:r>
              <a:rPr lang="pt-BR" sz="1200" dirty="0"/>
              <a:t>) </a:t>
            </a:r>
            <a:r>
              <a:rPr lang="pt-BR" sz="1200" dirty="0" err="1"/>
              <a:t>treatment</a:t>
            </a:r>
            <a:r>
              <a:rPr lang="pt-BR" sz="1200" dirty="0"/>
              <a:t>)"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19030D6-DCB6-494F-BCA1-8AFB87AE10F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570291" y="376721"/>
            <a:ext cx="1772173" cy="1947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C512FC-05B9-4242-AF65-C09FF17D72B2}"/>
              </a:ext>
            </a:extLst>
          </p:cNvPr>
          <p:cNvSpPr txBox="1"/>
          <p:nvPr/>
        </p:nvSpPr>
        <p:spPr>
          <a:xfrm>
            <a:off x="8835005" y="2118186"/>
            <a:ext cx="3502404" cy="1015663"/>
          </a:xfrm>
          <a:prstGeom prst="rect">
            <a:avLst/>
          </a:prstGeom>
          <a:noFill/>
          <a:ln w="28575">
            <a:solidFill>
              <a:srgbClr val="40BAD2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/>
              <a:t>- "#pep (</a:t>
            </a:r>
            <a:r>
              <a:rPr lang="pt-BR" sz="1200" dirty="0" err="1"/>
              <a:t>hiv</a:t>
            </a:r>
            <a:r>
              <a:rPr lang="pt-BR" sz="1200" dirty="0"/>
              <a:t> OR </a:t>
            </a:r>
            <a:r>
              <a:rPr lang="pt-BR" sz="1200" dirty="0" err="1"/>
              <a:t>treatment</a:t>
            </a:r>
            <a:r>
              <a:rPr lang="pt-BR" sz="1200" dirty="0"/>
              <a:t>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pepforhiv</a:t>
            </a:r>
            <a:r>
              <a:rPr lang="pt-BR" sz="1200" dirty="0"/>
              <a:t> OR (pep </a:t>
            </a:r>
            <a:r>
              <a:rPr lang="pt-BR" sz="1200" dirty="0" err="1"/>
              <a:t>hiv</a:t>
            </a:r>
            <a:r>
              <a:rPr lang="pt-BR" sz="1200" dirty="0"/>
              <a:t>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pepforearlyhiv</a:t>
            </a:r>
            <a:r>
              <a:rPr lang="pt-BR" sz="1200" dirty="0"/>
              <a:t> OR (pep for </a:t>
            </a:r>
            <a:r>
              <a:rPr lang="pt-BR" sz="1200" dirty="0" err="1"/>
              <a:t>early</a:t>
            </a:r>
            <a:r>
              <a:rPr lang="pt-BR" sz="1200" dirty="0"/>
              <a:t> </a:t>
            </a:r>
            <a:r>
              <a:rPr lang="pt-BR" sz="1200" dirty="0" err="1"/>
              <a:t>hiv</a:t>
            </a:r>
            <a:r>
              <a:rPr lang="pt-BR" sz="1200" dirty="0"/>
              <a:t>) </a:t>
            </a:r>
            <a:r>
              <a:rPr lang="pt-BR" sz="1200" dirty="0" err="1"/>
              <a:t>or</a:t>
            </a:r>
            <a:r>
              <a:rPr lang="pt-BR" sz="1200" dirty="0"/>
              <a:t> (pep </a:t>
            </a:r>
            <a:r>
              <a:rPr lang="pt-BR" sz="1200" dirty="0" err="1"/>
              <a:t>hiv</a:t>
            </a:r>
            <a:r>
              <a:rPr lang="pt-BR" sz="1200" dirty="0"/>
              <a:t>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pepindelhi</a:t>
            </a:r>
            <a:r>
              <a:rPr lang="pt-BR" sz="1200" dirty="0"/>
              <a:t> OR (pep </a:t>
            </a:r>
            <a:r>
              <a:rPr lang="pt-BR" sz="1200" dirty="0" err="1"/>
              <a:t>delhi</a:t>
            </a:r>
            <a:r>
              <a:rPr lang="pt-BR" sz="1200" dirty="0"/>
              <a:t>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peptreatment</a:t>
            </a:r>
            <a:r>
              <a:rPr lang="pt-BR" sz="1200" dirty="0"/>
              <a:t> OR (pep </a:t>
            </a:r>
            <a:r>
              <a:rPr lang="pt-BR" sz="1200" dirty="0" err="1"/>
              <a:t>treatment</a:t>
            </a:r>
            <a:r>
              <a:rPr lang="pt-BR" sz="1200" dirty="0"/>
              <a:t>)"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F3FBF03-53DF-4E37-9675-2F391680D9F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904139" y="2626018"/>
            <a:ext cx="1930866" cy="209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1D60301-4337-4289-9ADA-94AFBD1D0B23}"/>
              </a:ext>
            </a:extLst>
          </p:cNvPr>
          <p:cNvCxnSpPr/>
          <p:nvPr/>
        </p:nvCxnSpPr>
        <p:spPr>
          <a:xfrm flipH="1">
            <a:off x="6904139" y="1426128"/>
            <a:ext cx="2114026" cy="41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FE5D4F5-B599-4996-B0C3-BA153F2EB416}"/>
              </a:ext>
            </a:extLst>
          </p:cNvPr>
          <p:cNvSpPr txBox="1"/>
          <p:nvPr/>
        </p:nvSpPr>
        <p:spPr>
          <a:xfrm>
            <a:off x="6446939" y="5519408"/>
            <a:ext cx="4158842" cy="1384995"/>
          </a:xfrm>
          <a:prstGeom prst="rect">
            <a:avLst/>
          </a:prstGeom>
          <a:noFill/>
          <a:ln w="28575">
            <a:solidFill>
              <a:srgbClr val="40BAD2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/>
              <a:t>- "#</a:t>
            </a:r>
            <a:r>
              <a:rPr lang="pt-BR" sz="1200" dirty="0" err="1"/>
              <a:t>hivinfection</a:t>
            </a:r>
            <a:r>
              <a:rPr lang="pt-BR" sz="1200" dirty="0"/>
              <a:t> OR (</a:t>
            </a:r>
            <a:r>
              <a:rPr lang="pt-BR" sz="1200" dirty="0" err="1"/>
              <a:t>hiv</a:t>
            </a:r>
            <a:r>
              <a:rPr lang="pt-BR" sz="1200" dirty="0"/>
              <a:t> </a:t>
            </a:r>
            <a:r>
              <a:rPr lang="pt-BR" sz="1200" dirty="0" err="1"/>
              <a:t>infection</a:t>
            </a:r>
            <a:r>
              <a:rPr lang="pt-BR" sz="1200" dirty="0"/>
              <a:t>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hivtreatment</a:t>
            </a:r>
            <a:r>
              <a:rPr lang="pt-BR" sz="1200" dirty="0"/>
              <a:t> OR </a:t>
            </a:r>
            <a:r>
              <a:rPr lang="pt-BR" sz="1200" dirty="0" err="1"/>
              <a:t>hivtreatment</a:t>
            </a:r>
            <a:r>
              <a:rPr lang="pt-BR" sz="1200" dirty="0"/>
              <a:t> OR (</a:t>
            </a:r>
            <a:r>
              <a:rPr lang="pt-BR" sz="1200" dirty="0" err="1"/>
              <a:t>hiv</a:t>
            </a:r>
            <a:r>
              <a:rPr lang="pt-BR" sz="1200" dirty="0"/>
              <a:t> </a:t>
            </a:r>
            <a:r>
              <a:rPr lang="pt-BR" sz="1200" dirty="0" err="1"/>
              <a:t>treatment</a:t>
            </a:r>
            <a:r>
              <a:rPr lang="pt-BR" sz="1200" dirty="0"/>
              <a:t>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anti</a:t>
            </a:r>
            <a:r>
              <a:rPr lang="pt-BR" sz="1200" dirty="0"/>
              <a:t> OR </a:t>
            </a:r>
            <a:r>
              <a:rPr lang="pt-BR" sz="1200" dirty="0" err="1"/>
              <a:t>anti</a:t>
            </a:r>
            <a:r>
              <a:rPr lang="pt-BR" sz="1200" dirty="0"/>
              <a:t> (</a:t>
            </a:r>
            <a:r>
              <a:rPr lang="pt-BR" sz="1200" dirty="0" err="1"/>
              <a:t>hiv</a:t>
            </a:r>
            <a:r>
              <a:rPr lang="pt-BR" sz="1200" dirty="0"/>
              <a:t> OR </a:t>
            </a:r>
            <a:r>
              <a:rPr lang="pt-BR" sz="1200" dirty="0" err="1"/>
              <a:t>treatment</a:t>
            </a:r>
            <a:r>
              <a:rPr lang="pt-BR" sz="1200" dirty="0"/>
              <a:t>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viread</a:t>
            </a:r>
            <a:r>
              <a:rPr lang="pt-BR" sz="1200" dirty="0"/>
              <a:t> OR </a:t>
            </a:r>
            <a:r>
              <a:rPr lang="pt-BR" sz="1200" dirty="0" err="1"/>
              <a:t>viread</a:t>
            </a:r>
            <a:r>
              <a:rPr lang="pt-BR" sz="1200" dirty="0"/>
              <a:t>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livingwithaids</a:t>
            </a:r>
            <a:r>
              <a:rPr lang="pt-BR" sz="1200" dirty="0"/>
              <a:t> OR (living aids)"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NormalizingHIVChallenge</a:t>
            </a:r>
            <a:r>
              <a:rPr lang="pt-BR" sz="1200" dirty="0"/>
              <a:t> OR (</a:t>
            </a:r>
            <a:r>
              <a:rPr lang="pt-BR" sz="1200" dirty="0" err="1"/>
              <a:t>Normalizing</a:t>
            </a:r>
            <a:r>
              <a:rPr lang="pt-BR" sz="1200" dirty="0"/>
              <a:t> HIV </a:t>
            </a:r>
            <a:r>
              <a:rPr lang="pt-BR" sz="1200" dirty="0" err="1"/>
              <a:t>Challenge</a:t>
            </a:r>
            <a:r>
              <a:rPr lang="pt-BR" sz="1200" dirty="0"/>
              <a:t>)"</a:t>
            </a:r>
          </a:p>
          <a:p>
            <a:r>
              <a:rPr lang="pt-BR" sz="1200" dirty="0"/>
              <a:t>- "#</a:t>
            </a:r>
            <a:r>
              <a:rPr lang="pt-BR" sz="1200" dirty="0" err="1"/>
              <a:t>pepforealryexposer</a:t>
            </a:r>
            <a:r>
              <a:rPr lang="pt-BR" sz="1200" dirty="0"/>
              <a:t> OR (pep real </a:t>
            </a:r>
            <a:r>
              <a:rPr lang="pt-BR" sz="1200" dirty="0" err="1"/>
              <a:t>exposer</a:t>
            </a:r>
            <a:r>
              <a:rPr lang="pt-BR" sz="1200" dirty="0"/>
              <a:t>)"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3DB8F0D-B5A9-4CFC-ADEB-B649A471EA02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5788404" y="6006517"/>
            <a:ext cx="658535" cy="205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A149F95-250B-4661-B9A4-34348ADD6002}"/>
              </a:ext>
            </a:extLst>
          </p:cNvPr>
          <p:cNvSpPr txBox="1"/>
          <p:nvPr/>
        </p:nvSpPr>
        <p:spPr>
          <a:xfrm>
            <a:off x="7409576" y="4065163"/>
            <a:ext cx="1776370" cy="276999"/>
          </a:xfrm>
          <a:prstGeom prst="rect">
            <a:avLst/>
          </a:prstGeom>
          <a:noFill/>
          <a:ln w="28575">
            <a:solidFill>
              <a:srgbClr val="40BAD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pt-BR" dirty="0"/>
              <a:t>"#</a:t>
            </a:r>
            <a:r>
              <a:rPr lang="pt-BR" dirty="0" err="1"/>
              <a:t>epzicom</a:t>
            </a:r>
            <a:r>
              <a:rPr lang="pt-BR" dirty="0"/>
              <a:t> OR </a:t>
            </a:r>
            <a:r>
              <a:rPr lang="pt-BR" dirty="0" err="1"/>
              <a:t>epzicom</a:t>
            </a:r>
            <a:r>
              <a:rPr lang="pt-BR" dirty="0"/>
              <a:t>"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3BB0E6D-C824-4803-9CA4-A0D17B91933D}"/>
              </a:ext>
            </a:extLst>
          </p:cNvPr>
          <p:cNvSpPr txBox="1"/>
          <p:nvPr/>
        </p:nvSpPr>
        <p:spPr>
          <a:xfrm>
            <a:off x="7342464" y="3343311"/>
            <a:ext cx="2650222" cy="646331"/>
          </a:xfrm>
          <a:prstGeom prst="rect">
            <a:avLst/>
          </a:prstGeom>
          <a:noFill/>
          <a:ln w="28575">
            <a:solidFill>
              <a:srgbClr val="40BAD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pt-BR" dirty="0"/>
              <a:t>- "#</a:t>
            </a:r>
            <a:r>
              <a:rPr lang="pt-BR" dirty="0" err="1"/>
              <a:t>complera</a:t>
            </a:r>
            <a:r>
              <a:rPr lang="pt-BR" dirty="0"/>
              <a:t> OR </a:t>
            </a:r>
            <a:r>
              <a:rPr lang="pt-BR" dirty="0" err="1"/>
              <a:t>complera</a:t>
            </a:r>
            <a:r>
              <a:rPr lang="pt-BR" dirty="0"/>
              <a:t>"</a:t>
            </a:r>
          </a:p>
          <a:p>
            <a:r>
              <a:rPr lang="pt-BR" dirty="0"/>
              <a:t>- "(#3tc OR 3tc) (</a:t>
            </a:r>
            <a:r>
              <a:rPr lang="pt-BR" dirty="0" err="1"/>
              <a:t>hiv</a:t>
            </a:r>
            <a:r>
              <a:rPr lang="pt-BR" dirty="0"/>
              <a:t> OR </a:t>
            </a:r>
            <a:r>
              <a:rPr lang="pt-BR" dirty="0" err="1"/>
              <a:t>treatment</a:t>
            </a:r>
            <a:r>
              <a:rPr lang="pt-BR" dirty="0"/>
              <a:t>)"</a:t>
            </a:r>
          </a:p>
          <a:p>
            <a:r>
              <a:rPr lang="pt-BR" dirty="0"/>
              <a:t>- "#</a:t>
            </a:r>
            <a:r>
              <a:rPr lang="pt-BR" dirty="0" err="1"/>
              <a:t>tripletherapy</a:t>
            </a:r>
            <a:r>
              <a:rPr lang="pt-BR" dirty="0"/>
              <a:t> OR (triple </a:t>
            </a:r>
            <a:r>
              <a:rPr lang="pt-BR" dirty="0" err="1"/>
              <a:t>therapy</a:t>
            </a:r>
            <a:r>
              <a:rPr lang="pt-BR" dirty="0"/>
              <a:t>)"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B65C39B-A171-441F-BB6A-6A28A8CED12A}"/>
              </a:ext>
            </a:extLst>
          </p:cNvPr>
          <p:cNvSpPr txBox="1"/>
          <p:nvPr/>
        </p:nvSpPr>
        <p:spPr>
          <a:xfrm>
            <a:off x="9236279" y="4314349"/>
            <a:ext cx="2198616" cy="1046440"/>
          </a:xfrm>
          <a:prstGeom prst="rect">
            <a:avLst/>
          </a:prstGeom>
          <a:noFill/>
          <a:ln w="28575">
            <a:solidFill>
              <a:srgbClr val="40BAD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pt-BR" dirty="0"/>
              <a:t>- "#</a:t>
            </a:r>
            <a:r>
              <a:rPr lang="pt-BR" dirty="0" err="1"/>
              <a:t>isentress</a:t>
            </a:r>
            <a:r>
              <a:rPr lang="pt-BR" dirty="0"/>
              <a:t> OR </a:t>
            </a:r>
            <a:r>
              <a:rPr lang="pt-BR" dirty="0" err="1"/>
              <a:t>isentress</a:t>
            </a:r>
            <a:r>
              <a:rPr lang="pt-BR" dirty="0"/>
              <a:t>"</a:t>
            </a:r>
          </a:p>
          <a:p>
            <a:r>
              <a:rPr lang="pt-BR" dirty="0"/>
              <a:t>- "#</a:t>
            </a:r>
            <a:r>
              <a:rPr lang="pt-BR" dirty="0" err="1"/>
              <a:t>reyataz</a:t>
            </a:r>
            <a:r>
              <a:rPr lang="pt-BR" dirty="0"/>
              <a:t> OR </a:t>
            </a:r>
            <a:r>
              <a:rPr lang="pt-BR" dirty="0" err="1"/>
              <a:t>reyataz</a:t>
            </a:r>
            <a:r>
              <a:rPr lang="pt-BR" dirty="0"/>
              <a:t>"</a:t>
            </a:r>
          </a:p>
          <a:p>
            <a:r>
              <a:rPr lang="pt-BR" dirty="0"/>
              <a:t>- "#</a:t>
            </a:r>
            <a:r>
              <a:rPr lang="pt-BR" dirty="0" err="1"/>
              <a:t>norvir</a:t>
            </a:r>
            <a:r>
              <a:rPr lang="pt-BR" dirty="0"/>
              <a:t> OR </a:t>
            </a:r>
            <a:r>
              <a:rPr lang="pt-BR" dirty="0" err="1"/>
              <a:t>norvir</a:t>
            </a:r>
            <a:r>
              <a:rPr lang="pt-BR" dirty="0"/>
              <a:t>"</a:t>
            </a:r>
          </a:p>
          <a:p>
            <a:r>
              <a:rPr lang="pt-BR" dirty="0"/>
              <a:t>- "#</a:t>
            </a:r>
            <a:r>
              <a:rPr lang="pt-BR" dirty="0" err="1"/>
              <a:t>sustiva</a:t>
            </a:r>
            <a:r>
              <a:rPr lang="pt-BR" dirty="0"/>
              <a:t> OR </a:t>
            </a:r>
            <a:r>
              <a:rPr lang="pt-BR" dirty="0" err="1"/>
              <a:t>sustiva</a:t>
            </a:r>
            <a:r>
              <a:rPr lang="pt-BR" dirty="0"/>
              <a:t>"</a:t>
            </a:r>
          </a:p>
          <a:p>
            <a:r>
              <a:rPr lang="pt-BR" dirty="0"/>
              <a:t>- "#</a:t>
            </a:r>
            <a:r>
              <a:rPr lang="pt-BR" dirty="0" err="1"/>
              <a:t>stocrin</a:t>
            </a:r>
            <a:r>
              <a:rPr lang="pt-BR" dirty="0"/>
              <a:t> OR </a:t>
            </a:r>
            <a:r>
              <a:rPr lang="pt-BR" dirty="0" err="1"/>
              <a:t>stocrin</a:t>
            </a:r>
            <a:r>
              <a:rPr lang="pt-BR" dirty="0"/>
              <a:t>"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CFE8AA15-4571-4072-89EB-2649E57DE969}"/>
              </a:ext>
            </a:extLst>
          </p:cNvPr>
          <p:cNvCxnSpPr>
            <a:cxnSpLocks/>
          </p:cNvCxnSpPr>
          <p:nvPr/>
        </p:nvCxnSpPr>
        <p:spPr>
          <a:xfrm flipH="1">
            <a:off x="6325299" y="4826054"/>
            <a:ext cx="2910980" cy="11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2A9F9F1-E222-48E2-A1A2-3AF3600FD5CA}"/>
              </a:ext>
            </a:extLst>
          </p:cNvPr>
          <p:cNvCxnSpPr>
            <a:cxnSpLocks/>
          </p:cNvCxnSpPr>
          <p:nvPr/>
        </p:nvCxnSpPr>
        <p:spPr>
          <a:xfrm flipH="1">
            <a:off x="6153222" y="3382007"/>
            <a:ext cx="1189243" cy="3188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6A25F0D-2BB9-4650-A7B6-0CA922323A7C}"/>
              </a:ext>
            </a:extLst>
          </p:cNvPr>
          <p:cNvSpPr txBox="1"/>
          <p:nvPr/>
        </p:nvSpPr>
        <p:spPr>
          <a:xfrm>
            <a:off x="3298623" y="284705"/>
            <a:ext cx="3101828" cy="1015663"/>
          </a:xfrm>
          <a:prstGeom prst="rect">
            <a:avLst/>
          </a:prstGeom>
          <a:noFill/>
          <a:ln w="28575">
            <a:solidFill>
              <a:srgbClr val="40BAD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pt-BR" dirty="0"/>
              <a:t>- "#</a:t>
            </a:r>
            <a:r>
              <a:rPr lang="pt-BR" dirty="0" err="1"/>
              <a:t>peptreatmentinmalviyanagar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(pep </a:t>
            </a:r>
            <a:r>
              <a:rPr lang="pt-BR" dirty="0" err="1"/>
              <a:t>treatment</a:t>
            </a:r>
            <a:r>
              <a:rPr lang="pt-BR" dirty="0"/>
              <a:t> </a:t>
            </a:r>
            <a:r>
              <a:rPr lang="pt-BR" dirty="0" err="1"/>
              <a:t>malviyanagar</a:t>
            </a:r>
            <a:r>
              <a:rPr lang="pt-BR" dirty="0"/>
              <a:t>) OR (pep </a:t>
            </a:r>
            <a:r>
              <a:rPr lang="pt-BR" dirty="0" err="1"/>
              <a:t>malviyanagar</a:t>
            </a:r>
            <a:r>
              <a:rPr lang="pt-BR" dirty="0"/>
              <a:t>)"</a:t>
            </a:r>
          </a:p>
          <a:p>
            <a:r>
              <a:rPr lang="pt-BR" dirty="0"/>
              <a:t>- "#</a:t>
            </a:r>
            <a:r>
              <a:rPr lang="pt-BR" dirty="0" err="1"/>
              <a:t>pepcenterforhiv</a:t>
            </a:r>
            <a:r>
              <a:rPr lang="pt-BR" dirty="0"/>
              <a:t> OR (pep center for </a:t>
            </a:r>
            <a:r>
              <a:rPr lang="pt-BR" dirty="0" err="1"/>
              <a:t>hiv</a:t>
            </a:r>
            <a:r>
              <a:rPr lang="pt-BR" dirty="0"/>
              <a:t>) "</a:t>
            </a:r>
          </a:p>
          <a:p>
            <a:r>
              <a:rPr lang="pt-BR" dirty="0"/>
              <a:t>- "#</a:t>
            </a:r>
            <a:r>
              <a:rPr lang="pt-BR" dirty="0" err="1"/>
              <a:t>pephivcenter</a:t>
            </a:r>
            <a:r>
              <a:rPr lang="pt-BR" dirty="0"/>
              <a:t> OR (pep center </a:t>
            </a:r>
            <a:r>
              <a:rPr lang="pt-BR" dirty="0" err="1"/>
              <a:t>hiv</a:t>
            </a:r>
            <a:r>
              <a:rPr lang="pt-BR" dirty="0"/>
              <a:t>)"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F8C2D87-C696-4EAA-B2E8-BC7E7056DC79}"/>
              </a:ext>
            </a:extLst>
          </p:cNvPr>
          <p:cNvCxnSpPr>
            <a:cxnSpLocks/>
          </p:cNvCxnSpPr>
          <p:nvPr/>
        </p:nvCxnSpPr>
        <p:spPr>
          <a:xfrm flipH="1" flipV="1">
            <a:off x="4670922" y="1300368"/>
            <a:ext cx="616940" cy="1833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1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21" grpId="0" animBg="1"/>
      <p:bldP spid="25" grpId="0" animBg="1"/>
      <p:bldP spid="27" grpId="0" animBg="1"/>
      <p:bldP spid="29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E71D4-3C06-48E4-A2EC-A6AF6628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1C8A7-2C12-41C7-BB7B-DB2FDF71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de quantidade dado 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busca.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44C077-AF6D-4464-B28C-41BE2F3E4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318" y="1871933"/>
            <a:ext cx="7692150" cy="35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6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E71D4-3C06-48E4-A2EC-A6AF6628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1C8A7-2C12-41C7-BB7B-DB2FDF71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de quantidade dado 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busca.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F27AF2-CFE0-468B-9E0C-9175C5AE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579" y="1966822"/>
            <a:ext cx="7486577" cy="345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94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E71D4-3C06-48E4-A2EC-A6AF6628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1C8A7-2C12-41C7-BB7B-DB2FDF71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de quantidade dado 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busca.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A77979-9B3A-4352-B807-23483EE21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656" y="1797060"/>
            <a:ext cx="7910423" cy="365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99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8DD55-9B22-49DA-9B12-6C72EA59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Twitters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F0059-A1D3-4B23-83A8-CA85BF14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265 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tweets classificados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foram descartados durante o pré-processamento </a:t>
            </a:r>
          </a:p>
          <a:p>
            <a:pPr lvl="1"/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idiomas diferentes do inglês </a:t>
            </a:r>
          </a:p>
          <a:p>
            <a:pPr lvl="1"/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texto bastante reduzido.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239 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úteis. Esse quantitativo foi novamente reduzido a uma taxa de aproximadamente 20% para a composição do corpus anotado utilizado por algumas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sz="18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sendo 16 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sinal e 36 de ruído,</a:t>
            </a:r>
            <a:endParaRPr lang="pt-BR" sz="18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o treinamento 187 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o treinamento do modelo</a:t>
            </a:r>
          </a:p>
          <a:p>
            <a:pPr lvl="1"/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pt-BR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sinal</a:t>
            </a:r>
          </a:p>
          <a:p>
            <a:pPr lvl="1"/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127 de ruído.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7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C9CB7-9612-4596-BD88-0FE4892A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1C031E-3E58-42C2-B29C-D585E224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27 </a:t>
            </a:r>
            <a:r>
              <a:rPr lang="pt-BR" dirty="0" err="1"/>
              <a:t>Features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Uso do algoritmo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Forest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observar importância de cada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42.png">
            <a:extLst>
              <a:ext uri="{FF2B5EF4-FFF2-40B4-BE49-F238E27FC236}">
                <a16:creationId xmlns:a16="http://schemas.microsoft.com/office/drawing/2014/main" id="{5D490805-889D-427C-9D29-F056997D2C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822" y="2181137"/>
            <a:ext cx="7051646" cy="387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5964108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1152</TotalTime>
  <Words>583</Words>
  <Application>Microsoft Office PowerPoint</Application>
  <PresentationFormat>Widescreen</PresentationFormat>
  <Paragraphs>155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Corbel</vt:lpstr>
      <vt:lpstr>Times New Roman</vt:lpstr>
      <vt:lpstr>Whitney</vt:lpstr>
      <vt:lpstr>Wingdings 2</vt:lpstr>
      <vt:lpstr>Quadro</vt:lpstr>
      <vt:lpstr>Análise de sentimentos sobre Twitters</vt:lpstr>
      <vt:lpstr>Base de dados Twitters</vt:lpstr>
      <vt:lpstr>Resultados total twitters por ano</vt:lpstr>
      <vt:lpstr>Palavra chaves</vt:lpstr>
      <vt:lpstr>Resultados busca</vt:lpstr>
      <vt:lpstr>Resultados busca</vt:lpstr>
      <vt:lpstr>Resultados busca</vt:lpstr>
      <vt:lpstr>Twitters</vt:lpstr>
      <vt:lpstr>Classificador</vt:lpstr>
      <vt:lpstr>Classificador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sentimentos sobre Twitters</dc:title>
  <dc:creator>altobelli</dc:creator>
  <cp:lastModifiedBy>altobelli</cp:lastModifiedBy>
  <cp:revision>38</cp:revision>
  <dcterms:created xsi:type="dcterms:W3CDTF">2021-05-26T16:27:52Z</dcterms:created>
  <dcterms:modified xsi:type="dcterms:W3CDTF">2021-07-07T18:02:15Z</dcterms:modified>
</cp:coreProperties>
</file>