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76" r:id="rId3"/>
    <p:sldId id="277" r:id="rId4"/>
    <p:sldId id="272" r:id="rId5"/>
    <p:sldId id="260" r:id="rId6"/>
    <p:sldId id="264" r:id="rId7"/>
    <p:sldId id="269" r:id="rId8"/>
    <p:sldId id="271" r:id="rId9"/>
    <p:sldId id="274" r:id="rId10"/>
    <p:sldId id="27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tobelli" initials="a" lastIdx="1" clrIdx="0">
    <p:extLst>
      <p:ext uri="{19B8F6BF-5375-455C-9EA6-DF929625EA0E}">
        <p15:presenceInfo xmlns:p15="http://schemas.microsoft.com/office/powerpoint/2012/main" userId="altobell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B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7/20/2021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7/20/2021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7/20/2021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jhutto/vaderSentiment" TargetMode="External"/><Relationship Id="rId2" Type="http://schemas.openxmlformats.org/officeDocument/2006/relationships/hyperlink" Target="https://github.com/thisandagain/sentimen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renr.github.io/afin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5EEF03-394A-4F7A-A3F3-5F661C5CCC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Análise de sentimentos sobre </a:t>
            </a:r>
            <a:r>
              <a:rPr lang="pt-BR" dirty="0" err="1"/>
              <a:t>Twitters</a:t>
            </a:r>
            <a:r>
              <a:rPr lang="pt-BR" dirty="0"/>
              <a:t> - Artigo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7DD7DF-004A-4361-BA60-FC2A86A64B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Estado atual - julho 2021</a:t>
            </a:r>
          </a:p>
        </p:txBody>
      </p:sp>
    </p:spTree>
    <p:extLst>
      <p:ext uri="{BB962C8B-B14F-4D97-AF65-F5344CB8AC3E}">
        <p14:creationId xmlns:p14="http://schemas.microsoft.com/office/powerpoint/2010/main" val="1101045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DCE9EB-A70F-48EE-9199-2086087B0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Lucio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17CC53-CA00-4B34-962A-C0881DFA7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Códigos dos algoritmos  </a:t>
            </a:r>
            <a:endParaRPr lang="pt-BR" dirty="0">
              <a:hlinkClick r:id="rId2"/>
            </a:endParaRPr>
          </a:p>
          <a:p>
            <a:pPr lvl="1"/>
            <a:r>
              <a:rPr lang="pt-BR" dirty="0">
                <a:hlinkClick r:id="rId2"/>
              </a:rPr>
              <a:t>https://github.com/thisandagain/sentiment/</a:t>
            </a:r>
            <a:endParaRPr lang="pt-BR" dirty="0"/>
          </a:p>
          <a:p>
            <a:pPr lvl="1"/>
            <a:r>
              <a:rPr lang="pt-BR" dirty="0">
                <a:hlinkClick r:id="rId3"/>
              </a:rPr>
              <a:t>https://github.com/cjhutto/vaderSentiment</a:t>
            </a:r>
            <a:endParaRPr lang="pt-BR" dirty="0"/>
          </a:p>
          <a:p>
            <a:pPr lvl="1"/>
            <a:r>
              <a:rPr lang="pt-BR" dirty="0">
                <a:hlinkClick r:id="rId4"/>
              </a:rPr>
              <a:t>https://darenr.github.io/afinn/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6965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6BA077-074E-448A-8AE8-A93048960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Artigo proposto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644A9A6-BE3C-44B9-96BC-CF77E45FC787}"/>
              </a:ext>
            </a:extLst>
          </p:cNvPr>
          <p:cNvSpPr/>
          <p:nvPr/>
        </p:nvSpPr>
        <p:spPr>
          <a:xfrm>
            <a:off x="5894664" y="3509101"/>
            <a:ext cx="1430868" cy="981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Classificador</a:t>
            </a:r>
          </a:p>
          <a:p>
            <a:pPr algn="ctr"/>
            <a:r>
              <a:rPr lang="pt-BR" dirty="0"/>
              <a:t>de</a:t>
            </a:r>
          </a:p>
          <a:p>
            <a:pPr algn="ctr"/>
            <a:r>
              <a:rPr lang="pt-BR" dirty="0"/>
              <a:t>sinal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4A41BC3-2840-40B2-AD5C-9ED8A2994AD8}"/>
              </a:ext>
            </a:extLst>
          </p:cNvPr>
          <p:cNvSpPr/>
          <p:nvPr/>
        </p:nvSpPr>
        <p:spPr>
          <a:xfrm>
            <a:off x="7939634" y="3483934"/>
            <a:ext cx="1315365" cy="981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Função de  sentimento</a:t>
            </a:r>
          </a:p>
        </p:txBody>
      </p:sp>
      <p:sp>
        <p:nvSpPr>
          <p:cNvPr id="10" name="Fluxograma: Vários Documentos 9">
            <a:extLst>
              <a:ext uri="{FF2B5EF4-FFF2-40B4-BE49-F238E27FC236}">
                <a16:creationId xmlns:a16="http://schemas.microsoft.com/office/drawing/2014/main" id="{A890DBF2-085D-42EB-99A8-541457B16CDE}"/>
              </a:ext>
            </a:extLst>
          </p:cNvPr>
          <p:cNvSpPr/>
          <p:nvPr/>
        </p:nvSpPr>
        <p:spPr>
          <a:xfrm>
            <a:off x="9963752" y="2207099"/>
            <a:ext cx="1352025" cy="95634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Twitters</a:t>
            </a:r>
            <a:endParaRPr lang="pt-BR" dirty="0"/>
          </a:p>
          <a:p>
            <a:pPr algn="ctr"/>
            <a:r>
              <a:rPr lang="pt-BR" dirty="0" err="1"/>
              <a:t>positivios</a:t>
            </a:r>
            <a:endParaRPr lang="pt-BR" dirty="0"/>
          </a:p>
        </p:txBody>
      </p:sp>
      <p:sp>
        <p:nvSpPr>
          <p:cNvPr id="11" name="Fluxograma: Vários Documentos 10">
            <a:extLst>
              <a:ext uri="{FF2B5EF4-FFF2-40B4-BE49-F238E27FC236}">
                <a16:creationId xmlns:a16="http://schemas.microsoft.com/office/drawing/2014/main" id="{3F8ED25C-717C-489A-AE34-DD1C8815A250}"/>
              </a:ext>
            </a:extLst>
          </p:cNvPr>
          <p:cNvSpPr/>
          <p:nvPr/>
        </p:nvSpPr>
        <p:spPr>
          <a:xfrm>
            <a:off x="10000412" y="4684459"/>
            <a:ext cx="1315365" cy="95634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Twitters</a:t>
            </a:r>
            <a:endParaRPr lang="pt-BR" dirty="0"/>
          </a:p>
          <a:p>
            <a:pPr algn="ctr"/>
            <a:r>
              <a:rPr lang="pt-BR" dirty="0"/>
              <a:t>negativos</a:t>
            </a:r>
          </a:p>
        </p:txBody>
      </p:sp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6D7E7438-D7F7-48FD-9C50-2D1ED4171681}"/>
              </a:ext>
            </a:extLst>
          </p:cNvPr>
          <p:cNvSpPr/>
          <p:nvPr/>
        </p:nvSpPr>
        <p:spPr>
          <a:xfrm>
            <a:off x="7482006" y="3903383"/>
            <a:ext cx="301153" cy="192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Fluxograma: Vários Documentos 20">
            <a:extLst>
              <a:ext uri="{FF2B5EF4-FFF2-40B4-BE49-F238E27FC236}">
                <a16:creationId xmlns:a16="http://schemas.microsoft.com/office/drawing/2014/main" id="{D6D7E211-0623-46D6-9188-9DA4D29E018D}"/>
              </a:ext>
            </a:extLst>
          </p:cNvPr>
          <p:cNvSpPr/>
          <p:nvPr/>
        </p:nvSpPr>
        <p:spPr>
          <a:xfrm>
            <a:off x="3909154" y="3483934"/>
            <a:ext cx="1469960" cy="128561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Twitters</a:t>
            </a:r>
            <a:endParaRPr lang="pt-BR" dirty="0"/>
          </a:p>
        </p:txBody>
      </p:sp>
      <p:sp>
        <p:nvSpPr>
          <p:cNvPr id="22" name="Seta: para a Direita 21">
            <a:extLst>
              <a:ext uri="{FF2B5EF4-FFF2-40B4-BE49-F238E27FC236}">
                <a16:creationId xmlns:a16="http://schemas.microsoft.com/office/drawing/2014/main" id="{064C7E93-AED7-45A6-8018-3DFAE983E4DA}"/>
              </a:ext>
            </a:extLst>
          </p:cNvPr>
          <p:cNvSpPr/>
          <p:nvPr/>
        </p:nvSpPr>
        <p:spPr>
          <a:xfrm>
            <a:off x="5486312" y="3876790"/>
            <a:ext cx="301153" cy="192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AE25E1A6-D77F-4A24-AFF8-716AFFCAB697}"/>
              </a:ext>
            </a:extLst>
          </p:cNvPr>
          <p:cNvCxnSpPr>
            <a:cxnSpLocks/>
          </p:cNvCxnSpPr>
          <p:nvPr/>
        </p:nvCxnSpPr>
        <p:spPr>
          <a:xfrm flipV="1">
            <a:off x="9394523" y="3254930"/>
            <a:ext cx="781323" cy="528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D855919F-F0B4-4C40-B793-A8587D34410F}"/>
              </a:ext>
            </a:extLst>
          </p:cNvPr>
          <p:cNvCxnSpPr>
            <a:cxnSpLocks/>
          </p:cNvCxnSpPr>
          <p:nvPr/>
        </p:nvCxnSpPr>
        <p:spPr>
          <a:xfrm>
            <a:off x="9411474" y="4353887"/>
            <a:ext cx="588938" cy="292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C9C56B48-C4C2-43AF-90C9-F3ED129B70CE}"/>
              </a:ext>
            </a:extLst>
          </p:cNvPr>
          <p:cNvSpPr txBox="1"/>
          <p:nvPr/>
        </p:nvSpPr>
        <p:spPr>
          <a:xfrm>
            <a:off x="3842060" y="5461233"/>
            <a:ext cx="3890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Dois conjuntos de interesse:</a:t>
            </a:r>
          </a:p>
          <a:p>
            <a:r>
              <a:rPr lang="pt-BR" dirty="0"/>
              <a:t> - </a:t>
            </a:r>
            <a:r>
              <a:rPr lang="pt-BR" dirty="0" err="1"/>
              <a:t>Twitters</a:t>
            </a:r>
            <a:r>
              <a:rPr lang="pt-BR" dirty="0"/>
              <a:t> de dose fixa combinado</a:t>
            </a:r>
          </a:p>
          <a:p>
            <a:r>
              <a:rPr lang="pt-BR" dirty="0"/>
              <a:t> - </a:t>
            </a:r>
            <a:r>
              <a:rPr lang="pt-BR" dirty="0" err="1"/>
              <a:t>Twitters</a:t>
            </a:r>
            <a:r>
              <a:rPr lang="pt-BR" dirty="0"/>
              <a:t> de medicamentos separados</a:t>
            </a:r>
          </a:p>
        </p:txBody>
      </p: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F476F41D-BB77-4623-9D64-43B222D730B5}"/>
              </a:ext>
            </a:extLst>
          </p:cNvPr>
          <p:cNvCxnSpPr>
            <a:stCxn id="36" idx="0"/>
          </p:cNvCxnSpPr>
          <p:nvPr/>
        </p:nvCxnSpPr>
        <p:spPr>
          <a:xfrm flipH="1" flipV="1">
            <a:off x="4915949" y="4769546"/>
            <a:ext cx="871516" cy="691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uxograma: Processo Predefinido 38">
            <a:extLst>
              <a:ext uri="{FF2B5EF4-FFF2-40B4-BE49-F238E27FC236}">
                <a16:creationId xmlns:a16="http://schemas.microsoft.com/office/drawing/2014/main" id="{DBBB7775-B219-44B6-8056-87212C9DE875}"/>
              </a:ext>
            </a:extLst>
          </p:cNvPr>
          <p:cNvSpPr/>
          <p:nvPr/>
        </p:nvSpPr>
        <p:spPr>
          <a:xfrm>
            <a:off x="9394523" y="1996580"/>
            <a:ext cx="2299730" cy="3951214"/>
          </a:xfrm>
          <a:prstGeom prst="flowChartPredefined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3ADDFA73-07D0-4E79-9CDA-E5895CE1196C}"/>
              </a:ext>
            </a:extLst>
          </p:cNvPr>
          <p:cNvSpPr txBox="1"/>
          <p:nvPr/>
        </p:nvSpPr>
        <p:spPr>
          <a:xfrm>
            <a:off x="7541703" y="1217197"/>
            <a:ext cx="4080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Resultado dos </a:t>
            </a:r>
            <a:r>
              <a:rPr lang="pt-BR" dirty="0" err="1"/>
              <a:t>twitters</a:t>
            </a:r>
            <a:r>
              <a:rPr lang="pt-BR" dirty="0"/>
              <a:t> classificados dado</a:t>
            </a:r>
            <a:br>
              <a:rPr lang="pt-BR" dirty="0"/>
            </a:br>
            <a:r>
              <a:rPr lang="pt-BR" dirty="0"/>
              <a:t>o conjunto de interesse</a:t>
            </a:r>
          </a:p>
        </p:txBody>
      </p:sp>
    </p:spTree>
    <p:extLst>
      <p:ext uri="{BB962C8B-B14F-4D97-AF65-F5344CB8AC3E}">
        <p14:creationId xmlns:p14="http://schemas.microsoft.com/office/powerpoint/2010/main" val="3420942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E3B77D-714F-4960-9852-230BA6288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Artigo proposto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84D524-9319-480E-87A0-542D8F1DD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EBEDEFE-1298-4F2B-AC3A-0AEE39C74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012" y="1017266"/>
            <a:ext cx="8203608" cy="5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536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E1CE73-5F74-45F0-8461-092E4383A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Roberto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2FF641-719F-4F56-8A5A-A335E8163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b="1" dirty="0"/>
              <a:t>Atividades Aluno:</a:t>
            </a:r>
          </a:p>
          <a:p>
            <a:pPr lvl="1"/>
            <a:r>
              <a:rPr lang="pt-BR" sz="2400" dirty="0"/>
              <a:t>Aluno vai trabalhar com a base de dados do Twitter (</a:t>
            </a:r>
            <a:r>
              <a:rPr lang="pt-BR" sz="2400" dirty="0" err="1"/>
              <a:t>mongoDB</a:t>
            </a:r>
            <a:r>
              <a:rPr lang="pt-BR" sz="2400" dirty="0"/>
              <a:t>). Caso for necessário, rodar script para obter novos </a:t>
            </a:r>
            <a:r>
              <a:rPr lang="pt-BR" sz="2400" dirty="0" err="1"/>
              <a:t>twitters</a:t>
            </a:r>
            <a:r>
              <a:rPr lang="pt-BR" sz="2400" dirty="0"/>
              <a:t>.</a:t>
            </a:r>
          </a:p>
          <a:p>
            <a:pPr lvl="1"/>
            <a:r>
              <a:rPr lang="pt-BR" sz="2400" dirty="0"/>
              <a:t>Vai gerar os Excel ou o melhor formato para Luciana rotular os </a:t>
            </a:r>
            <a:r>
              <a:rPr lang="pt-BR" sz="2400" dirty="0" err="1"/>
              <a:t>Twitters</a:t>
            </a:r>
            <a:endParaRPr lang="pt-BR" sz="2400" dirty="0"/>
          </a:p>
          <a:p>
            <a:pPr lvl="1"/>
            <a:r>
              <a:rPr lang="pt-BR" sz="2400" dirty="0"/>
              <a:t>Já temos um conjunto rotulados. Olhar esses </a:t>
            </a:r>
            <a:r>
              <a:rPr lang="pt-BR" sz="2400" dirty="0" err="1"/>
              <a:t>twitters</a:t>
            </a:r>
            <a:r>
              <a:rPr lang="pt-BR" sz="2400" dirty="0"/>
              <a:t> e definir scripts para filtrar possíveis sinais.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9983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35EA16-918F-471B-8FCE-1935B4DEB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Roberto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22CDAA3-0C4B-4986-8D78-6B23F5175A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8081" y="658906"/>
            <a:ext cx="6562725" cy="2124075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F450CF6-EBDF-41D1-A145-482CA598884F}"/>
              </a:ext>
            </a:extLst>
          </p:cNvPr>
          <p:cNvSpPr txBox="1"/>
          <p:nvPr/>
        </p:nvSpPr>
        <p:spPr>
          <a:xfrm>
            <a:off x="5907742" y="1954305"/>
            <a:ext cx="928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6000</a:t>
            </a:r>
            <a:endParaRPr lang="pt-BR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C20849E-B6CA-42E5-BFCA-74D5C6843A94}"/>
              </a:ext>
            </a:extLst>
          </p:cNvPr>
          <p:cNvSpPr txBox="1"/>
          <p:nvPr/>
        </p:nvSpPr>
        <p:spPr>
          <a:xfrm>
            <a:off x="8344274" y="1954304"/>
            <a:ext cx="928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2000</a:t>
            </a:r>
            <a:endParaRPr lang="pt-BR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93824F9-9136-4285-BE3B-BD7FBAEDA80D}"/>
              </a:ext>
            </a:extLst>
          </p:cNvPr>
          <p:cNvSpPr txBox="1"/>
          <p:nvPr/>
        </p:nvSpPr>
        <p:spPr>
          <a:xfrm>
            <a:off x="9672919" y="1954303"/>
            <a:ext cx="928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2000</a:t>
            </a:r>
            <a:endParaRPr lang="pt-BR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1EA3928-3781-4CC5-8F39-14A4565F33D2}"/>
              </a:ext>
            </a:extLst>
          </p:cNvPr>
          <p:cNvSpPr txBox="1"/>
          <p:nvPr/>
        </p:nvSpPr>
        <p:spPr>
          <a:xfrm>
            <a:off x="4218081" y="3164541"/>
            <a:ext cx="7606366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Atividades: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Selecionar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Twitters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como ruído e classificar como positivo ou negativo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total temos 10,000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twitters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devemos rotular.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não gerar os dados enviesados precisamos manter o seguinte foco: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Treino: 3000 ruídos e 3000 sinais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Validação: 1000 ruídos e 1000 sinais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Teste: 1000 ruídos e 1000 sinais</a:t>
            </a: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Observação: Se 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especialista gastar 30 segundos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média para classificar cada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Twitters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temos que ele precisa: 30 * 10,000 = 300,000 segundos ou aproximadamente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83 horas.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6614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74E11A-501E-457B-96F3-196DDDA3B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Roberto</a:t>
            </a:r>
            <a:br>
              <a:rPr lang="pt-BR" dirty="0"/>
            </a:br>
            <a:endParaRPr lang="pt-BR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13388F6B-3191-44EF-813B-F53DDBD2D94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0165" y="748580"/>
            <a:ext cx="6166114" cy="536699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26F3B05-E8B7-4551-B7CB-AAE738FD9B69}"/>
              </a:ext>
            </a:extLst>
          </p:cNvPr>
          <p:cNvSpPr txBox="1"/>
          <p:nvPr/>
        </p:nvSpPr>
        <p:spPr>
          <a:xfrm>
            <a:off x="9044730" y="1048663"/>
            <a:ext cx="2200712" cy="769441"/>
          </a:xfrm>
          <a:prstGeom prst="rect">
            <a:avLst/>
          </a:prstGeom>
          <a:noFill/>
          <a:ln w="28575">
            <a:solidFill>
              <a:srgbClr val="40BAD2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100" dirty="0"/>
              <a:t>"#prep (</a:t>
            </a:r>
            <a:r>
              <a:rPr lang="en-US" sz="1100" dirty="0" err="1"/>
              <a:t>hiv</a:t>
            </a:r>
            <a:r>
              <a:rPr lang="en-US" sz="1100" dirty="0"/>
              <a:t> OR treatment)"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"#</a:t>
            </a:r>
            <a:r>
              <a:rPr lang="en-US" sz="1100" dirty="0" err="1"/>
              <a:t>truvada</a:t>
            </a:r>
            <a:r>
              <a:rPr lang="en-US" sz="1100" dirty="0"/>
              <a:t> OR </a:t>
            </a:r>
            <a:r>
              <a:rPr lang="en-US" sz="1100" dirty="0" err="1"/>
              <a:t>truvada</a:t>
            </a:r>
            <a:r>
              <a:rPr lang="en-US" sz="1100" dirty="0"/>
              <a:t>"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"#</a:t>
            </a:r>
            <a:r>
              <a:rPr lang="en-US" sz="1100" dirty="0" err="1"/>
              <a:t>atripla</a:t>
            </a:r>
            <a:r>
              <a:rPr lang="en-US" sz="1100" dirty="0"/>
              <a:t> OR </a:t>
            </a:r>
            <a:r>
              <a:rPr lang="en-US" sz="1100" dirty="0" err="1"/>
              <a:t>atripla</a:t>
            </a:r>
            <a:r>
              <a:rPr lang="en-US" sz="1100" dirty="0"/>
              <a:t>"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"#</a:t>
            </a:r>
            <a:r>
              <a:rPr lang="en-US" sz="1100" dirty="0" err="1"/>
              <a:t>ftc</a:t>
            </a:r>
            <a:r>
              <a:rPr lang="en-US" sz="1100" dirty="0"/>
              <a:t> OR (</a:t>
            </a:r>
            <a:r>
              <a:rPr lang="en-US" sz="1100" dirty="0" err="1"/>
              <a:t>ftc</a:t>
            </a:r>
            <a:r>
              <a:rPr lang="en-US" sz="1100" dirty="0"/>
              <a:t> treatment) "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AA9814A-7267-4324-9EBB-B19B6212F2C7}"/>
              </a:ext>
            </a:extLst>
          </p:cNvPr>
          <p:cNvSpPr txBox="1"/>
          <p:nvPr/>
        </p:nvSpPr>
        <p:spPr>
          <a:xfrm>
            <a:off x="7342464" y="238221"/>
            <a:ext cx="3972187" cy="276999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200" dirty="0"/>
              <a:t>"#</a:t>
            </a:r>
            <a:r>
              <a:rPr lang="pt-BR" sz="1200" dirty="0" err="1"/>
              <a:t>pepandprep</a:t>
            </a:r>
            <a:r>
              <a:rPr lang="pt-BR" sz="1200" dirty="0"/>
              <a:t> OR (pep </a:t>
            </a:r>
            <a:r>
              <a:rPr lang="pt-BR" sz="1200" dirty="0" err="1"/>
              <a:t>prep</a:t>
            </a:r>
            <a:r>
              <a:rPr lang="pt-BR" sz="1200" dirty="0"/>
              <a:t>) OR ((pep OR </a:t>
            </a:r>
            <a:r>
              <a:rPr lang="pt-BR" sz="1200" dirty="0" err="1"/>
              <a:t>prep</a:t>
            </a:r>
            <a:r>
              <a:rPr lang="pt-BR" sz="1200" dirty="0"/>
              <a:t>) </a:t>
            </a:r>
            <a:r>
              <a:rPr lang="pt-BR" sz="1200" dirty="0" err="1"/>
              <a:t>treatment</a:t>
            </a:r>
            <a:r>
              <a:rPr lang="pt-BR" sz="1200" dirty="0"/>
              <a:t>)"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019030D6-DCB6-494F-BCA1-8AFB87AE10FF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5570291" y="376721"/>
            <a:ext cx="1772173" cy="19470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4C512FC-05B9-4242-AF65-C09FF17D72B2}"/>
              </a:ext>
            </a:extLst>
          </p:cNvPr>
          <p:cNvSpPr txBox="1"/>
          <p:nvPr/>
        </p:nvSpPr>
        <p:spPr>
          <a:xfrm>
            <a:off x="8835005" y="2118186"/>
            <a:ext cx="3502404" cy="1015663"/>
          </a:xfrm>
          <a:prstGeom prst="rect">
            <a:avLst/>
          </a:prstGeom>
          <a:noFill/>
          <a:ln w="28575">
            <a:solidFill>
              <a:srgbClr val="40BAD2"/>
            </a:solidFill>
          </a:ln>
        </p:spPr>
        <p:txBody>
          <a:bodyPr wrap="square">
            <a:spAutoFit/>
          </a:bodyPr>
          <a:lstStyle/>
          <a:p>
            <a:r>
              <a:rPr lang="pt-BR" sz="1200" dirty="0"/>
              <a:t>- "#pep (</a:t>
            </a:r>
            <a:r>
              <a:rPr lang="pt-BR" sz="1200" dirty="0" err="1"/>
              <a:t>hiv</a:t>
            </a:r>
            <a:r>
              <a:rPr lang="pt-BR" sz="1200" dirty="0"/>
              <a:t> OR </a:t>
            </a:r>
            <a:r>
              <a:rPr lang="pt-BR" sz="1200" dirty="0" err="1"/>
              <a:t>treatment</a:t>
            </a:r>
            <a:r>
              <a:rPr lang="pt-BR" sz="1200" dirty="0"/>
              <a:t>)"</a:t>
            </a:r>
          </a:p>
          <a:p>
            <a:r>
              <a:rPr lang="pt-BR" sz="1200" dirty="0"/>
              <a:t>- "#</a:t>
            </a:r>
            <a:r>
              <a:rPr lang="pt-BR" sz="1200" dirty="0" err="1"/>
              <a:t>pepforhiv</a:t>
            </a:r>
            <a:r>
              <a:rPr lang="pt-BR" sz="1200" dirty="0"/>
              <a:t> OR (pep </a:t>
            </a:r>
            <a:r>
              <a:rPr lang="pt-BR" sz="1200" dirty="0" err="1"/>
              <a:t>hiv</a:t>
            </a:r>
            <a:r>
              <a:rPr lang="pt-BR" sz="1200" dirty="0"/>
              <a:t>)"</a:t>
            </a:r>
          </a:p>
          <a:p>
            <a:r>
              <a:rPr lang="pt-BR" sz="1200" dirty="0"/>
              <a:t>- "#</a:t>
            </a:r>
            <a:r>
              <a:rPr lang="pt-BR" sz="1200" dirty="0" err="1"/>
              <a:t>pepforearlyhiv</a:t>
            </a:r>
            <a:r>
              <a:rPr lang="pt-BR" sz="1200" dirty="0"/>
              <a:t> OR (pep for </a:t>
            </a:r>
            <a:r>
              <a:rPr lang="pt-BR" sz="1200" dirty="0" err="1"/>
              <a:t>early</a:t>
            </a:r>
            <a:r>
              <a:rPr lang="pt-BR" sz="1200" dirty="0"/>
              <a:t> </a:t>
            </a:r>
            <a:r>
              <a:rPr lang="pt-BR" sz="1200" dirty="0" err="1"/>
              <a:t>hiv</a:t>
            </a:r>
            <a:r>
              <a:rPr lang="pt-BR" sz="1200" dirty="0"/>
              <a:t>) </a:t>
            </a:r>
            <a:r>
              <a:rPr lang="pt-BR" sz="1200" dirty="0" err="1"/>
              <a:t>or</a:t>
            </a:r>
            <a:r>
              <a:rPr lang="pt-BR" sz="1200" dirty="0"/>
              <a:t> (pep </a:t>
            </a:r>
            <a:r>
              <a:rPr lang="pt-BR" sz="1200" dirty="0" err="1"/>
              <a:t>hiv</a:t>
            </a:r>
            <a:r>
              <a:rPr lang="pt-BR" sz="1200" dirty="0"/>
              <a:t>)"</a:t>
            </a:r>
          </a:p>
          <a:p>
            <a:r>
              <a:rPr lang="pt-BR" sz="1200" dirty="0"/>
              <a:t>- "#</a:t>
            </a:r>
            <a:r>
              <a:rPr lang="pt-BR" sz="1200" dirty="0" err="1"/>
              <a:t>pepindelhi</a:t>
            </a:r>
            <a:r>
              <a:rPr lang="pt-BR" sz="1200" dirty="0"/>
              <a:t> OR (pep </a:t>
            </a:r>
            <a:r>
              <a:rPr lang="pt-BR" sz="1200" dirty="0" err="1"/>
              <a:t>delhi</a:t>
            </a:r>
            <a:r>
              <a:rPr lang="pt-BR" sz="1200" dirty="0"/>
              <a:t>)"</a:t>
            </a:r>
          </a:p>
          <a:p>
            <a:r>
              <a:rPr lang="pt-BR" sz="1200" dirty="0"/>
              <a:t>- "#</a:t>
            </a:r>
            <a:r>
              <a:rPr lang="pt-BR" sz="1200" dirty="0" err="1"/>
              <a:t>peptreatment</a:t>
            </a:r>
            <a:r>
              <a:rPr lang="pt-BR" sz="1200" dirty="0"/>
              <a:t> OR (pep </a:t>
            </a:r>
            <a:r>
              <a:rPr lang="pt-BR" sz="1200" dirty="0" err="1"/>
              <a:t>treatment</a:t>
            </a:r>
            <a:r>
              <a:rPr lang="pt-BR" sz="1200" dirty="0"/>
              <a:t>)"</a:t>
            </a: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4F3FBF03-53DF-4E37-9675-2F391680D9FE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6904139" y="2626018"/>
            <a:ext cx="1930866" cy="2094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1D60301-4337-4289-9ADA-94AFBD1D0B23}"/>
              </a:ext>
            </a:extLst>
          </p:cNvPr>
          <p:cNvCxnSpPr/>
          <p:nvPr/>
        </p:nvCxnSpPr>
        <p:spPr>
          <a:xfrm flipH="1">
            <a:off x="6904139" y="1426128"/>
            <a:ext cx="2114026" cy="4110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FE5D4F5-B599-4996-B0C3-BA153F2EB416}"/>
              </a:ext>
            </a:extLst>
          </p:cNvPr>
          <p:cNvSpPr txBox="1"/>
          <p:nvPr/>
        </p:nvSpPr>
        <p:spPr>
          <a:xfrm>
            <a:off x="6446939" y="5519408"/>
            <a:ext cx="4158842" cy="1384995"/>
          </a:xfrm>
          <a:prstGeom prst="rect">
            <a:avLst/>
          </a:prstGeom>
          <a:noFill/>
          <a:ln w="28575">
            <a:solidFill>
              <a:srgbClr val="40BAD2"/>
            </a:solidFill>
          </a:ln>
        </p:spPr>
        <p:txBody>
          <a:bodyPr wrap="square">
            <a:spAutoFit/>
          </a:bodyPr>
          <a:lstStyle/>
          <a:p>
            <a:r>
              <a:rPr lang="pt-BR" sz="1200" dirty="0"/>
              <a:t>- "#</a:t>
            </a:r>
            <a:r>
              <a:rPr lang="pt-BR" sz="1200" dirty="0" err="1"/>
              <a:t>hivinfection</a:t>
            </a:r>
            <a:r>
              <a:rPr lang="pt-BR" sz="1200" dirty="0"/>
              <a:t> OR (</a:t>
            </a:r>
            <a:r>
              <a:rPr lang="pt-BR" sz="1200" dirty="0" err="1"/>
              <a:t>hiv</a:t>
            </a:r>
            <a:r>
              <a:rPr lang="pt-BR" sz="1200" dirty="0"/>
              <a:t> </a:t>
            </a:r>
            <a:r>
              <a:rPr lang="pt-BR" sz="1200" dirty="0" err="1"/>
              <a:t>infection</a:t>
            </a:r>
            <a:r>
              <a:rPr lang="pt-BR" sz="1200" dirty="0"/>
              <a:t>)"</a:t>
            </a:r>
          </a:p>
          <a:p>
            <a:r>
              <a:rPr lang="pt-BR" sz="1200" dirty="0"/>
              <a:t>- "#</a:t>
            </a:r>
            <a:r>
              <a:rPr lang="pt-BR" sz="1200" dirty="0" err="1"/>
              <a:t>hivtreatment</a:t>
            </a:r>
            <a:r>
              <a:rPr lang="pt-BR" sz="1200" dirty="0"/>
              <a:t> OR </a:t>
            </a:r>
            <a:r>
              <a:rPr lang="pt-BR" sz="1200" dirty="0" err="1"/>
              <a:t>hivtreatment</a:t>
            </a:r>
            <a:r>
              <a:rPr lang="pt-BR" sz="1200" dirty="0"/>
              <a:t> OR (</a:t>
            </a:r>
            <a:r>
              <a:rPr lang="pt-BR" sz="1200" dirty="0" err="1"/>
              <a:t>hiv</a:t>
            </a:r>
            <a:r>
              <a:rPr lang="pt-BR" sz="1200" dirty="0"/>
              <a:t> </a:t>
            </a:r>
            <a:r>
              <a:rPr lang="pt-BR" sz="1200" dirty="0" err="1"/>
              <a:t>treatment</a:t>
            </a:r>
            <a:r>
              <a:rPr lang="pt-BR" sz="1200" dirty="0"/>
              <a:t>)"</a:t>
            </a:r>
          </a:p>
          <a:p>
            <a:r>
              <a:rPr lang="pt-BR" sz="1200" dirty="0"/>
              <a:t>- "#</a:t>
            </a:r>
            <a:r>
              <a:rPr lang="pt-BR" sz="1200" dirty="0" err="1"/>
              <a:t>anti</a:t>
            </a:r>
            <a:r>
              <a:rPr lang="pt-BR" sz="1200" dirty="0"/>
              <a:t> OR </a:t>
            </a:r>
            <a:r>
              <a:rPr lang="pt-BR" sz="1200" dirty="0" err="1"/>
              <a:t>anti</a:t>
            </a:r>
            <a:r>
              <a:rPr lang="pt-BR" sz="1200" dirty="0"/>
              <a:t> (</a:t>
            </a:r>
            <a:r>
              <a:rPr lang="pt-BR" sz="1200" dirty="0" err="1"/>
              <a:t>hiv</a:t>
            </a:r>
            <a:r>
              <a:rPr lang="pt-BR" sz="1200" dirty="0"/>
              <a:t> OR </a:t>
            </a:r>
            <a:r>
              <a:rPr lang="pt-BR" sz="1200" dirty="0" err="1"/>
              <a:t>treatment</a:t>
            </a:r>
            <a:r>
              <a:rPr lang="pt-BR" sz="1200" dirty="0"/>
              <a:t>)"</a:t>
            </a:r>
          </a:p>
          <a:p>
            <a:r>
              <a:rPr lang="pt-BR" sz="1200" dirty="0"/>
              <a:t>- "#</a:t>
            </a:r>
            <a:r>
              <a:rPr lang="pt-BR" sz="1200" dirty="0" err="1"/>
              <a:t>viread</a:t>
            </a:r>
            <a:r>
              <a:rPr lang="pt-BR" sz="1200" dirty="0"/>
              <a:t> OR </a:t>
            </a:r>
            <a:r>
              <a:rPr lang="pt-BR" sz="1200" dirty="0" err="1"/>
              <a:t>viread</a:t>
            </a:r>
            <a:r>
              <a:rPr lang="pt-BR" sz="1200" dirty="0"/>
              <a:t>"</a:t>
            </a:r>
          </a:p>
          <a:p>
            <a:r>
              <a:rPr lang="pt-BR" sz="1200" dirty="0"/>
              <a:t>- "#</a:t>
            </a:r>
            <a:r>
              <a:rPr lang="pt-BR" sz="1200" dirty="0" err="1"/>
              <a:t>livingwithaids</a:t>
            </a:r>
            <a:r>
              <a:rPr lang="pt-BR" sz="1200" dirty="0"/>
              <a:t> OR (living aids)"</a:t>
            </a:r>
          </a:p>
          <a:p>
            <a:r>
              <a:rPr lang="pt-BR" sz="1200" dirty="0"/>
              <a:t>- "#</a:t>
            </a:r>
            <a:r>
              <a:rPr lang="pt-BR" sz="1200" dirty="0" err="1"/>
              <a:t>NormalizingHIVChallenge</a:t>
            </a:r>
            <a:r>
              <a:rPr lang="pt-BR" sz="1200" dirty="0"/>
              <a:t> OR (</a:t>
            </a:r>
            <a:r>
              <a:rPr lang="pt-BR" sz="1200" dirty="0" err="1"/>
              <a:t>Normalizing</a:t>
            </a:r>
            <a:r>
              <a:rPr lang="pt-BR" sz="1200" dirty="0"/>
              <a:t> HIV </a:t>
            </a:r>
            <a:r>
              <a:rPr lang="pt-BR" sz="1200" dirty="0" err="1"/>
              <a:t>Challenge</a:t>
            </a:r>
            <a:r>
              <a:rPr lang="pt-BR" sz="1200" dirty="0"/>
              <a:t>)"</a:t>
            </a:r>
          </a:p>
          <a:p>
            <a:r>
              <a:rPr lang="pt-BR" sz="1200" dirty="0"/>
              <a:t>- "#</a:t>
            </a:r>
            <a:r>
              <a:rPr lang="pt-BR" sz="1200" dirty="0" err="1"/>
              <a:t>pepforealryexposer</a:t>
            </a:r>
            <a:r>
              <a:rPr lang="pt-BR" sz="1200" dirty="0"/>
              <a:t> OR (pep real </a:t>
            </a:r>
            <a:r>
              <a:rPr lang="pt-BR" sz="1200" dirty="0" err="1"/>
              <a:t>exposer</a:t>
            </a:r>
            <a:r>
              <a:rPr lang="pt-BR" sz="1200" dirty="0"/>
              <a:t>)"</a:t>
            </a: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63DB8F0D-B5A9-4CFC-ADEB-B649A471EA02}"/>
              </a:ext>
            </a:extLst>
          </p:cNvPr>
          <p:cNvCxnSpPr>
            <a:stCxn id="21" idx="1"/>
          </p:cNvCxnSpPr>
          <p:nvPr/>
        </p:nvCxnSpPr>
        <p:spPr>
          <a:xfrm flipH="1" flipV="1">
            <a:off x="5788404" y="6006517"/>
            <a:ext cx="658535" cy="2053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6A149F95-250B-4661-B9A4-34348ADD6002}"/>
              </a:ext>
            </a:extLst>
          </p:cNvPr>
          <p:cNvSpPr txBox="1"/>
          <p:nvPr/>
        </p:nvSpPr>
        <p:spPr>
          <a:xfrm>
            <a:off x="7409576" y="4065163"/>
            <a:ext cx="1776370" cy="276999"/>
          </a:xfrm>
          <a:prstGeom prst="rect">
            <a:avLst/>
          </a:prstGeom>
          <a:noFill/>
          <a:ln w="28575">
            <a:solidFill>
              <a:srgbClr val="40BAD2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pt-BR" dirty="0"/>
              <a:t>"#</a:t>
            </a:r>
            <a:r>
              <a:rPr lang="pt-BR" dirty="0" err="1"/>
              <a:t>epzicom</a:t>
            </a:r>
            <a:r>
              <a:rPr lang="pt-BR" dirty="0"/>
              <a:t> OR </a:t>
            </a:r>
            <a:r>
              <a:rPr lang="pt-BR" dirty="0" err="1"/>
              <a:t>epzicom</a:t>
            </a:r>
            <a:r>
              <a:rPr lang="pt-BR" dirty="0"/>
              <a:t>"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3BB0E6D-C824-4803-9CA4-A0D17B91933D}"/>
              </a:ext>
            </a:extLst>
          </p:cNvPr>
          <p:cNvSpPr txBox="1"/>
          <p:nvPr/>
        </p:nvSpPr>
        <p:spPr>
          <a:xfrm>
            <a:off x="7342464" y="3343311"/>
            <a:ext cx="2650222" cy="646331"/>
          </a:xfrm>
          <a:prstGeom prst="rect">
            <a:avLst/>
          </a:prstGeom>
          <a:noFill/>
          <a:ln w="28575">
            <a:solidFill>
              <a:srgbClr val="40BAD2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pt-BR" dirty="0"/>
              <a:t>- "#</a:t>
            </a:r>
            <a:r>
              <a:rPr lang="pt-BR" dirty="0" err="1"/>
              <a:t>complera</a:t>
            </a:r>
            <a:r>
              <a:rPr lang="pt-BR" dirty="0"/>
              <a:t> OR </a:t>
            </a:r>
            <a:r>
              <a:rPr lang="pt-BR" dirty="0" err="1"/>
              <a:t>complera</a:t>
            </a:r>
            <a:r>
              <a:rPr lang="pt-BR" dirty="0"/>
              <a:t>"</a:t>
            </a:r>
          </a:p>
          <a:p>
            <a:r>
              <a:rPr lang="pt-BR" dirty="0"/>
              <a:t>- "(#3tc OR 3tc) (</a:t>
            </a:r>
            <a:r>
              <a:rPr lang="pt-BR" dirty="0" err="1"/>
              <a:t>hiv</a:t>
            </a:r>
            <a:r>
              <a:rPr lang="pt-BR" dirty="0"/>
              <a:t> OR </a:t>
            </a:r>
            <a:r>
              <a:rPr lang="pt-BR" dirty="0" err="1"/>
              <a:t>treatment</a:t>
            </a:r>
            <a:r>
              <a:rPr lang="pt-BR" dirty="0"/>
              <a:t>)"</a:t>
            </a:r>
          </a:p>
          <a:p>
            <a:r>
              <a:rPr lang="pt-BR" dirty="0"/>
              <a:t>- "#</a:t>
            </a:r>
            <a:r>
              <a:rPr lang="pt-BR" dirty="0" err="1"/>
              <a:t>tripletherapy</a:t>
            </a:r>
            <a:r>
              <a:rPr lang="pt-BR" dirty="0"/>
              <a:t> OR (triple </a:t>
            </a:r>
            <a:r>
              <a:rPr lang="pt-BR" dirty="0" err="1"/>
              <a:t>therapy</a:t>
            </a:r>
            <a:r>
              <a:rPr lang="pt-BR" dirty="0"/>
              <a:t>)"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CB65C39B-A171-441F-BB6A-6A28A8CED12A}"/>
              </a:ext>
            </a:extLst>
          </p:cNvPr>
          <p:cNvSpPr txBox="1"/>
          <p:nvPr/>
        </p:nvSpPr>
        <p:spPr>
          <a:xfrm>
            <a:off x="9236279" y="4314349"/>
            <a:ext cx="2198616" cy="1046440"/>
          </a:xfrm>
          <a:prstGeom prst="rect">
            <a:avLst/>
          </a:prstGeom>
          <a:noFill/>
          <a:ln w="28575">
            <a:solidFill>
              <a:srgbClr val="40BAD2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pt-BR" dirty="0"/>
              <a:t>- "#</a:t>
            </a:r>
            <a:r>
              <a:rPr lang="pt-BR" dirty="0" err="1"/>
              <a:t>isentress</a:t>
            </a:r>
            <a:r>
              <a:rPr lang="pt-BR" dirty="0"/>
              <a:t> OR </a:t>
            </a:r>
            <a:r>
              <a:rPr lang="pt-BR" dirty="0" err="1"/>
              <a:t>isentress</a:t>
            </a:r>
            <a:r>
              <a:rPr lang="pt-BR" dirty="0"/>
              <a:t>"</a:t>
            </a:r>
          </a:p>
          <a:p>
            <a:r>
              <a:rPr lang="pt-BR" dirty="0"/>
              <a:t>- "#</a:t>
            </a:r>
            <a:r>
              <a:rPr lang="pt-BR" dirty="0" err="1"/>
              <a:t>reyataz</a:t>
            </a:r>
            <a:r>
              <a:rPr lang="pt-BR" dirty="0"/>
              <a:t> OR </a:t>
            </a:r>
            <a:r>
              <a:rPr lang="pt-BR" dirty="0" err="1"/>
              <a:t>reyataz</a:t>
            </a:r>
            <a:r>
              <a:rPr lang="pt-BR" dirty="0"/>
              <a:t>"</a:t>
            </a:r>
          </a:p>
          <a:p>
            <a:r>
              <a:rPr lang="pt-BR" dirty="0"/>
              <a:t>- "#</a:t>
            </a:r>
            <a:r>
              <a:rPr lang="pt-BR" dirty="0" err="1"/>
              <a:t>norvir</a:t>
            </a:r>
            <a:r>
              <a:rPr lang="pt-BR" dirty="0"/>
              <a:t> OR </a:t>
            </a:r>
            <a:r>
              <a:rPr lang="pt-BR" dirty="0" err="1"/>
              <a:t>norvir</a:t>
            </a:r>
            <a:r>
              <a:rPr lang="pt-BR" dirty="0"/>
              <a:t>"</a:t>
            </a:r>
          </a:p>
          <a:p>
            <a:r>
              <a:rPr lang="pt-BR" dirty="0"/>
              <a:t>- "#</a:t>
            </a:r>
            <a:r>
              <a:rPr lang="pt-BR" dirty="0" err="1"/>
              <a:t>sustiva</a:t>
            </a:r>
            <a:r>
              <a:rPr lang="pt-BR" dirty="0"/>
              <a:t> OR </a:t>
            </a:r>
            <a:r>
              <a:rPr lang="pt-BR" dirty="0" err="1"/>
              <a:t>sustiva</a:t>
            </a:r>
            <a:r>
              <a:rPr lang="pt-BR" dirty="0"/>
              <a:t>"</a:t>
            </a:r>
          </a:p>
          <a:p>
            <a:r>
              <a:rPr lang="pt-BR" dirty="0"/>
              <a:t>- "#</a:t>
            </a:r>
            <a:r>
              <a:rPr lang="pt-BR" dirty="0" err="1"/>
              <a:t>stocrin</a:t>
            </a:r>
            <a:r>
              <a:rPr lang="pt-BR" dirty="0"/>
              <a:t> OR </a:t>
            </a:r>
            <a:r>
              <a:rPr lang="pt-BR" dirty="0" err="1"/>
              <a:t>stocrin</a:t>
            </a:r>
            <a:r>
              <a:rPr lang="pt-BR" dirty="0"/>
              <a:t>"</a:t>
            </a:r>
          </a:p>
        </p:txBody>
      </p: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CFE8AA15-4571-4072-89EB-2649E57DE969}"/>
              </a:ext>
            </a:extLst>
          </p:cNvPr>
          <p:cNvCxnSpPr>
            <a:cxnSpLocks/>
          </p:cNvCxnSpPr>
          <p:nvPr/>
        </p:nvCxnSpPr>
        <p:spPr>
          <a:xfrm flipH="1">
            <a:off x="6325299" y="4826054"/>
            <a:ext cx="2910980" cy="115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92A9F9F1-E222-48E2-A1A2-3AF3600FD5CA}"/>
              </a:ext>
            </a:extLst>
          </p:cNvPr>
          <p:cNvCxnSpPr>
            <a:cxnSpLocks/>
          </p:cNvCxnSpPr>
          <p:nvPr/>
        </p:nvCxnSpPr>
        <p:spPr>
          <a:xfrm flipH="1">
            <a:off x="6153222" y="3382007"/>
            <a:ext cx="1189243" cy="3188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E6A25F0D-2BB9-4650-A7B6-0CA922323A7C}"/>
              </a:ext>
            </a:extLst>
          </p:cNvPr>
          <p:cNvSpPr txBox="1"/>
          <p:nvPr/>
        </p:nvSpPr>
        <p:spPr>
          <a:xfrm>
            <a:off x="3298623" y="284705"/>
            <a:ext cx="3101828" cy="1015663"/>
          </a:xfrm>
          <a:prstGeom prst="rect">
            <a:avLst/>
          </a:prstGeom>
          <a:noFill/>
          <a:ln w="28575">
            <a:solidFill>
              <a:srgbClr val="40BAD2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pt-BR" dirty="0"/>
              <a:t>- "#</a:t>
            </a:r>
            <a:r>
              <a:rPr lang="pt-BR" dirty="0" err="1"/>
              <a:t>peptreatmentinmalviyanagar</a:t>
            </a:r>
            <a:r>
              <a:rPr lang="pt-BR" dirty="0"/>
              <a:t> </a:t>
            </a:r>
            <a:r>
              <a:rPr lang="pt-BR" dirty="0" err="1"/>
              <a:t>or</a:t>
            </a:r>
            <a:r>
              <a:rPr lang="pt-BR" dirty="0"/>
              <a:t> (pep </a:t>
            </a:r>
            <a:r>
              <a:rPr lang="pt-BR" dirty="0" err="1"/>
              <a:t>treatment</a:t>
            </a:r>
            <a:r>
              <a:rPr lang="pt-BR" dirty="0"/>
              <a:t> </a:t>
            </a:r>
            <a:r>
              <a:rPr lang="pt-BR" dirty="0" err="1"/>
              <a:t>malviyanagar</a:t>
            </a:r>
            <a:r>
              <a:rPr lang="pt-BR" dirty="0"/>
              <a:t>) OR (pep </a:t>
            </a:r>
            <a:r>
              <a:rPr lang="pt-BR" dirty="0" err="1"/>
              <a:t>malviyanagar</a:t>
            </a:r>
            <a:r>
              <a:rPr lang="pt-BR" dirty="0"/>
              <a:t>)"</a:t>
            </a:r>
          </a:p>
          <a:p>
            <a:r>
              <a:rPr lang="pt-BR" dirty="0"/>
              <a:t>- "#</a:t>
            </a:r>
            <a:r>
              <a:rPr lang="pt-BR" dirty="0" err="1"/>
              <a:t>pepcenterforhiv</a:t>
            </a:r>
            <a:r>
              <a:rPr lang="pt-BR" dirty="0"/>
              <a:t> OR (pep center for </a:t>
            </a:r>
            <a:r>
              <a:rPr lang="pt-BR" dirty="0" err="1"/>
              <a:t>hiv</a:t>
            </a:r>
            <a:r>
              <a:rPr lang="pt-BR" dirty="0"/>
              <a:t>) "</a:t>
            </a:r>
          </a:p>
          <a:p>
            <a:r>
              <a:rPr lang="pt-BR" dirty="0"/>
              <a:t>- "#</a:t>
            </a:r>
            <a:r>
              <a:rPr lang="pt-BR" dirty="0" err="1"/>
              <a:t>pephivcenter</a:t>
            </a:r>
            <a:r>
              <a:rPr lang="pt-BR" dirty="0"/>
              <a:t> OR (pep center </a:t>
            </a:r>
            <a:r>
              <a:rPr lang="pt-BR" dirty="0" err="1"/>
              <a:t>hiv</a:t>
            </a:r>
            <a:r>
              <a:rPr lang="pt-BR" dirty="0"/>
              <a:t>)"</a:t>
            </a:r>
          </a:p>
        </p:txBody>
      </p: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0F8C2D87-C696-4EAA-B2E8-BC7E7056DC79}"/>
              </a:ext>
            </a:extLst>
          </p:cNvPr>
          <p:cNvCxnSpPr>
            <a:cxnSpLocks/>
          </p:cNvCxnSpPr>
          <p:nvPr/>
        </p:nvCxnSpPr>
        <p:spPr>
          <a:xfrm flipH="1" flipV="1">
            <a:off x="4670922" y="1300368"/>
            <a:ext cx="616940" cy="18334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414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3" grpId="0" animBg="1"/>
      <p:bldP spid="21" grpId="0" animBg="1"/>
      <p:bldP spid="25" grpId="0" animBg="1"/>
      <p:bldP spid="27" grpId="0" animBg="1"/>
      <p:bldP spid="29" grpId="0" animBg="1"/>
      <p:bldP spid="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F8DD55-9B22-49DA-9B12-6C72EA59B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Allan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CF0059-A1D3-4B23-83A8-CA85BF14D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b="1" dirty="0"/>
              <a:t>Atividades Aluno:</a:t>
            </a:r>
          </a:p>
          <a:p>
            <a:pPr lvl="1"/>
            <a:r>
              <a:rPr lang="pt-BR" sz="2400" dirty="0"/>
              <a:t>Aluno vai trabalhar os textos do Twitter. Identificar padrões de formatação de texto. Erros encontrados de codificação. Trabalhar com identificações de </a:t>
            </a:r>
            <a:r>
              <a:rPr lang="pt-BR" sz="2400" dirty="0" err="1"/>
              <a:t>emojs</a:t>
            </a:r>
            <a:r>
              <a:rPr lang="pt-BR" sz="2400" dirty="0"/>
              <a:t>.</a:t>
            </a:r>
          </a:p>
          <a:p>
            <a:pPr lvl="1"/>
            <a:r>
              <a:rPr lang="pt-BR" sz="2400" dirty="0"/>
              <a:t>Trabalhar com pré-processamento do texto.</a:t>
            </a:r>
          </a:p>
          <a:p>
            <a:pPr lvl="1"/>
            <a:r>
              <a:rPr lang="pt-BR" sz="2400" dirty="0"/>
              <a:t>Verificar </a:t>
            </a:r>
            <a:r>
              <a:rPr lang="pt-BR" sz="2400" dirty="0" err="1"/>
              <a:t>features</a:t>
            </a:r>
            <a:r>
              <a:rPr lang="pt-BR" sz="2400" dirty="0"/>
              <a:t> 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4776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FC9CB7-9612-4596-BD88-0FE4892AD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Altobelli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1C031E-3E58-42C2-B29C-D585E224F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r>
              <a:rPr lang="pt-BR" dirty="0"/>
              <a:t>Trabalhar no classificador de sinais.</a:t>
            </a:r>
          </a:p>
          <a:p>
            <a:r>
              <a:rPr lang="pt-BR" dirty="0"/>
              <a:t>No estado atual, apenas temos implementado o SVM</a:t>
            </a:r>
          </a:p>
          <a:p>
            <a:r>
              <a:rPr lang="pt-BR" dirty="0"/>
              <a:t>Analisar </a:t>
            </a:r>
            <a:r>
              <a:rPr lang="pt-BR" dirty="0" err="1"/>
              <a:t>features</a:t>
            </a:r>
            <a:r>
              <a:rPr lang="pt-BR" dirty="0"/>
              <a:t>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661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88711D-E407-4D86-A66D-CFE6B0AD3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Lucio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624D1A-E21E-4E97-A355-294DA8850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b="1" dirty="0"/>
              <a:t>Atividades Aluno:</a:t>
            </a:r>
          </a:p>
          <a:p>
            <a:pPr lvl="1"/>
            <a:r>
              <a:rPr lang="pt-BR" sz="2400" dirty="0"/>
              <a:t>Trabalhar com a função de sentimento.</a:t>
            </a:r>
          </a:p>
          <a:p>
            <a:pPr lvl="1"/>
            <a:r>
              <a:rPr lang="pt-BR" sz="2400" dirty="0"/>
              <a:t>comparar acurácia das funções de sentimento</a:t>
            </a:r>
          </a:p>
          <a:p>
            <a:pPr lvl="1"/>
            <a:r>
              <a:rPr lang="pt-BR" sz="2400" dirty="0"/>
              <a:t>Atualizar tabela de nomes usada pela função de sentimento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02059"/>
      </p:ext>
    </p:extLst>
  </p:cSld>
  <p:clrMapOvr>
    <a:masterClrMapping/>
  </p:clrMapOvr>
</p:sld>
</file>

<file path=ppt/theme/theme1.xml><?xml version="1.0" encoding="utf-8"?>
<a:theme xmlns:a="http://schemas.openxmlformats.org/drawingml/2006/main" name="Quadr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TM03457475[[fn=Quadro]]</Template>
  <TotalTime>1302</TotalTime>
  <Words>560</Words>
  <Application>Microsoft Office PowerPoint</Application>
  <PresentationFormat>Widescreen</PresentationFormat>
  <Paragraphs>86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Adobe Devanagari</vt:lpstr>
      <vt:lpstr>Arial</vt:lpstr>
      <vt:lpstr>Corbel</vt:lpstr>
      <vt:lpstr>Times New Roman</vt:lpstr>
      <vt:lpstr>Wingdings 2</vt:lpstr>
      <vt:lpstr>Quadro</vt:lpstr>
      <vt:lpstr>Análise de sentimentos sobre Twitters - Artigo</vt:lpstr>
      <vt:lpstr>Artigo proposto</vt:lpstr>
      <vt:lpstr>Artigo proposto</vt:lpstr>
      <vt:lpstr>Roberto</vt:lpstr>
      <vt:lpstr>Roberto</vt:lpstr>
      <vt:lpstr>Roberto </vt:lpstr>
      <vt:lpstr>Allan</vt:lpstr>
      <vt:lpstr>Altobelli</vt:lpstr>
      <vt:lpstr>Lucio</vt:lpstr>
      <vt:lpstr>Lucio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sentimentos sobre Twitters</dc:title>
  <dc:creator>altobelli</dc:creator>
  <cp:lastModifiedBy>altobelli</cp:lastModifiedBy>
  <cp:revision>49</cp:revision>
  <dcterms:created xsi:type="dcterms:W3CDTF">2021-05-26T16:27:52Z</dcterms:created>
  <dcterms:modified xsi:type="dcterms:W3CDTF">2021-07-20T23:08:15Z</dcterms:modified>
</cp:coreProperties>
</file>