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409" r:id="rId7"/>
    <p:sldId id="389" r:id="rId8"/>
    <p:sldId id="391" r:id="rId9"/>
    <p:sldId id="411" r:id="rId10"/>
    <p:sldId id="397" r:id="rId11"/>
    <p:sldId id="412" r:id="rId12"/>
    <p:sldId id="408" r:id="rId13"/>
    <p:sldId id="418" r:id="rId14"/>
    <p:sldId id="419" r:id="rId15"/>
    <p:sldId id="406" r:id="rId16"/>
    <p:sldId id="405" r:id="rId17"/>
    <p:sldId id="413" r:id="rId18"/>
    <p:sldId id="414" r:id="rId19"/>
    <p:sldId id="415" r:id="rId20"/>
    <p:sldId id="416" r:id="rId21"/>
    <p:sldId id="417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3" autoAdjust="0"/>
    <p:restoredTop sz="51092" autoAdjust="0"/>
  </p:normalViewPr>
  <p:slideViewPr>
    <p:cSldViewPr snapToGrid="0">
      <p:cViewPr varScale="1">
        <p:scale>
          <a:sx n="56" d="100"/>
          <a:sy n="56" d="100"/>
        </p:scale>
        <p:origin x="2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34825-7DE3-4A16-B490-CD0A1EB9DDD0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DE4B5BA-46A3-43FB-9215-48425E382020}">
      <dgm:prSet custT="1"/>
      <dgm:spPr/>
      <dgm:t>
        <a:bodyPr/>
        <a:lstStyle/>
        <a:p>
          <a:r>
            <a:rPr lang="en-US" sz="1200" dirty="0"/>
            <a:t>1. Daily Operations Overview</a:t>
          </a:r>
        </a:p>
      </dgm:t>
    </dgm:pt>
    <dgm:pt modelId="{35B11E2E-8160-43F8-B6F2-86E870B51CC2}" type="parTrans" cxnId="{0D267BD3-B10C-4797-9AB9-79F091DD1AD9}">
      <dgm:prSet/>
      <dgm:spPr/>
      <dgm:t>
        <a:bodyPr/>
        <a:lstStyle/>
        <a:p>
          <a:endParaRPr lang="en-US" sz="1400"/>
        </a:p>
      </dgm:t>
    </dgm:pt>
    <dgm:pt modelId="{E79D5493-A1D2-4F0F-881A-E1BEFA0823C6}" type="sibTrans" cxnId="{0D267BD3-B10C-4797-9AB9-79F091DD1AD9}">
      <dgm:prSet/>
      <dgm:spPr/>
      <dgm:t>
        <a:bodyPr/>
        <a:lstStyle/>
        <a:p>
          <a:endParaRPr lang="en-US" sz="1400"/>
        </a:p>
      </dgm:t>
    </dgm:pt>
    <dgm:pt modelId="{07EEC20B-2D62-4613-BF2A-95ED92C12BC4}">
      <dgm:prSet custT="1"/>
      <dgm:spPr/>
      <dgm:t>
        <a:bodyPr/>
        <a:lstStyle/>
        <a:p>
          <a:r>
            <a:rPr lang="en-US" sz="1050" dirty="0"/>
            <a:t>Understand the normal state to detect failures</a:t>
          </a:r>
        </a:p>
      </dgm:t>
    </dgm:pt>
    <dgm:pt modelId="{682E1BF8-0178-4338-B3C5-D13CD0540F01}" type="parTrans" cxnId="{C69BA554-E34D-48C7-9152-FE9B6A0866A3}">
      <dgm:prSet/>
      <dgm:spPr/>
      <dgm:t>
        <a:bodyPr/>
        <a:lstStyle/>
        <a:p>
          <a:endParaRPr lang="en-US" sz="1400"/>
        </a:p>
      </dgm:t>
    </dgm:pt>
    <dgm:pt modelId="{84D4CBAE-0894-42F1-AC22-7EDB9EA29779}" type="sibTrans" cxnId="{C69BA554-E34D-48C7-9152-FE9B6A0866A3}">
      <dgm:prSet/>
      <dgm:spPr/>
      <dgm:t>
        <a:bodyPr/>
        <a:lstStyle/>
        <a:p>
          <a:endParaRPr lang="en-US" sz="1400"/>
        </a:p>
      </dgm:t>
    </dgm:pt>
    <dgm:pt modelId="{12175AEE-714B-4FF4-83BF-A434F482C68A}">
      <dgm:prSet custT="1"/>
      <dgm:spPr/>
      <dgm:t>
        <a:bodyPr/>
        <a:lstStyle/>
        <a:p>
          <a:r>
            <a:rPr lang="en-US" sz="1200"/>
            <a:t>2. Storage Backend Troubleshooting</a:t>
          </a:r>
        </a:p>
      </dgm:t>
    </dgm:pt>
    <dgm:pt modelId="{11ED6600-29B9-4924-9E9A-EEE7BE397209}" type="parTrans" cxnId="{CD47C102-E726-4E3C-81A4-521B8C6608D6}">
      <dgm:prSet/>
      <dgm:spPr/>
      <dgm:t>
        <a:bodyPr/>
        <a:lstStyle/>
        <a:p>
          <a:endParaRPr lang="en-US" sz="1400"/>
        </a:p>
      </dgm:t>
    </dgm:pt>
    <dgm:pt modelId="{50200266-86C5-4BC0-AECD-B4808A27172A}" type="sibTrans" cxnId="{CD47C102-E726-4E3C-81A4-521B8C6608D6}">
      <dgm:prSet/>
      <dgm:spPr/>
      <dgm:t>
        <a:bodyPr/>
        <a:lstStyle/>
        <a:p>
          <a:endParaRPr lang="en-US" sz="1400"/>
        </a:p>
      </dgm:t>
    </dgm:pt>
    <dgm:pt modelId="{E1FF2C73-9BF9-4D6D-8DE1-57FB1E651906}">
      <dgm:prSet custT="1"/>
      <dgm:spPr/>
      <dgm:t>
        <a:bodyPr/>
        <a:lstStyle/>
        <a:p>
          <a:r>
            <a:rPr lang="en-US" sz="1050"/>
            <a:t>Investigating NetApp and LUN-related issues</a:t>
          </a:r>
        </a:p>
      </dgm:t>
    </dgm:pt>
    <dgm:pt modelId="{8F9A1C5E-1EA3-4EA2-B4C1-E43BBA27281C}" type="parTrans" cxnId="{7DBF22E9-E12A-4B88-BFC6-617BAC06254E}">
      <dgm:prSet/>
      <dgm:spPr/>
      <dgm:t>
        <a:bodyPr/>
        <a:lstStyle/>
        <a:p>
          <a:endParaRPr lang="en-US" sz="1400"/>
        </a:p>
      </dgm:t>
    </dgm:pt>
    <dgm:pt modelId="{D2D0E4FE-9043-4B98-9EDE-AF14E38343FE}" type="sibTrans" cxnId="{7DBF22E9-E12A-4B88-BFC6-617BAC06254E}">
      <dgm:prSet/>
      <dgm:spPr/>
      <dgm:t>
        <a:bodyPr/>
        <a:lstStyle/>
        <a:p>
          <a:endParaRPr lang="en-US" sz="1400"/>
        </a:p>
      </dgm:t>
    </dgm:pt>
    <dgm:pt modelId="{F73CB2EA-1F13-4BDE-A9AB-118058A2058C}">
      <dgm:prSet custT="1"/>
      <dgm:spPr/>
      <dgm:t>
        <a:bodyPr/>
        <a:lstStyle/>
        <a:p>
          <a:r>
            <a:rPr lang="en-US" sz="1200"/>
            <a:t>3. Network Fabric Diagnostics</a:t>
          </a:r>
        </a:p>
      </dgm:t>
    </dgm:pt>
    <dgm:pt modelId="{B75CB671-436A-4C75-9C1A-3FB91FE25658}" type="parTrans" cxnId="{ACBDE1AC-6F83-4189-85A2-F60228F9A076}">
      <dgm:prSet/>
      <dgm:spPr/>
      <dgm:t>
        <a:bodyPr/>
        <a:lstStyle/>
        <a:p>
          <a:endParaRPr lang="en-US" sz="1400"/>
        </a:p>
      </dgm:t>
    </dgm:pt>
    <dgm:pt modelId="{E66A1E84-9E6B-48E0-9CAA-98D8271DD42A}" type="sibTrans" cxnId="{ACBDE1AC-6F83-4189-85A2-F60228F9A076}">
      <dgm:prSet/>
      <dgm:spPr/>
      <dgm:t>
        <a:bodyPr/>
        <a:lstStyle/>
        <a:p>
          <a:endParaRPr lang="en-US" sz="1400"/>
        </a:p>
      </dgm:t>
    </dgm:pt>
    <dgm:pt modelId="{8AFD543C-41F4-4DB1-AFB4-9D1729CB4B89}">
      <dgm:prSet custT="1"/>
      <dgm:spPr/>
      <dgm:t>
        <a:bodyPr/>
        <a:lstStyle/>
        <a:p>
          <a:r>
            <a:rPr lang="en-US" sz="1050"/>
            <a:t>Ethernet, Infiniband, and Omni-Path failures</a:t>
          </a:r>
        </a:p>
      </dgm:t>
    </dgm:pt>
    <dgm:pt modelId="{031C990B-E56F-4285-A368-2BD5604904C1}" type="parTrans" cxnId="{94793C34-CAE9-489F-A581-5438E39BAE4B}">
      <dgm:prSet/>
      <dgm:spPr/>
      <dgm:t>
        <a:bodyPr/>
        <a:lstStyle/>
        <a:p>
          <a:endParaRPr lang="en-US" sz="1400"/>
        </a:p>
      </dgm:t>
    </dgm:pt>
    <dgm:pt modelId="{603114B5-AB19-44F8-944B-C3D41567CC75}" type="sibTrans" cxnId="{94793C34-CAE9-489F-A581-5438E39BAE4B}">
      <dgm:prSet/>
      <dgm:spPr/>
      <dgm:t>
        <a:bodyPr/>
        <a:lstStyle/>
        <a:p>
          <a:endParaRPr lang="en-US" sz="1400"/>
        </a:p>
      </dgm:t>
    </dgm:pt>
    <dgm:pt modelId="{ED9F571D-CB01-4572-B6B8-2C5BFBA82AEA}">
      <dgm:prSet custT="1"/>
      <dgm:spPr/>
      <dgm:t>
        <a:bodyPr/>
        <a:lstStyle/>
        <a:p>
          <a:r>
            <a:rPr lang="en-US" sz="1200"/>
            <a:t>4. </a:t>
          </a:r>
          <a:r>
            <a:rPr lang="fr-FR" sz="1200"/>
            <a:t>GPFS Services (CES, NFS/CIFS)</a:t>
          </a:r>
          <a:endParaRPr lang="en-US" sz="1200"/>
        </a:p>
      </dgm:t>
    </dgm:pt>
    <dgm:pt modelId="{B155B25B-A725-4C10-9543-23B0A4F773D5}" type="parTrans" cxnId="{32AE8605-01DA-4566-B71B-ECDEA7B9346D}">
      <dgm:prSet/>
      <dgm:spPr/>
      <dgm:t>
        <a:bodyPr/>
        <a:lstStyle/>
        <a:p>
          <a:endParaRPr lang="en-US" sz="1400"/>
        </a:p>
      </dgm:t>
    </dgm:pt>
    <dgm:pt modelId="{987A9C78-B08B-41B7-8D72-9A577CC62A76}" type="sibTrans" cxnId="{32AE8605-01DA-4566-B71B-ECDEA7B9346D}">
      <dgm:prSet/>
      <dgm:spPr/>
      <dgm:t>
        <a:bodyPr/>
        <a:lstStyle/>
        <a:p>
          <a:endParaRPr lang="en-US" sz="1400"/>
        </a:p>
      </dgm:t>
    </dgm:pt>
    <dgm:pt modelId="{AF7D8BE6-7D0B-4C59-81FD-E77D06C0AF51}">
      <dgm:prSet custT="1"/>
      <dgm:spPr/>
      <dgm:t>
        <a:bodyPr/>
        <a:lstStyle/>
        <a:p>
          <a:r>
            <a:rPr lang="en-US" sz="1050"/>
            <a:t>Diagnosing shared access issues</a:t>
          </a:r>
        </a:p>
      </dgm:t>
    </dgm:pt>
    <dgm:pt modelId="{276E32D5-1A32-45D9-AE83-F3E891D2B0C1}" type="parTrans" cxnId="{1EA23A62-BBF3-4BB0-9510-84EADCD844C1}">
      <dgm:prSet/>
      <dgm:spPr/>
      <dgm:t>
        <a:bodyPr/>
        <a:lstStyle/>
        <a:p>
          <a:endParaRPr lang="en-US" sz="1400"/>
        </a:p>
      </dgm:t>
    </dgm:pt>
    <dgm:pt modelId="{0A7C6BC8-1DE6-4449-8B86-3339E518FFC6}" type="sibTrans" cxnId="{1EA23A62-BBF3-4BB0-9510-84EADCD844C1}">
      <dgm:prSet/>
      <dgm:spPr/>
      <dgm:t>
        <a:bodyPr/>
        <a:lstStyle/>
        <a:p>
          <a:endParaRPr lang="en-US" sz="1400"/>
        </a:p>
      </dgm:t>
    </dgm:pt>
    <dgm:pt modelId="{9674EF61-B20C-424A-98A1-569431D0BE85}">
      <dgm:prSet custT="1"/>
      <dgm:spPr/>
      <dgm:t>
        <a:bodyPr/>
        <a:lstStyle/>
        <a:p>
          <a:r>
            <a:rPr lang="en-US" sz="1200"/>
            <a:t>5. Quota &amp; Fileset Issues</a:t>
          </a:r>
        </a:p>
      </dgm:t>
    </dgm:pt>
    <dgm:pt modelId="{DC7DE49B-63F1-43C4-B828-73B73805E120}" type="parTrans" cxnId="{0556175D-9D88-4022-9123-059D716EE682}">
      <dgm:prSet/>
      <dgm:spPr/>
      <dgm:t>
        <a:bodyPr/>
        <a:lstStyle/>
        <a:p>
          <a:endParaRPr lang="en-US" sz="1400"/>
        </a:p>
      </dgm:t>
    </dgm:pt>
    <dgm:pt modelId="{C4F7C0AA-F189-43E9-9E6A-B014B4D90560}" type="sibTrans" cxnId="{0556175D-9D88-4022-9123-059D716EE682}">
      <dgm:prSet/>
      <dgm:spPr/>
      <dgm:t>
        <a:bodyPr/>
        <a:lstStyle/>
        <a:p>
          <a:endParaRPr lang="en-US" sz="1400"/>
        </a:p>
      </dgm:t>
    </dgm:pt>
    <dgm:pt modelId="{4C1F395C-4CE9-4E2A-9B04-D0729F3A8EC2}">
      <dgm:prSet custT="1"/>
      <dgm:spPr/>
      <dgm:t>
        <a:bodyPr/>
        <a:lstStyle/>
        <a:p>
          <a:r>
            <a:rPr lang="en-US" sz="1050"/>
            <a:t>Space problems and user error resolution</a:t>
          </a:r>
        </a:p>
      </dgm:t>
    </dgm:pt>
    <dgm:pt modelId="{FC1105A1-2971-4969-AF72-FBBD9F0E9CB7}" type="parTrans" cxnId="{6E31857F-7C80-40D4-B43A-5461DF82D637}">
      <dgm:prSet/>
      <dgm:spPr/>
      <dgm:t>
        <a:bodyPr/>
        <a:lstStyle/>
        <a:p>
          <a:endParaRPr lang="en-US" sz="1400"/>
        </a:p>
      </dgm:t>
    </dgm:pt>
    <dgm:pt modelId="{15AA704C-84F3-47C2-BF3A-F640269BC697}" type="sibTrans" cxnId="{6E31857F-7C80-40D4-B43A-5461DF82D637}">
      <dgm:prSet/>
      <dgm:spPr/>
      <dgm:t>
        <a:bodyPr/>
        <a:lstStyle/>
        <a:p>
          <a:endParaRPr lang="en-US" sz="1400"/>
        </a:p>
      </dgm:t>
    </dgm:pt>
    <dgm:pt modelId="{272EF6FB-2ABF-4416-8D89-378BF33F8170}">
      <dgm:prSet custT="1"/>
      <dgm:spPr/>
      <dgm:t>
        <a:bodyPr/>
        <a:lstStyle/>
        <a:p>
          <a:r>
            <a:rPr lang="en-US" sz="1200"/>
            <a:t>6. Node Management Scenarios</a:t>
          </a:r>
        </a:p>
      </dgm:t>
    </dgm:pt>
    <dgm:pt modelId="{541F9ABA-3F59-48FC-A4B6-7AB974E7F104}" type="parTrans" cxnId="{783CF41E-58CA-40FC-A808-F32A7803961D}">
      <dgm:prSet/>
      <dgm:spPr/>
      <dgm:t>
        <a:bodyPr/>
        <a:lstStyle/>
        <a:p>
          <a:endParaRPr lang="en-US" sz="1400"/>
        </a:p>
      </dgm:t>
    </dgm:pt>
    <dgm:pt modelId="{09C04776-765F-46C0-B177-DE2B862ABB04}" type="sibTrans" cxnId="{783CF41E-58CA-40FC-A808-F32A7803961D}">
      <dgm:prSet/>
      <dgm:spPr/>
      <dgm:t>
        <a:bodyPr/>
        <a:lstStyle/>
        <a:p>
          <a:endParaRPr lang="en-US" sz="1400"/>
        </a:p>
      </dgm:t>
    </dgm:pt>
    <dgm:pt modelId="{84A045D7-0466-430A-ABD2-79A0D5689375}">
      <dgm:prSet custT="1"/>
      <dgm:spPr/>
      <dgm:t>
        <a:bodyPr/>
        <a:lstStyle/>
        <a:p>
          <a:r>
            <a:rPr lang="en-US" sz="1050"/>
            <a:t>Adding/Removing nodes, license handling</a:t>
          </a:r>
        </a:p>
      </dgm:t>
    </dgm:pt>
    <dgm:pt modelId="{E8114B81-AC7D-4315-A7FA-7A70EE568102}" type="parTrans" cxnId="{2D42A94A-7DF0-46DD-B46B-53493D31D917}">
      <dgm:prSet/>
      <dgm:spPr/>
      <dgm:t>
        <a:bodyPr/>
        <a:lstStyle/>
        <a:p>
          <a:endParaRPr lang="en-US" sz="1400"/>
        </a:p>
      </dgm:t>
    </dgm:pt>
    <dgm:pt modelId="{88DBAC52-AF04-44DA-BF40-4790BD3C6E1D}" type="sibTrans" cxnId="{2D42A94A-7DF0-46DD-B46B-53493D31D917}">
      <dgm:prSet/>
      <dgm:spPr/>
      <dgm:t>
        <a:bodyPr/>
        <a:lstStyle/>
        <a:p>
          <a:endParaRPr lang="en-US" sz="1400"/>
        </a:p>
      </dgm:t>
    </dgm:pt>
    <dgm:pt modelId="{E03A3007-6A36-49AE-AFBC-1DCDCDF66F8A}">
      <dgm:prSet custT="1"/>
      <dgm:spPr/>
      <dgm:t>
        <a:bodyPr/>
        <a:lstStyle/>
        <a:p>
          <a:r>
            <a:rPr lang="en-US" sz="1200" dirty="0"/>
            <a:t>7. Log-Based Troubleshooting</a:t>
          </a:r>
        </a:p>
      </dgm:t>
    </dgm:pt>
    <dgm:pt modelId="{6D1CFE7D-2978-478C-AB59-A6AE1D471285}" type="parTrans" cxnId="{396692A9-BDD8-492F-8E57-EC5DDCCCB395}">
      <dgm:prSet/>
      <dgm:spPr/>
      <dgm:t>
        <a:bodyPr/>
        <a:lstStyle/>
        <a:p>
          <a:endParaRPr lang="en-US" sz="1400"/>
        </a:p>
      </dgm:t>
    </dgm:pt>
    <dgm:pt modelId="{829DCA24-780F-4461-B630-737F350B925D}" type="sibTrans" cxnId="{396692A9-BDD8-492F-8E57-EC5DDCCCB395}">
      <dgm:prSet/>
      <dgm:spPr/>
      <dgm:t>
        <a:bodyPr/>
        <a:lstStyle/>
        <a:p>
          <a:endParaRPr lang="en-US" sz="1400"/>
        </a:p>
      </dgm:t>
    </dgm:pt>
    <dgm:pt modelId="{0FE917EE-8152-4571-AD88-1D3C295D282E}">
      <dgm:prSet custT="1"/>
      <dgm:spPr/>
      <dgm:t>
        <a:bodyPr/>
        <a:lstStyle/>
        <a:p>
          <a:r>
            <a:rPr lang="en-US" sz="1050" dirty="0"/>
            <a:t>Using logs and event history to identify root causes.</a:t>
          </a:r>
        </a:p>
      </dgm:t>
    </dgm:pt>
    <dgm:pt modelId="{3B412FFD-4CAB-4734-80E4-7B75E1EC87A1}" type="parTrans" cxnId="{59599E8B-9D06-4351-8ED0-A2C74FAFA31A}">
      <dgm:prSet/>
      <dgm:spPr/>
      <dgm:t>
        <a:bodyPr/>
        <a:lstStyle/>
        <a:p>
          <a:endParaRPr lang="en-US" sz="1400"/>
        </a:p>
      </dgm:t>
    </dgm:pt>
    <dgm:pt modelId="{9DB38EA7-AE43-4006-A956-AD6EA685E4EE}" type="sibTrans" cxnId="{59599E8B-9D06-4351-8ED0-A2C74FAFA31A}">
      <dgm:prSet/>
      <dgm:spPr/>
      <dgm:t>
        <a:bodyPr/>
        <a:lstStyle/>
        <a:p>
          <a:endParaRPr lang="en-US" sz="1400"/>
        </a:p>
      </dgm:t>
    </dgm:pt>
    <dgm:pt modelId="{B5345A3C-1371-418D-8A3B-EDF9E675EEF8}">
      <dgm:prSet custT="1"/>
      <dgm:spPr/>
      <dgm:t>
        <a:bodyPr/>
        <a:lstStyle/>
        <a:p>
          <a:r>
            <a:rPr lang="en-US" sz="1200"/>
            <a:t>8. Q&amp;A and  Wra-Up</a:t>
          </a:r>
        </a:p>
      </dgm:t>
    </dgm:pt>
    <dgm:pt modelId="{EC322B67-1FEA-47F8-B14C-98DFF4A8EAD8}" type="parTrans" cxnId="{0CEE5D58-FCA8-4039-94C1-52176383E0E3}">
      <dgm:prSet/>
      <dgm:spPr/>
      <dgm:t>
        <a:bodyPr/>
        <a:lstStyle/>
        <a:p>
          <a:endParaRPr lang="en-US" sz="1400"/>
        </a:p>
      </dgm:t>
    </dgm:pt>
    <dgm:pt modelId="{7BFB0AC2-5E01-475E-8C61-97934D0C8FD8}" type="sibTrans" cxnId="{0CEE5D58-FCA8-4039-94C1-52176383E0E3}">
      <dgm:prSet/>
      <dgm:spPr/>
      <dgm:t>
        <a:bodyPr/>
        <a:lstStyle/>
        <a:p>
          <a:endParaRPr lang="en-US" sz="1400"/>
        </a:p>
      </dgm:t>
    </dgm:pt>
    <dgm:pt modelId="{5C01FC65-B980-451C-9BAB-046AB440010B}">
      <dgm:prSet custT="1"/>
      <dgm:spPr/>
      <dgm:t>
        <a:bodyPr/>
        <a:lstStyle/>
        <a:p>
          <a:r>
            <a:rPr lang="en-US" sz="1050"/>
            <a:t>Open discussion and review</a:t>
          </a:r>
        </a:p>
      </dgm:t>
    </dgm:pt>
    <dgm:pt modelId="{A045801F-12D4-4AA8-AAD9-F8DB0B037945}" type="parTrans" cxnId="{5396CB64-9506-4EBE-8EBC-54E946FCF7B4}">
      <dgm:prSet/>
      <dgm:spPr/>
      <dgm:t>
        <a:bodyPr/>
        <a:lstStyle/>
        <a:p>
          <a:endParaRPr lang="en-US" sz="1400"/>
        </a:p>
      </dgm:t>
    </dgm:pt>
    <dgm:pt modelId="{DAA00BF8-02EB-4F36-9999-7465DDB61D36}" type="sibTrans" cxnId="{5396CB64-9506-4EBE-8EBC-54E946FCF7B4}">
      <dgm:prSet/>
      <dgm:spPr/>
      <dgm:t>
        <a:bodyPr/>
        <a:lstStyle/>
        <a:p>
          <a:endParaRPr lang="en-US" sz="1400"/>
        </a:p>
      </dgm:t>
    </dgm:pt>
    <dgm:pt modelId="{72BA840E-677E-466A-B84F-0974944084E3}" type="pres">
      <dgm:prSet presAssocID="{A7234825-7DE3-4A16-B490-CD0A1EB9DDD0}" presName="Name0" presStyleCnt="0">
        <dgm:presLayoutVars>
          <dgm:dir/>
          <dgm:animLvl val="lvl"/>
          <dgm:resizeHandles val="exact"/>
        </dgm:presLayoutVars>
      </dgm:prSet>
      <dgm:spPr/>
    </dgm:pt>
    <dgm:pt modelId="{E1299B26-BAA0-455C-BF07-49BC56FCA4CE}" type="pres">
      <dgm:prSet presAssocID="{4DE4B5BA-46A3-43FB-9215-48425E382020}" presName="linNode" presStyleCnt="0"/>
      <dgm:spPr/>
    </dgm:pt>
    <dgm:pt modelId="{AAF95052-1E81-423B-B71C-E74629477A11}" type="pres">
      <dgm:prSet presAssocID="{4DE4B5BA-46A3-43FB-9215-48425E382020}" presName="parentText" presStyleLbl="alignNode1" presStyleIdx="0" presStyleCnt="8">
        <dgm:presLayoutVars>
          <dgm:chMax val="1"/>
          <dgm:bulletEnabled/>
        </dgm:presLayoutVars>
      </dgm:prSet>
      <dgm:spPr/>
    </dgm:pt>
    <dgm:pt modelId="{5FF0A400-0A9B-4DA3-AB56-8D75C9784AB7}" type="pres">
      <dgm:prSet presAssocID="{4DE4B5BA-46A3-43FB-9215-48425E382020}" presName="descendantText" presStyleLbl="alignAccFollowNode1" presStyleIdx="0" presStyleCnt="8">
        <dgm:presLayoutVars>
          <dgm:bulletEnabled/>
        </dgm:presLayoutVars>
      </dgm:prSet>
      <dgm:spPr/>
    </dgm:pt>
    <dgm:pt modelId="{BB6C5AD0-BDF7-4A6E-80F0-02313EA7FBCE}" type="pres">
      <dgm:prSet presAssocID="{E79D5493-A1D2-4F0F-881A-E1BEFA0823C6}" presName="sp" presStyleCnt="0"/>
      <dgm:spPr/>
    </dgm:pt>
    <dgm:pt modelId="{7E98FEF5-C6FE-4BCB-940E-29F32ADADBE7}" type="pres">
      <dgm:prSet presAssocID="{12175AEE-714B-4FF4-83BF-A434F482C68A}" presName="linNode" presStyleCnt="0"/>
      <dgm:spPr/>
    </dgm:pt>
    <dgm:pt modelId="{08B83A4B-F298-4E0C-8F09-204D857BB038}" type="pres">
      <dgm:prSet presAssocID="{12175AEE-714B-4FF4-83BF-A434F482C68A}" presName="parentText" presStyleLbl="alignNode1" presStyleIdx="1" presStyleCnt="8">
        <dgm:presLayoutVars>
          <dgm:chMax val="1"/>
          <dgm:bulletEnabled/>
        </dgm:presLayoutVars>
      </dgm:prSet>
      <dgm:spPr/>
    </dgm:pt>
    <dgm:pt modelId="{025AF452-4468-4CC9-8EEC-A0ECBF8C2BCB}" type="pres">
      <dgm:prSet presAssocID="{12175AEE-714B-4FF4-83BF-A434F482C68A}" presName="descendantText" presStyleLbl="alignAccFollowNode1" presStyleIdx="1" presStyleCnt="8">
        <dgm:presLayoutVars>
          <dgm:bulletEnabled/>
        </dgm:presLayoutVars>
      </dgm:prSet>
      <dgm:spPr/>
    </dgm:pt>
    <dgm:pt modelId="{45870F68-6BC0-4F7E-AD49-3CEE4B31DCEF}" type="pres">
      <dgm:prSet presAssocID="{50200266-86C5-4BC0-AECD-B4808A27172A}" presName="sp" presStyleCnt="0"/>
      <dgm:spPr/>
    </dgm:pt>
    <dgm:pt modelId="{A19604AB-8A31-4159-BC07-C94EFE2312D9}" type="pres">
      <dgm:prSet presAssocID="{F73CB2EA-1F13-4BDE-A9AB-118058A2058C}" presName="linNode" presStyleCnt="0"/>
      <dgm:spPr/>
    </dgm:pt>
    <dgm:pt modelId="{72740AB1-909D-4EB1-A17A-59A645B665E2}" type="pres">
      <dgm:prSet presAssocID="{F73CB2EA-1F13-4BDE-A9AB-118058A2058C}" presName="parentText" presStyleLbl="alignNode1" presStyleIdx="2" presStyleCnt="8">
        <dgm:presLayoutVars>
          <dgm:chMax val="1"/>
          <dgm:bulletEnabled/>
        </dgm:presLayoutVars>
      </dgm:prSet>
      <dgm:spPr/>
    </dgm:pt>
    <dgm:pt modelId="{3AA79C4E-A347-4685-BD83-402F5399674D}" type="pres">
      <dgm:prSet presAssocID="{F73CB2EA-1F13-4BDE-A9AB-118058A2058C}" presName="descendantText" presStyleLbl="alignAccFollowNode1" presStyleIdx="2" presStyleCnt="8">
        <dgm:presLayoutVars>
          <dgm:bulletEnabled/>
        </dgm:presLayoutVars>
      </dgm:prSet>
      <dgm:spPr/>
    </dgm:pt>
    <dgm:pt modelId="{10CA170B-9205-4F4F-8D70-C71901458750}" type="pres">
      <dgm:prSet presAssocID="{E66A1E84-9E6B-48E0-9CAA-98D8271DD42A}" presName="sp" presStyleCnt="0"/>
      <dgm:spPr/>
    </dgm:pt>
    <dgm:pt modelId="{1C4C93F5-1504-4972-A57E-C338595DE88C}" type="pres">
      <dgm:prSet presAssocID="{ED9F571D-CB01-4572-B6B8-2C5BFBA82AEA}" presName="linNode" presStyleCnt="0"/>
      <dgm:spPr/>
    </dgm:pt>
    <dgm:pt modelId="{2656F915-880D-4DE4-9621-84AA8BEDBE90}" type="pres">
      <dgm:prSet presAssocID="{ED9F571D-CB01-4572-B6B8-2C5BFBA82AEA}" presName="parentText" presStyleLbl="alignNode1" presStyleIdx="3" presStyleCnt="8">
        <dgm:presLayoutVars>
          <dgm:chMax val="1"/>
          <dgm:bulletEnabled/>
        </dgm:presLayoutVars>
      </dgm:prSet>
      <dgm:spPr/>
    </dgm:pt>
    <dgm:pt modelId="{FB287A04-0E92-4DFB-9F4D-5CDA93AFFE31}" type="pres">
      <dgm:prSet presAssocID="{ED9F571D-CB01-4572-B6B8-2C5BFBA82AEA}" presName="descendantText" presStyleLbl="alignAccFollowNode1" presStyleIdx="3" presStyleCnt="8">
        <dgm:presLayoutVars>
          <dgm:bulletEnabled/>
        </dgm:presLayoutVars>
      </dgm:prSet>
      <dgm:spPr/>
    </dgm:pt>
    <dgm:pt modelId="{27C7FA0E-D263-447B-9B77-47BB293FD37A}" type="pres">
      <dgm:prSet presAssocID="{987A9C78-B08B-41B7-8D72-9A577CC62A76}" presName="sp" presStyleCnt="0"/>
      <dgm:spPr/>
    </dgm:pt>
    <dgm:pt modelId="{3DB8C72E-8D49-418E-AD30-F9F2D4B6F969}" type="pres">
      <dgm:prSet presAssocID="{9674EF61-B20C-424A-98A1-569431D0BE85}" presName="linNode" presStyleCnt="0"/>
      <dgm:spPr/>
    </dgm:pt>
    <dgm:pt modelId="{DD3FAF66-959D-420E-8ABA-F7461C10F381}" type="pres">
      <dgm:prSet presAssocID="{9674EF61-B20C-424A-98A1-569431D0BE85}" presName="parentText" presStyleLbl="alignNode1" presStyleIdx="4" presStyleCnt="8">
        <dgm:presLayoutVars>
          <dgm:chMax val="1"/>
          <dgm:bulletEnabled/>
        </dgm:presLayoutVars>
      </dgm:prSet>
      <dgm:spPr/>
    </dgm:pt>
    <dgm:pt modelId="{84F4D6EB-79B1-403C-BEC3-DDBB98057ABE}" type="pres">
      <dgm:prSet presAssocID="{9674EF61-B20C-424A-98A1-569431D0BE85}" presName="descendantText" presStyleLbl="alignAccFollowNode1" presStyleIdx="4" presStyleCnt="8">
        <dgm:presLayoutVars>
          <dgm:bulletEnabled/>
        </dgm:presLayoutVars>
      </dgm:prSet>
      <dgm:spPr/>
    </dgm:pt>
    <dgm:pt modelId="{DAE2F269-E67B-484E-A641-761CFA68C199}" type="pres">
      <dgm:prSet presAssocID="{C4F7C0AA-F189-43E9-9E6A-B014B4D90560}" presName="sp" presStyleCnt="0"/>
      <dgm:spPr/>
    </dgm:pt>
    <dgm:pt modelId="{B86C307D-48AC-4DF3-9A40-6350C03226FC}" type="pres">
      <dgm:prSet presAssocID="{272EF6FB-2ABF-4416-8D89-378BF33F8170}" presName="linNode" presStyleCnt="0"/>
      <dgm:spPr/>
    </dgm:pt>
    <dgm:pt modelId="{8CF381B7-38C3-4C7C-A23D-CE73E448F497}" type="pres">
      <dgm:prSet presAssocID="{272EF6FB-2ABF-4416-8D89-378BF33F8170}" presName="parentText" presStyleLbl="alignNode1" presStyleIdx="5" presStyleCnt="8">
        <dgm:presLayoutVars>
          <dgm:chMax val="1"/>
          <dgm:bulletEnabled/>
        </dgm:presLayoutVars>
      </dgm:prSet>
      <dgm:spPr/>
    </dgm:pt>
    <dgm:pt modelId="{45308DC3-E37D-4285-A3AC-74E7ACC7C4A9}" type="pres">
      <dgm:prSet presAssocID="{272EF6FB-2ABF-4416-8D89-378BF33F8170}" presName="descendantText" presStyleLbl="alignAccFollowNode1" presStyleIdx="5" presStyleCnt="8">
        <dgm:presLayoutVars>
          <dgm:bulletEnabled/>
        </dgm:presLayoutVars>
      </dgm:prSet>
      <dgm:spPr/>
    </dgm:pt>
    <dgm:pt modelId="{F0D35332-CDC8-4E00-A874-546448544A13}" type="pres">
      <dgm:prSet presAssocID="{09C04776-765F-46C0-B177-DE2B862ABB04}" presName="sp" presStyleCnt="0"/>
      <dgm:spPr/>
    </dgm:pt>
    <dgm:pt modelId="{ABD7D2AF-C8AB-4777-9CF3-EB0079578528}" type="pres">
      <dgm:prSet presAssocID="{E03A3007-6A36-49AE-AFBC-1DCDCDF66F8A}" presName="linNode" presStyleCnt="0"/>
      <dgm:spPr/>
    </dgm:pt>
    <dgm:pt modelId="{90921132-7020-4DD8-AA98-011321207916}" type="pres">
      <dgm:prSet presAssocID="{E03A3007-6A36-49AE-AFBC-1DCDCDF66F8A}" presName="parentText" presStyleLbl="alignNode1" presStyleIdx="6" presStyleCnt="8">
        <dgm:presLayoutVars>
          <dgm:chMax val="1"/>
          <dgm:bulletEnabled/>
        </dgm:presLayoutVars>
      </dgm:prSet>
      <dgm:spPr/>
    </dgm:pt>
    <dgm:pt modelId="{3C5889A4-6D8C-4FEF-855A-94AE57F48C15}" type="pres">
      <dgm:prSet presAssocID="{E03A3007-6A36-49AE-AFBC-1DCDCDF66F8A}" presName="descendantText" presStyleLbl="alignAccFollowNode1" presStyleIdx="6" presStyleCnt="8">
        <dgm:presLayoutVars>
          <dgm:bulletEnabled/>
        </dgm:presLayoutVars>
      </dgm:prSet>
      <dgm:spPr/>
    </dgm:pt>
    <dgm:pt modelId="{A0E96007-2D2C-4A4F-8E48-ADD9367BDDCD}" type="pres">
      <dgm:prSet presAssocID="{829DCA24-780F-4461-B630-737F350B925D}" presName="sp" presStyleCnt="0"/>
      <dgm:spPr/>
    </dgm:pt>
    <dgm:pt modelId="{8AA5A75B-D3AF-4F48-AFF4-AE58960DB009}" type="pres">
      <dgm:prSet presAssocID="{B5345A3C-1371-418D-8A3B-EDF9E675EEF8}" presName="linNode" presStyleCnt="0"/>
      <dgm:spPr/>
    </dgm:pt>
    <dgm:pt modelId="{F6AAEBBF-D9A6-4B1B-9A82-AA4DF202795A}" type="pres">
      <dgm:prSet presAssocID="{B5345A3C-1371-418D-8A3B-EDF9E675EEF8}" presName="parentText" presStyleLbl="alignNode1" presStyleIdx="7" presStyleCnt="8">
        <dgm:presLayoutVars>
          <dgm:chMax val="1"/>
          <dgm:bulletEnabled/>
        </dgm:presLayoutVars>
      </dgm:prSet>
      <dgm:spPr/>
    </dgm:pt>
    <dgm:pt modelId="{942204A5-76AB-4DA8-AFBC-3CD7A8E20592}" type="pres">
      <dgm:prSet presAssocID="{B5345A3C-1371-418D-8A3B-EDF9E675EEF8}" presName="descendantText" presStyleLbl="alignAccFollowNode1" presStyleIdx="7" presStyleCnt="8">
        <dgm:presLayoutVars>
          <dgm:bulletEnabled/>
        </dgm:presLayoutVars>
      </dgm:prSet>
      <dgm:spPr/>
    </dgm:pt>
  </dgm:ptLst>
  <dgm:cxnLst>
    <dgm:cxn modelId="{CD47C102-E726-4E3C-81A4-521B8C6608D6}" srcId="{A7234825-7DE3-4A16-B490-CD0A1EB9DDD0}" destId="{12175AEE-714B-4FF4-83BF-A434F482C68A}" srcOrd="1" destOrd="0" parTransId="{11ED6600-29B9-4924-9E9A-EEE7BE397209}" sibTransId="{50200266-86C5-4BC0-AECD-B4808A27172A}"/>
    <dgm:cxn modelId="{32AE8605-01DA-4566-B71B-ECDEA7B9346D}" srcId="{A7234825-7DE3-4A16-B490-CD0A1EB9DDD0}" destId="{ED9F571D-CB01-4572-B6B8-2C5BFBA82AEA}" srcOrd="3" destOrd="0" parTransId="{B155B25B-A725-4C10-9543-23B0A4F773D5}" sibTransId="{987A9C78-B08B-41B7-8D72-9A577CC62A76}"/>
    <dgm:cxn modelId="{380EF80B-41FB-49CA-B115-9AB22D4C1393}" type="presOf" srcId="{B5345A3C-1371-418D-8A3B-EDF9E675EEF8}" destId="{F6AAEBBF-D9A6-4B1B-9A82-AA4DF202795A}" srcOrd="0" destOrd="0" presId="urn:microsoft.com/office/officeart/2016/7/layout/VerticalSolidActionList"/>
    <dgm:cxn modelId="{783CF41E-58CA-40FC-A808-F32A7803961D}" srcId="{A7234825-7DE3-4A16-B490-CD0A1EB9DDD0}" destId="{272EF6FB-2ABF-4416-8D89-378BF33F8170}" srcOrd="5" destOrd="0" parTransId="{541F9ABA-3F59-48FC-A4B6-7AB974E7F104}" sibTransId="{09C04776-765F-46C0-B177-DE2B862ABB04}"/>
    <dgm:cxn modelId="{E84C2B23-1221-47AB-8FB8-6E973FB49F20}" type="presOf" srcId="{07EEC20B-2D62-4613-BF2A-95ED92C12BC4}" destId="{5FF0A400-0A9B-4DA3-AB56-8D75C9784AB7}" srcOrd="0" destOrd="0" presId="urn:microsoft.com/office/officeart/2016/7/layout/VerticalSolidActionList"/>
    <dgm:cxn modelId="{60623B2A-AABF-4E61-9529-1C04F7595279}" type="presOf" srcId="{5C01FC65-B980-451C-9BAB-046AB440010B}" destId="{942204A5-76AB-4DA8-AFBC-3CD7A8E20592}" srcOrd="0" destOrd="0" presId="urn:microsoft.com/office/officeart/2016/7/layout/VerticalSolidActionList"/>
    <dgm:cxn modelId="{F917572E-DA4D-4DB5-BDF4-A2FBFCF0ECB7}" type="presOf" srcId="{4C1F395C-4CE9-4E2A-9B04-D0729F3A8EC2}" destId="{84F4D6EB-79B1-403C-BEC3-DDBB98057ABE}" srcOrd="0" destOrd="0" presId="urn:microsoft.com/office/officeart/2016/7/layout/VerticalSolidActionList"/>
    <dgm:cxn modelId="{BE132232-4786-48C1-9534-17B7ACF93117}" type="presOf" srcId="{AF7D8BE6-7D0B-4C59-81FD-E77D06C0AF51}" destId="{FB287A04-0E92-4DFB-9F4D-5CDA93AFFE31}" srcOrd="0" destOrd="0" presId="urn:microsoft.com/office/officeart/2016/7/layout/VerticalSolidActionList"/>
    <dgm:cxn modelId="{94793C34-CAE9-489F-A581-5438E39BAE4B}" srcId="{F73CB2EA-1F13-4BDE-A9AB-118058A2058C}" destId="{8AFD543C-41F4-4DB1-AFB4-9D1729CB4B89}" srcOrd="0" destOrd="0" parTransId="{031C990B-E56F-4285-A368-2BD5604904C1}" sibTransId="{603114B5-AB19-44F8-944B-C3D41567CC75}"/>
    <dgm:cxn modelId="{0556175D-9D88-4022-9123-059D716EE682}" srcId="{A7234825-7DE3-4A16-B490-CD0A1EB9DDD0}" destId="{9674EF61-B20C-424A-98A1-569431D0BE85}" srcOrd="4" destOrd="0" parTransId="{DC7DE49B-63F1-43C4-B828-73B73805E120}" sibTransId="{C4F7C0AA-F189-43E9-9E6A-B014B4D90560}"/>
    <dgm:cxn modelId="{1EA23A62-BBF3-4BB0-9510-84EADCD844C1}" srcId="{ED9F571D-CB01-4572-B6B8-2C5BFBA82AEA}" destId="{AF7D8BE6-7D0B-4C59-81FD-E77D06C0AF51}" srcOrd="0" destOrd="0" parTransId="{276E32D5-1A32-45D9-AE83-F3E891D2B0C1}" sibTransId="{0A7C6BC8-1DE6-4449-8B86-3339E518FFC6}"/>
    <dgm:cxn modelId="{D7512363-1957-424F-818C-FC6F5D04491E}" type="presOf" srcId="{F73CB2EA-1F13-4BDE-A9AB-118058A2058C}" destId="{72740AB1-909D-4EB1-A17A-59A645B665E2}" srcOrd="0" destOrd="0" presId="urn:microsoft.com/office/officeart/2016/7/layout/VerticalSolidActionList"/>
    <dgm:cxn modelId="{5396CB64-9506-4EBE-8EBC-54E946FCF7B4}" srcId="{B5345A3C-1371-418D-8A3B-EDF9E675EEF8}" destId="{5C01FC65-B980-451C-9BAB-046AB440010B}" srcOrd="0" destOrd="0" parTransId="{A045801F-12D4-4AA8-AAD9-F8DB0B037945}" sibTransId="{DAA00BF8-02EB-4F36-9999-7465DDB61D36}"/>
    <dgm:cxn modelId="{86B9B348-AED0-4232-8A3F-A272872210DB}" type="presOf" srcId="{4DE4B5BA-46A3-43FB-9215-48425E382020}" destId="{AAF95052-1E81-423B-B71C-E74629477A11}" srcOrd="0" destOrd="0" presId="urn:microsoft.com/office/officeart/2016/7/layout/VerticalSolidActionList"/>
    <dgm:cxn modelId="{41FE9069-25DD-498B-A156-0B8E08A2E144}" type="presOf" srcId="{9674EF61-B20C-424A-98A1-569431D0BE85}" destId="{DD3FAF66-959D-420E-8ABA-F7461C10F381}" srcOrd="0" destOrd="0" presId="urn:microsoft.com/office/officeart/2016/7/layout/VerticalSolidActionList"/>
    <dgm:cxn modelId="{2D42A94A-7DF0-46DD-B46B-53493D31D917}" srcId="{272EF6FB-2ABF-4416-8D89-378BF33F8170}" destId="{84A045D7-0466-430A-ABD2-79A0D5689375}" srcOrd="0" destOrd="0" parTransId="{E8114B81-AC7D-4315-A7FA-7A70EE568102}" sibTransId="{88DBAC52-AF04-44DA-BF40-4790BD3C6E1D}"/>
    <dgm:cxn modelId="{0665364D-A238-4CD6-8C4B-55AB183BD849}" type="presOf" srcId="{84A045D7-0466-430A-ABD2-79A0D5689375}" destId="{45308DC3-E37D-4285-A3AC-74E7ACC7C4A9}" srcOrd="0" destOrd="0" presId="urn:microsoft.com/office/officeart/2016/7/layout/VerticalSolidActionList"/>
    <dgm:cxn modelId="{C69BA554-E34D-48C7-9152-FE9B6A0866A3}" srcId="{4DE4B5BA-46A3-43FB-9215-48425E382020}" destId="{07EEC20B-2D62-4613-BF2A-95ED92C12BC4}" srcOrd="0" destOrd="0" parTransId="{682E1BF8-0178-4338-B3C5-D13CD0540F01}" sibTransId="{84D4CBAE-0894-42F1-AC22-7EDB9EA29779}"/>
    <dgm:cxn modelId="{045E3357-D8CE-4C8B-9092-B0B220F39DB5}" type="presOf" srcId="{A7234825-7DE3-4A16-B490-CD0A1EB9DDD0}" destId="{72BA840E-677E-466A-B84F-0974944084E3}" srcOrd="0" destOrd="0" presId="urn:microsoft.com/office/officeart/2016/7/layout/VerticalSolidActionList"/>
    <dgm:cxn modelId="{08314857-BA37-4780-A3CE-1A95DEE749F0}" type="presOf" srcId="{12175AEE-714B-4FF4-83BF-A434F482C68A}" destId="{08B83A4B-F298-4E0C-8F09-204D857BB038}" srcOrd="0" destOrd="0" presId="urn:microsoft.com/office/officeart/2016/7/layout/VerticalSolidActionList"/>
    <dgm:cxn modelId="{0CEE5D58-FCA8-4039-94C1-52176383E0E3}" srcId="{A7234825-7DE3-4A16-B490-CD0A1EB9DDD0}" destId="{B5345A3C-1371-418D-8A3B-EDF9E675EEF8}" srcOrd="7" destOrd="0" parTransId="{EC322B67-1FEA-47F8-B14C-98DFF4A8EAD8}" sibTransId="{7BFB0AC2-5E01-475E-8C61-97934D0C8FD8}"/>
    <dgm:cxn modelId="{EACDBE7E-3CF3-4CD3-8204-008099D5046D}" type="presOf" srcId="{8AFD543C-41F4-4DB1-AFB4-9D1729CB4B89}" destId="{3AA79C4E-A347-4685-BD83-402F5399674D}" srcOrd="0" destOrd="0" presId="urn:microsoft.com/office/officeart/2016/7/layout/VerticalSolidActionList"/>
    <dgm:cxn modelId="{6E31857F-7C80-40D4-B43A-5461DF82D637}" srcId="{9674EF61-B20C-424A-98A1-569431D0BE85}" destId="{4C1F395C-4CE9-4E2A-9B04-D0729F3A8EC2}" srcOrd="0" destOrd="0" parTransId="{FC1105A1-2971-4969-AF72-FBBD9F0E9CB7}" sibTransId="{15AA704C-84F3-47C2-BF3A-F640269BC697}"/>
    <dgm:cxn modelId="{59599E8B-9D06-4351-8ED0-A2C74FAFA31A}" srcId="{E03A3007-6A36-49AE-AFBC-1DCDCDF66F8A}" destId="{0FE917EE-8152-4571-AD88-1D3C295D282E}" srcOrd="0" destOrd="0" parTransId="{3B412FFD-4CAB-4734-80E4-7B75E1EC87A1}" sibTransId="{9DB38EA7-AE43-4006-A956-AD6EA685E4EE}"/>
    <dgm:cxn modelId="{C6F9A68C-AA3B-4218-8158-99C3E58BF59E}" type="presOf" srcId="{E03A3007-6A36-49AE-AFBC-1DCDCDF66F8A}" destId="{90921132-7020-4DD8-AA98-011321207916}" srcOrd="0" destOrd="0" presId="urn:microsoft.com/office/officeart/2016/7/layout/VerticalSolidActionList"/>
    <dgm:cxn modelId="{B305F9A5-2D4F-4762-8A7D-9F6A7941B63B}" type="presOf" srcId="{E1FF2C73-9BF9-4D6D-8DE1-57FB1E651906}" destId="{025AF452-4468-4CC9-8EEC-A0ECBF8C2BCB}" srcOrd="0" destOrd="0" presId="urn:microsoft.com/office/officeart/2016/7/layout/VerticalSolidActionList"/>
    <dgm:cxn modelId="{396692A9-BDD8-492F-8E57-EC5DDCCCB395}" srcId="{A7234825-7DE3-4A16-B490-CD0A1EB9DDD0}" destId="{E03A3007-6A36-49AE-AFBC-1DCDCDF66F8A}" srcOrd="6" destOrd="0" parTransId="{6D1CFE7D-2978-478C-AB59-A6AE1D471285}" sibTransId="{829DCA24-780F-4461-B630-737F350B925D}"/>
    <dgm:cxn modelId="{9FB1B0A9-732A-4DC8-B0A2-B57E459238E3}" type="presOf" srcId="{0FE917EE-8152-4571-AD88-1D3C295D282E}" destId="{3C5889A4-6D8C-4FEF-855A-94AE57F48C15}" srcOrd="0" destOrd="0" presId="urn:microsoft.com/office/officeart/2016/7/layout/VerticalSolidActionList"/>
    <dgm:cxn modelId="{ACBDE1AC-6F83-4189-85A2-F60228F9A076}" srcId="{A7234825-7DE3-4A16-B490-CD0A1EB9DDD0}" destId="{F73CB2EA-1F13-4BDE-A9AB-118058A2058C}" srcOrd="2" destOrd="0" parTransId="{B75CB671-436A-4C75-9C1A-3FB91FE25658}" sibTransId="{E66A1E84-9E6B-48E0-9CAA-98D8271DD42A}"/>
    <dgm:cxn modelId="{501275B6-80F9-4E4D-ACF7-591032ED6CD5}" type="presOf" srcId="{272EF6FB-2ABF-4416-8D89-378BF33F8170}" destId="{8CF381B7-38C3-4C7C-A23D-CE73E448F497}" srcOrd="0" destOrd="0" presId="urn:microsoft.com/office/officeart/2016/7/layout/VerticalSolidActionList"/>
    <dgm:cxn modelId="{0D267BD3-B10C-4797-9AB9-79F091DD1AD9}" srcId="{A7234825-7DE3-4A16-B490-CD0A1EB9DDD0}" destId="{4DE4B5BA-46A3-43FB-9215-48425E382020}" srcOrd="0" destOrd="0" parTransId="{35B11E2E-8160-43F8-B6F2-86E870B51CC2}" sibTransId="{E79D5493-A1D2-4F0F-881A-E1BEFA0823C6}"/>
    <dgm:cxn modelId="{7DBF22E9-E12A-4B88-BFC6-617BAC06254E}" srcId="{12175AEE-714B-4FF4-83BF-A434F482C68A}" destId="{E1FF2C73-9BF9-4D6D-8DE1-57FB1E651906}" srcOrd="0" destOrd="0" parTransId="{8F9A1C5E-1EA3-4EA2-B4C1-E43BBA27281C}" sibTransId="{D2D0E4FE-9043-4B98-9EDE-AF14E38343FE}"/>
    <dgm:cxn modelId="{35B58BF8-BCBB-494B-827F-0EFB4CA3C111}" type="presOf" srcId="{ED9F571D-CB01-4572-B6B8-2C5BFBA82AEA}" destId="{2656F915-880D-4DE4-9621-84AA8BEDBE90}" srcOrd="0" destOrd="0" presId="urn:microsoft.com/office/officeart/2016/7/layout/VerticalSolidActionList"/>
    <dgm:cxn modelId="{C22D939A-ACA8-4164-BF05-1859DC4129A1}" type="presParOf" srcId="{72BA840E-677E-466A-B84F-0974944084E3}" destId="{E1299B26-BAA0-455C-BF07-49BC56FCA4CE}" srcOrd="0" destOrd="0" presId="urn:microsoft.com/office/officeart/2016/7/layout/VerticalSolidActionList"/>
    <dgm:cxn modelId="{D78F0007-4621-4C00-9225-A498B2D84A32}" type="presParOf" srcId="{E1299B26-BAA0-455C-BF07-49BC56FCA4CE}" destId="{AAF95052-1E81-423B-B71C-E74629477A11}" srcOrd="0" destOrd="0" presId="urn:microsoft.com/office/officeart/2016/7/layout/VerticalSolidActionList"/>
    <dgm:cxn modelId="{DFBA9829-8E59-423C-8BB4-6594EDFCEBCE}" type="presParOf" srcId="{E1299B26-BAA0-455C-BF07-49BC56FCA4CE}" destId="{5FF0A400-0A9B-4DA3-AB56-8D75C9784AB7}" srcOrd="1" destOrd="0" presId="urn:microsoft.com/office/officeart/2016/7/layout/VerticalSolidActionList"/>
    <dgm:cxn modelId="{58681A14-4B84-4915-9EE5-5DF4711E91D5}" type="presParOf" srcId="{72BA840E-677E-466A-B84F-0974944084E3}" destId="{BB6C5AD0-BDF7-4A6E-80F0-02313EA7FBCE}" srcOrd="1" destOrd="0" presId="urn:microsoft.com/office/officeart/2016/7/layout/VerticalSolidActionList"/>
    <dgm:cxn modelId="{7F14CC59-1759-4549-AD9F-007EBE815B88}" type="presParOf" srcId="{72BA840E-677E-466A-B84F-0974944084E3}" destId="{7E98FEF5-C6FE-4BCB-940E-29F32ADADBE7}" srcOrd="2" destOrd="0" presId="urn:microsoft.com/office/officeart/2016/7/layout/VerticalSolidActionList"/>
    <dgm:cxn modelId="{5D53DEC0-E655-41F6-8F13-3F593F2AC9BC}" type="presParOf" srcId="{7E98FEF5-C6FE-4BCB-940E-29F32ADADBE7}" destId="{08B83A4B-F298-4E0C-8F09-204D857BB038}" srcOrd="0" destOrd="0" presId="urn:microsoft.com/office/officeart/2016/7/layout/VerticalSolidActionList"/>
    <dgm:cxn modelId="{EFDC7D00-2D97-430D-BA95-FC827EA6CE42}" type="presParOf" srcId="{7E98FEF5-C6FE-4BCB-940E-29F32ADADBE7}" destId="{025AF452-4468-4CC9-8EEC-A0ECBF8C2BCB}" srcOrd="1" destOrd="0" presId="urn:microsoft.com/office/officeart/2016/7/layout/VerticalSolidActionList"/>
    <dgm:cxn modelId="{B7F77033-2E42-419F-AB9C-5DF852D1A72B}" type="presParOf" srcId="{72BA840E-677E-466A-B84F-0974944084E3}" destId="{45870F68-6BC0-4F7E-AD49-3CEE4B31DCEF}" srcOrd="3" destOrd="0" presId="urn:microsoft.com/office/officeart/2016/7/layout/VerticalSolidActionList"/>
    <dgm:cxn modelId="{742728D7-1571-4997-8D00-D84D71D7A40C}" type="presParOf" srcId="{72BA840E-677E-466A-B84F-0974944084E3}" destId="{A19604AB-8A31-4159-BC07-C94EFE2312D9}" srcOrd="4" destOrd="0" presId="urn:microsoft.com/office/officeart/2016/7/layout/VerticalSolidActionList"/>
    <dgm:cxn modelId="{BA8C2195-DDD8-45E1-A9B8-F48414D846B6}" type="presParOf" srcId="{A19604AB-8A31-4159-BC07-C94EFE2312D9}" destId="{72740AB1-909D-4EB1-A17A-59A645B665E2}" srcOrd="0" destOrd="0" presId="urn:microsoft.com/office/officeart/2016/7/layout/VerticalSolidActionList"/>
    <dgm:cxn modelId="{B7C0D846-BFDB-4315-8D00-B3D662D685A7}" type="presParOf" srcId="{A19604AB-8A31-4159-BC07-C94EFE2312D9}" destId="{3AA79C4E-A347-4685-BD83-402F5399674D}" srcOrd="1" destOrd="0" presId="urn:microsoft.com/office/officeart/2016/7/layout/VerticalSolidActionList"/>
    <dgm:cxn modelId="{65F1B058-5421-418E-91E8-D0C634F33343}" type="presParOf" srcId="{72BA840E-677E-466A-B84F-0974944084E3}" destId="{10CA170B-9205-4F4F-8D70-C71901458750}" srcOrd="5" destOrd="0" presId="urn:microsoft.com/office/officeart/2016/7/layout/VerticalSolidActionList"/>
    <dgm:cxn modelId="{CFBB34F2-083E-4FFE-BF3A-A8DD4E4FEBF1}" type="presParOf" srcId="{72BA840E-677E-466A-B84F-0974944084E3}" destId="{1C4C93F5-1504-4972-A57E-C338595DE88C}" srcOrd="6" destOrd="0" presId="urn:microsoft.com/office/officeart/2016/7/layout/VerticalSolidActionList"/>
    <dgm:cxn modelId="{F9297DDE-7C4D-4847-9521-32847C0532C9}" type="presParOf" srcId="{1C4C93F5-1504-4972-A57E-C338595DE88C}" destId="{2656F915-880D-4DE4-9621-84AA8BEDBE90}" srcOrd="0" destOrd="0" presId="urn:microsoft.com/office/officeart/2016/7/layout/VerticalSolidActionList"/>
    <dgm:cxn modelId="{E672B26C-E1C6-4257-8FD8-9EB0DB1F80A4}" type="presParOf" srcId="{1C4C93F5-1504-4972-A57E-C338595DE88C}" destId="{FB287A04-0E92-4DFB-9F4D-5CDA93AFFE31}" srcOrd="1" destOrd="0" presId="urn:microsoft.com/office/officeart/2016/7/layout/VerticalSolidActionList"/>
    <dgm:cxn modelId="{9BA87407-C981-458E-93D1-46D3BC0D64B3}" type="presParOf" srcId="{72BA840E-677E-466A-B84F-0974944084E3}" destId="{27C7FA0E-D263-447B-9B77-47BB293FD37A}" srcOrd="7" destOrd="0" presId="urn:microsoft.com/office/officeart/2016/7/layout/VerticalSolidActionList"/>
    <dgm:cxn modelId="{B0D58AEF-5BB8-4F22-A39B-BD5596C68F60}" type="presParOf" srcId="{72BA840E-677E-466A-B84F-0974944084E3}" destId="{3DB8C72E-8D49-418E-AD30-F9F2D4B6F969}" srcOrd="8" destOrd="0" presId="urn:microsoft.com/office/officeart/2016/7/layout/VerticalSolidActionList"/>
    <dgm:cxn modelId="{9C2EEE61-80AD-4433-BD0A-C14D9072A72B}" type="presParOf" srcId="{3DB8C72E-8D49-418E-AD30-F9F2D4B6F969}" destId="{DD3FAF66-959D-420E-8ABA-F7461C10F381}" srcOrd="0" destOrd="0" presId="urn:microsoft.com/office/officeart/2016/7/layout/VerticalSolidActionList"/>
    <dgm:cxn modelId="{3C3E292B-A99C-448C-9024-31E01561D042}" type="presParOf" srcId="{3DB8C72E-8D49-418E-AD30-F9F2D4B6F969}" destId="{84F4D6EB-79B1-403C-BEC3-DDBB98057ABE}" srcOrd="1" destOrd="0" presId="urn:microsoft.com/office/officeart/2016/7/layout/VerticalSolidActionList"/>
    <dgm:cxn modelId="{3984F9AF-8B21-4930-B390-A4B04796089A}" type="presParOf" srcId="{72BA840E-677E-466A-B84F-0974944084E3}" destId="{DAE2F269-E67B-484E-A641-761CFA68C199}" srcOrd="9" destOrd="0" presId="urn:microsoft.com/office/officeart/2016/7/layout/VerticalSolidActionList"/>
    <dgm:cxn modelId="{7F470F72-CCBE-493A-A265-22E57DD9A705}" type="presParOf" srcId="{72BA840E-677E-466A-B84F-0974944084E3}" destId="{B86C307D-48AC-4DF3-9A40-6350C03226FC}" srcOrd="10" destOrd="0" presId="urn:microsoft.com/office/officeart/2016/7/layout/VerticalSolidActionList"/>
    <dgm:cxn modelId="{09B54FF2-89E8-4CDC-A41D-3B431710A8A6}" type="presParOf" srcId="{B86C307D-48AC-4DF3-9A40-6350C03226FC}" destId="{8CF381B7-38C3-4C7C-A23D-CE73E448F497}" srcOrd="0" destOrd="0" presId="urn:microsoft.com/office/officeart/2016/7/layout/VerticalSolidActionList"/>
    <dgm:cxn modelId="{BCCF8ED2-E5BD-4DC0-9BE0-28DD3CBE6A74}" type="presParOf" srcId="{B86C307D-48AC-4DF3-9A40-6350C03226FC}" destId="{45308DC3-E37D-4285-A3AC-74E7ACC7C4A9}" srcOrd="1" destOrd="0" presId="urn:microsoft.com/office/officeart/2016/7/layout/VerticalSolidActionList"/>
    <dgm:cxn modelId="{8E8E8448-4914-4726-B5DC-4369B4A643BA}" type="presParOf" srcId="{72BA840E-677E-466A-B84F-0974944084E3}" destId="{F0D35332-CDC8-4E00-A874-546448544A13}" srcOrd="11" destOrd="0" presId="urn:microsoft.com/office/officeart/2016/7/layout/VerticalSolidActionList"/>
    <dgm:cxn modelId="{702623D7-3BC0-4EC3-916C-0F0236C24542}" type="presParOf" srcId="{72BA840E-677E-466A-B84F-0974944084E3}" destId="{ABD7D2AF-C8AB-4777-9CF3-EB0079578528}" srcOrd="12" destOrd="0" presId="urn:microsoft.com/office/officeart/2016/7/layout/VerticalSolidActionList"/>
    <dgm:cxn modelId="{E57304BF-B9CB-4332-A231-763286958507}" type="presParOf" srcId="{ABD7D2AF-C8AB-4777-9CF3-EB0079578528}" destId="{90921132-7020-4DD8-AA98-011321207916}" srcOrd="0" destOrd="0" presId="urn:microsoft.com/office/officeart/2016/7/layout/VerticalSolidActionList"/>
    <dgm:cxn modelId="{0BF1AB52-B463-443C-9FBA-8822AA704F3C}" type="presParOf" srcId="{ABD7D2AF-C8AB-4777-9CF3-EB0079578528}" destId="{3C5889A4-6D8C-4FEF-855A-94AE57F48C15}" srcOrd="1" destOrd="0" presId="urn:microsoft.com/office/officeart/2016/7/layout/VerticalSolidActionList"/>
    <dgm:cxn modelId="{1D8FBE63-ECBC-4AEB-80CD-B3BB5E68B465}" type="presParOf" srcId="{72BA840E-677E-466A-B84F-0974944084E3}" destId="{A0E96007-2D2C-4A4F-8E48-ADD9367BDDCD}" srcOrd="13" destOrd="0" presId="urn:microsoft.com/office/officeart/2016/7/layout/VerticalSolidActionList"/>
    <dgm:cxn modelId="{6F42E4A9-4641-4EA9-A884-98FC9D78BBA8}" type="presParOf" srcId="{72BA840E-677E-466A-B84F-0974944084E3}" destId="{8AA5A75B-D3AF-4F48-AFF4-AE58960DB009}" srcOrd="14" destOrd="0" presId="urn:microsoft.com/office/officeart/2016/7/layout/VerticalSolidActionList"/>
    <dgm:cxn modelId="{A0B71104-147F-433E-AD6D-0BA7D2C16A6C}" type="presParOf" srcId="{8AA5A75B-D3AF-4F48-AFF4-AE58960DB009}" destId="{F6AAEBBF-D9A6-4B1B-9A82-AA4DF202795A}" srcOrd="0" destOrd="0" presId="urn:microsoft.com/office/officeart/2016/7/layout/VerticalSolidActionList"/>
    <dgm:cxn modelId="{62EFD775-6DC2-49F3-A863-BCD1FE9C5EAD}" type="presParOf" srcId="{8AA5A75B-D3AF-4F48-AFF4-AE58960DB009}" destId="{942204A5-76AB-4DA8-AFBC-3CD7A8E2059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0A400-0A9B-4DA3-AB56-8D75C9784AB7}">
      <dsp:nvSpPr>
        <dsp:cNvPr id="0" name=""/>
        <dsp:cNvSpPr/>
      </dsp:nvSpPr>
      <dsp:spPr>
        <a:xfrm>
          <a:off x="2194559" y="1722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Understand the normal state to detect failures</a:t>
          </a:r>
        </a:p>
      </dsp:txBody>
      <dsp:txXfrm>
        <a:off x="2194559" y="1722"/>
        <a:ext cx="8778240" cy="431507"/>
      </dsp:txXfrm>
    </dsp:sp>
    <dsp:sp modelId="{AAF95052-1E81-423B-B71C-E74629477A11}">
      <dsp:nvSpPr>
        <dsp:cNvPr id="0" name=""/>
        <dsp:cNvSpPr/>
      </dsp:nvSpPr>
      <dsp:spPr>
        <a:xfrm>
          <a:off x="0" y="1722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Daily Operations Overview</a:t>
          </a:r>
        </a:p>
      </dsp:txBody>
      <dsp:txXfrm>
        <a:off x="0" y="1722"/>
        <a:ext cx="2194560" cy="431507"/>
      </dsp:txXfrm>
    </dsp:sp>
    <dsp:sp modelId="{025AF452-4468-4CC9-8EEC-A0ECBF8C2BCB}">
      <dsp:nvSpPr>
        <dsp:cNvPr id="0" name=""/>
        <dsp:cNvSpPr/>
      </dsp:nvSpPr>
      <dsp:spPr>
        <a:xfrm>
          <a:off x="2194560" y="459120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Investigating NetApp and LUN-related issues</a:t>
          </a:r>
        </a:p>
      </dsp:txBody>
      <dsp:txXfrm>
        <a:off x="2194560" y="459120"/>
        <a:ext cx="8778240" cy="431507"/>
      </dsp:txXfrm>
    </dsp:sp>
    <dsp:sp modelId="{08B83A4B-F298-4E0C-8F09-204D857BB038}">
      <dsp:nvSpPr>
        <dsp:cNvPr id="0" name=""/>
        <dsp:cNvSpPr/>
      </dsp:nvSpPr>
      <dsp:spPr>
        <a:xfrm>
          <a:off x="0" y="459120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Storage Backend Troubleshooting</a:t>
          </a:r>
        </a:p>
      </dsp:txBody>
      <dsp:txXfrm>
        <a:off x="0" y="459120"/>
        <a:ext cx="2194560" cy="431507"/>
      </dsp:txXfrm>
    </dsp:sp>
    <dsp:sp modelId="{3AA79C4E-A347-4685-BD83-402F5399674D}">
      <dsp:nvSpPr>
        <dsp:cNvPr id="0" name=""/>
        <dsp:cNvSpPr/>
      </dsp:nvSpPr>
      <dsp:spPr>
        <a:xfrm>
          <a:off x="2194560" y="916518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Ethernet, Infiniband, and Omni-Path failures</a:t>
          </a:r>
        </a:p>
      </dsp:txBody>
      <dsp:txXfrm>
        <a:off x="2194560" y="916518"/>
        <a:ext cx="8778240" cy="431507"/>
      </dsp:txXfrm>
    </dsp:sp>
    <dsp:sp modelId="{72740AB1-909D-4EB1-A17A-59A645B665E2}">
      <dsp:nvSpPr>
        <dsp:cNvPr id="0" name=""/>
        <dsp:cNvSpPr/>
      </dsp:nvSpPr>
      <dsp:spPr>
        <a:xfrm>
          <a:off x="0" y="916518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Network Fabric Diagnostics</a:t>
          </a:r>
        </a:p>
      </dsp:txBody>
      <dsp:txXfrm>
        <a:off x="0" y="916518"/>
        <a:ext cx="2194560" cy="431507"/>
      </dsp:txXfrm>
    </dsp:sp>
    <dsp:sp modelId="{FB287A04-0E92-4DFB-9F4D-5CDA93AFFE31}">
      <dsp:nvSpPr>
        <dsp:cNvPr id="0" name=""/>
        <dsp:cNvSpPr/>
      </dsp:nvSpPr>
      <dsp:spPr>
        <a:xfrm>
          <a:off x="2194560" y="1373917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Diagnosing shared access issues</a:t>
          </a:r>
        </a:p>
      </dsp:txBody>
      <dsp:txXfrm>
        <a:off x="2194560" y="1373917"/>
        <a:ext cx="8778240" cy="431507"/>
      </dsp:txXfrm>
    </dsp:sp>
    <dsp:sp modelId="{2656F915-880D-4DE4-9621-84AA8BEDBE90}">
      <dsp:nvSpPr>
        <dsp:cNvPr id="0" name=""/>
        <dsp:cNvSpPr/>
      </dsp:nvSpPr>
      <dsp:spPr>
        <a:xfrm>
          <a:off x="0" y="1373917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</a:t>
          </a:r>
          <a:r>
            <a:rPr lang="fr-FR" sz="1200" kern="1200"/>
            <a:t>GPFS Services (CES, NFS/CIFS)</a:t>
          </a:r>
          <a:endParaRPr lang="en-US" sz="1200" kern="1200"/>
        </a:p>
      </dsp:txBody>
      <dsp:txXfrm>
        <a:off x="0" y="1373917"/>
        <a:ext cx="2194560" cy="431507"/>
      </dsp:txXfrm>
    </dsp:sp>
    <dsp:sp modelId="{84F4D6EB-79B1-403C-BEC3-DDBB98057ABE}">
      <dsp:nvSpPr>
        <dsp:cNvPr id="0" name=""/>
        <dsp:cNvSpPr/>
      </dsp:nvSpPr>
      <dsp:spPr>
        <a:xfrm>
          <a:off x="2194560" y="1831315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Space problems and user error resolution</a:t>
          </a:r>
        </a:p>
      </dsp:txBody>
      <dsp:txXfrm>
        <a:off x="2194560" y="1831315"/>
        <a:ext cx="8778240" cy="431507"/>
      </dsp:txXfrm>
    </dsp:sp>
    <dsp:sp modelId="{DD3FAF66-959D-420E-8ABA-F7461C10F381}">
      <dsp:nvSpPr>
        <dsp:cNvPr id="0" name=""/>
        <dsp:cNvSpPr/>
      </dsp:nvSpPr>
      <dsp:spPr>
        <a:xfrm>
          <a:off x="0" y="1831315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Quota &amp; Fileset Issues</a:t>
          </a:r>
        </a:p>
      </dsp:txBody>
      <dsp:txXfrm>
        <a:off x="0" y="1831315"/>
        <a:ext cx="2194560" cy="431507"/>
      </dsp:txXfrm>
    </dsp:sp>
    <dsp:sp modelId="{45308DC3-E37D-4285-A3AC-74E7ACC7C4A9}">
      <dsp:nvSpPr>
        <dsp:cNvPr id="0" name=""/>
        <dsp:cNvSpPr/>
      </dsp:nvSpPr>
      <dsp:spPr>
        <a:xfrm>
          <a:off x="2194560" y="2288713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Adding/Removing nodes, license handling</a:t>
          </a:r>
        </a:p>
      </dsp:txBody>
      <dsp:txXfrm>
        <a:off x="2194560" y="2288713"/>
        <a:ext cx="8778240" cy="431507"/>
      </dsp:txXfrm>
    </dsp:sp>
    <dsp:sp modelId="{8CF381B7-38C3-4C7C-A23D-CE73E448F497}">
      <dsp:nvSpPr>
        <dsp:cNvPr id="0" name=""/>
        <dsp:cNvSpPr/>
      </dsp:nvSpPr>
      <dsp:spPr>
        <a:xfrm>
          <a:off x="0" y="2288713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Node Management Scenarios</a:t>
          </a:r>
        </a:p>
      </dsp:txBody>
      <dsp:txXfrm>
        <a:off x="0" y="2288713"/>
        <a:ext cx="2194560" cy="431507"/>
      </dsp:txXfrm>
    </dsp:sp>
    <dsp:sp modelId="{3C5889A4-6D8C-4FEF-855A-94AE57F48C15}">
      <dsp:nvSpPr>
        <dsp:cNvPr id="0" name=""/>
        <dsp:cNvSpPr/>
      </dsp:nvSpPr>
      <dsp:spPr>
        <a:xfrm>
          <a:off x="2194560" y="2746111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Using logs and event history to identify root causes.</a:t>
          </a:r>
        </a:p>
      </dsp:txBody>
      <dsp:txXfrm>
        <a:off x="2194560" y="2746111"/>
        <a:ext cx="8778240" cy="431507"/>
      </dsp:txXfrm>
    </dsp:sp>
    <dsp:sp modelId="{90921132-7020-4DD8-AA98-011321207916}">
      <dsp:nvSpPr>
        <dsp:cNvPr id="0" name=""/>
        <dsp:cNvSpPr/>
      </dsp:nvSpPr>
      <dsp:spPr>
        <a:xfrm>
          <a:off x="0" y="2746111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7. Log-Based Troubleshooting</a:t>
          </a:r>
        </a:p>
      </dsp:txBody>
      <dsp:txXfrm>
        <a:off x="0" y="2746111"/>
        <a:ext cx="2194560" cy="431507"/>
      </dsp:txXfrm>
    </dsp:sp>
    <dsp:sp modelId="{942204A5-76AB-4DA8-AFBC-3CD7A8E20592}">
      <dsp:nvSpPr>
        <dsp:cNvPr id="0" name=""/>
        <dsp:cNvSpPr/>
      </dsp:nvSpPr>
      <dsp:spPr>
        <a:xfrm>
          <a:off x="2194560" y="3203509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Open discussion and review</a:t>
          </a:r>
        </a:p>
      </dsp:txBody>
      <dsp:txXfrm>
        <a:off x="2194560" y="3203509"/>
        <a:ext cx="8778240" cy="431507"/>
      </dsp:txXfrm>
    </dsp:sp>
    <dsp:sp modelId="{F6AAEBBF-D9A6-4B1B-9A82-AA4DF202795A}">
      <dsp:nvSpPr>
        <dsp:cNvPr id="0" name=""/>
        <dsp:cNvSpPr/>
      </dsp:nvSpPr>
      <dsp:spPr>
        <a:xfrm>
          <a:off x="0" y="3203509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8. Q&amp;A and  Wra-Up</a:t>
          </a:r>
        </a:p>
      </dsp:txBody>
      <dsp:txXfrm>
        <a:off x="0" y="3203509"/>
        <a:ext cx="2194560" cy="43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09/17/25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09/17/25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NSD</a:t>
            </a:r>
            <a:r>
              <a:rPr lang="en-US" dirty="0"/>
              <a:t> stands for </a:t>
            </a:r>
            <a:r>
              <a:rPr lang="en-US" b="1" dirty="0"/>
              <a:t>Network Shared Disk</a:t>
            </a:r>
            <a:r>
              <a:rPr lang="en-US" dirty="0"/>
              <a:t> — it’s a </a:t>
            </a:r>
            <a:r>
              <a:rPr lang="en-US" b="1" dirty="0"/>
              <a:t>core concept</a:t>
            </a:r>
            <a:r>
              <a:rPr lang="en-US" dirty="0"/>
              <a:t> in IBM Spectrum Scale (GPFS).</a:t>
            </a:r>
          </a:p>
          <a:p>
            <a:r>
              <a:rPr lang="en-US" b="1" dirty="0"/>
              <a:t>🔹 Definition:</a:t>
            </a:r>
          </a:p>
          <a:p>
            <a:r>
              <a:rPr lang="en-US" dirty="0"/>
              <a:t>An </a:t>
            </a:r>
            <a:r>
              <a:rPr lang="en-US" b="1" dirty="0"/>
              <a:t>NSD is a logical representation of a physical disk</a:t>
            </a:r>
            <a:r>
              <a:rPr lang="en-US" dirty="0"/>
              <a:t> that is accessible over the network.</a:t>
            </a:r>
          </a:p>
          <a:p>
            <a:r>
              <a:rPr lang="en-US" dirty="0"/>
              <a:t>It abstracts </a:t>
            </a:r>
            <a:r>
              <a:rPr lang="en-US" b="1" dirty="0"/>
              <a:t>storage access</a:t>
            </a:r>
            <a:r>
              <a:rPr lang="en-US" dirty="0"/>
              <a:t> from the physical location and allows GPFS to access disks </a:t>
            </a:r>
            <a:r>
              <a:rPr lang="en-US" b="1" dirty="0"/>
              <a:t>transparently over the network</a:t>
            </a:r>
            <a:r>
              <a:rPr lang="en-US" dirty="0"/>
              <a:t>, whether they are </a:t>
            </a:r>
            <a:r>
              <a:rPr lang="en-US" b="1" dirty="0"/>
              <a:t>local</a:t>
            </a:r>
            <a:r>
              <a:rPr lang="en-US" dirty="0"/>
              <a:t> or </a:t>
            </a:r>
            <a:r>
              <a:rPr lang="en-US" b="1" dirty="0"/>
              <a:t>remote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🧱 How It Works:</a:t>
            </a:r>
          </a:p>
          <a:p>
            <a:r>
              <a:rPr lang="en-US" b="1" dirty="0"/>
              <a:t>NSD Servers</a:t>
            </a:r>
            <a:r>
              <a:rPr lang="en-US" dirty="0"/>
              <a:t>: Nodes that own physical access to the disk (e.g., via SAS, FC, </a:t>
            </a:r>
            <a:r>
              <a:rPr lang="en-US" dirty="0" err="1"/>
              <a:t>NVMe</a:t>
            </a:r>
            <a:r>
              <a:rPr lang="en-US" dirty="0"/>
              <a:t>).</a:t>
            </a:r>
          </a:p>
          <a:p>
            <a:r>
              <a:rPr lang="en-US" b="1" dirty="0"/>
              <a:t>NSD Clients</a:t>
            </a:r>
            <a:r>
              <a:rPr lang="en-US" dirty="0"/>
              <a:t>: Nodes that access that disk </a:t>
            </a:r>
            <a:r>
              <a:rPr lang="en-US" b="1" dirty="0"/>
              <a:t>over the network</a:t>
            </a:r>
            <a:r>
              <a:rPr lang="en-US" dirty="0"/>
              <a:t>, not directly.</a:t>
            </a:r>
          </a:p>
          <a:p>
            <a:r>
              <a:rPr lang="en-US" dirty="0"/>
              <a:t>All nodes access the disk via the </a:t>
            </a:r>
            <a:r>
              <a:rPr lang="en-US" b="1" dirty="0"/>
              <a:t>GPFS protocol</a:t>
            </a:r>
            <a:r>
              <a:rPr lang="en-US" dirty="0"/>
              <a:t>, regardless of local or remote status.</a:t>
            </a:r>
          </a:p>
          <a:p>
            <a:br>
              <a:rPr lang="en-US" dirty="0"/>
            </a:br>
            <a:r>
              <a:rPr lang="en-US" dirty="0"/>
              <a:t>This slide shows the internal communication flow between an </a:t>
            </a:r>
            <a:r>
              <a:rPr lang="en-US" b="1" dirty="0"/>
              <a:t>NSD Client</a:t>
            </a:r>
            <a:r>
              <a:rPr lang="en-US" dirty="0"/>
              <a:t> and an </a:t>
            </a:r>
            <a:r>
              <a:rPr lang="en-US" b="1" dirty="0"/>
              <a:t>NSD Server</a:t>
            </a:r>
            <a:r>
              <a:rPr lang="en-US" dirty="0"/>
              <a:t> when using RDMA for I/O.</a:t>
            </a:r>
          </a:p>
          <a:p>
            <a:r>
              <a:rPr lang="en-US" dirty="0"/>
              <a:t>On the left side, we have a </a:t>
            </a:r>
            <a:r>
              <a:rPr lang="en-US" b="1" dirty="0"/>
              <a:t>client node</a:t>
            </a:r>
            <a:r>
              <a:rPr lang="en-US" dirty="0"/>
              <a:t>, which is typically a compute node that doesn’t own the disk. It accesses the disk through the </a:t>
            </a:r>
            <a:r>
              <a:rPr lang="en-US" b="1" dirty="0"/>
              <a:t>RDMA fabric</a:t>
            </a:r>
            <a:r>
              <a:rPr lang="en-US" dirty="0"/>
              <a:t> via an NSD server, shown on the right.</a:t>
            </a:r>
          </a:p>
          <a:p>
            <a:r>
              <a:rPr lang="en-US" dirty="0"/>
              <a:t>Here's what's important:</a:t>
            </a:r>
          </a:p>
          <a:p>
            <a:r>
              <a:rPr lang="en-US" dirty="0"/>
              <a:t>GPFS uses </a:t>
            </a:r>
            <a:r>
              <a:rPr lang="en-US" b="1" dirty="0"/>
              <a:t>RPC (Remote Procedure Call)</a:t>
            </a:r>
            <a:r>
              <a:rPr lang="en-US" dirty="0"/>
              <a:t> requests over RDMA to talk between client and server.</a:t>
            </a:r>
          </a:p>
          <a:p>
            <a:r>
              <a:rPr lang="en-US" b="1" dirty="0"/>
              <a:t>Page Pool</a:t>
            </a:r>
            <a:r>
              <a:rPr lang="en-US" dirty="0"/>
              <a:t> memory is used to buffer and transfer data.</a:t>
            </a:r>
          </a:p>
          <a:p>
            <a:r>
              <a:rPr lang="en-US" dirty="0"/>
              <a:t>With </a:t>
            </a:r>
            <a:r>
              <a:rPr lang="en-US" b="1" dirty="0" err="1"/>
              <a:t>verbsRDMA</a:t>
            </a:r>
            <a:r>
              <a:rPr lang="en-US" b="1" dirty="0"/>
              <a:t> enabled</a:t>
            </a:r>
            <a:r>
              <a:rPr lang="en-US" dirty="0"/>
              <a:t> (as we saw in </a:t>
            </a:r>
            <a:r>
              <a:rPr lang="en-US" dirty="0" err="1"/>
              <a:t>mmlsconfig</a:t>
            </a:r>
            <a:r>
              <a:rPr lang="en-US" dirty="0"/>
              <a:t> | grep </a:t>
            </a:r>
            <a:r>
              <a:rPr lang="en-US" dirty="0" err="1"/>
              <a:t>verbsPorts</a:t>
            </a:r>
            <a:r>
              <a:rPr lang="en-US" dirty="0"/>
              <a:t>), GPFS uses specialized network interfaces like mlx5_0 or hfi1_0 for high-speed, zero-copy data transfer.</a:t>
            </a:r>
          </a:p>
          <a:p>
            <a:r>
              <a:rPr lang="en-US" dirty="0"/>
              <a:t>This avoids the traditional TCP/IP stack, reducing overhead.</a:t>
            </a:r>
          </a:p>
          <a:p>
            <a:r>
              <a:rPr lang="en-US" dirty="0"/>
              <a:t>So effectively, this model lets us do disk I/O over the network with </a:t>
            </a:r>
            <a:r>
              <a:rPr lang="en-US" b="1" dirty="0"/>
              <a:t>much lower CPU usage</a:t>
            </a:r>
            <a:r>
              <a:rPr lang="en-US" dirty="0"/>
              <a:t>, </a:t>
            </a:r>
            <a:r>
              <a:rPr lang="en-US" b="1" dirty="0"/>
              <a:t>faster performance</a:t>
            </a:r>
            <a:r>
              <a:rPr lang="en-US" dirty="0"/>
              <a:t>, and </a:t>
            </a:r>
            <a:r>
              <a:rPr lang="en-US" b="1" dirty="0"/>
              <a:t>reduced latency</a:t>
            </a:r>
            <a:r>
              <a:rPr lang="en-US" dirty="0"/>
              <a:t> — ideal for HPC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9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</a:t>
            </a:r>
            <a:r>
              <a:rPr lang="en-US" b="1" dirty="0"/>
              <a:t>why RDMA is powerful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compares </a:t>
            </a:r>
            <a:r>
              <a:rPr lang="en-US" b="1" dirty="0"/>
              <a:t>traditional TCP/IP stack</a:t>
            </a:r>
            <a:r>
              <a:rPr lang="en-US" dirty="0"/>
              <a:t> vs </a:t>
            </a:r>
            <a:r>
              <a:rPr lang="en-US" b="1" dirty="0"/>
              <a:t>RDMA-based communication</a:t>
            </a:r>
            <a:r>
              <a:rPr lang="en-US" dirty="0"/>
              <a:t>.</a:t>
            </a:r>
          </a:p>
          <a:p>
            <a:r>
              <a:rPr lang="en-US" dirty="0"/>
              <a:t>In a regular TCP/IP setup, you can see that a large portion of CPU time is spent on:</a:t>
            </a:r>
          </a:p>
          <a:p>
            <a:r>
              <a:rPr lang="en-US" dirty="0"/>
              <a:t>Memory copying</a:t>
            </a:r>
          </a:p>
          <a:p>
            <a:r>
              <a:rPr lang="en-US" dirty="0"/>
              <a:t>Protocol stack handling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With </a:t>
            </a:r>
            <a:r>
              <a:rPr lang="en-US" b="1" dirty="0"/>
              <a:t>RDMA</a:t>
            </a:r>
            <a:r>
              <a:rPr lang="en-US" dirty="0"/>
              <a:t>, most of that work is offloaded to the </a:t>
            </a:r>
            <a:r>
              <a:rPr lang="en-US" b="1" dirty="0"/>
              <a:t>NIC (Network Interface Card)</a:t>
            </a:r>
            <a:r>
              <a:rPr lang="en-US" dirty="0"/>
              <a:t>. The NIC can move memory between machines </a:t>
            </a:r>
            <a:r>
              <a:rPr lang="en-US" b="1" dirty="0"/>
              <a:t>without CPU involvement</a:t>
            </a:r>
            <a:r>
              <a:rPr lang="en-US" dirty="0"/>
              <a:t>, leading to:</a:t>
            </a:r>
          </a:p>
          <a:p>
            <a:r>
              <a:rPr lang="en-US" dirty="0"/>
              <a:t>Lower latency</a:t>
            </a:r>
          </a:p>
          <a:p>
            <a:r>
              <a:rPr lang="en-US" dirty="0"/>
              <a:t>Higher throughput</a:t>
            </a:r>
          </a:p>
          <a:p>
            <a:r>
              <a:rPr lang="en-US" dirty="0"/>
              <a:t>More CPU available for applications</a:t>
            </a:r>
          </a:p>
          <a:p>
            <a:r>
              <a:rPr lang="en-US" dirty="0"/>
              <a:t>That’s why in GPFS environments, especially at scale, using </a:t>
            </a:r>
            <a:r>
              <a:rPr lang="en-US" b="1" dirty="0" err="1"/>
              <a:t>verbsRDMA</a:t>
            </a:r>
            <a:r>
              <a:rPr lang="en-US" dirty="0"/>
              <a:t> is a best practice when working with NSDs over high-speed networks like InfiniBand or Omni-Path."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9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 we’ll explore how GPFS integrates with </a:t>
            </a:r>
            <a:r>
              <a:rPr lang="en-US" b="1" dirty="0"/>
              <a:t>CES (Cluster Export Services) </a:t>
            </a:r>
            <a:r>
              <a:rPr lang="en-US" dirty="0"/>
              <a:t>to share the file system externally through NFS or CIFS.</a:t>
            </a:r>
          </a:p>
          <a:p>
            <a:endParaRPr lang="en-US" dirty="0"/>
          </a:p>
          <a:p>
            <a:r>
              <a:rPr lang="en-US" dirty="0"/>
              <a:t>CES runs on selected nodes and provides access to GPFS data for users and systems outside the </a:t>
            </a:r>
            <a:r>
              <a:rPr lang="en-US" dirty="0" err="1"/>
              <a:t>cluster.For</a:t>
            </a:r>
            <a:r>
              <a:rPr lang="en-US" dirty="0"/>
              <a:t> example, researchers may access data over NFS from analysis nodes, or users on Windows via Samba (CIFS).</a:t>
            </a:r>
          </a:p>
          <a:p>
            <a:endParaRPr lang="en-US" dirty="0"/>
          </a:p>
          <a:p>
            <a:r>
              <a:rPr lang="en-US" dirty="0"/>
              <a:t>CES uses floating IP’s – managed internally – and distributes the service across nodes.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to check which nodes run </a:t>
            </a:r>
            <a:r>
              <a:rPr lang="en-US" b="1" dirty="0"/>
              <a:t>CES</a:t>
            </a:r>
            <a:r>
              <a:rPr lang="en-US" b="0" dirty="0"/>
              <a:t>, what services are active, and what exports are configured.</a:t>
            </a:r>
          </a:p>
          <a:p>
            <a:endParaRPr lang="en-US" b="0" dirty="0"/>
          </a:p>
          <a:p>
            <a:r>
              <a:rPr lang="en-US" b="0" dirty="0"/>
              <a:t>If users report issues like “mount timeout” or “permission denied,” these commands</a:t>
            </a:r>
            <a:r>
              <a:rPr lang="en-US" dirty="0"/>
              <a:t> will help us diagnose whether CES is running, which IPs it’s using, and whether exports are properly set up.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A74CB-EDEF-B7E9-806B-54E662D68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01493-3446-8E9C-DF8F-FB36588CF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FD736-5F1E-C47C-F9A6-F5E282CBA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7085-2ABD-3036-D956-71AD5409A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595C8-73F6-C0FB-DA34-F4E9712B8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5D5F4-BA6F-4B34-CEAA-3F917B3D4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D1D23-2449-415A-6C82-DCE609B03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focus on one of the most common user issues in GPFS environments: </a:t>
            </a:r>
            <a:r>
              <a:rPr lang="en-US" b="1" dirty="0"/>
              <a:t>quota errors</a:t>
            </a:r>
            <a:r>
              <a:rPr lang="en-US" dirty="0"/>
              <a:t>.</a:t>
            </a:r>
          </a:p>
          <a:p>
            <a:r>
              <a:rPr lang="en-US" dirty="0"/>
              <a:t>Many users report that they cannot write to the filesystem because of errors like ‘No space left on device,’ even though </a:t>
            </a:r>
            <a:r>
              <a:rPr lang="en-US" dirty="0" err="1"/>
              <a:t>df</a:t>
            </a:r>
            <a:r>
              <a:rPr lang="en-US" dirty="0"/>
              <a:t> -h shows there is plenty of free space.</a:t>
            </a:r>
          </a:p>
          <a:p>
            <a:r>
              <a:rPr lang="en-US" dirty="0"/>
              <a:t>That usually points to a </a:t>
            </a:r>
            <a:r>
              <a:rPr lang="en-US" b="1" dirty="0"/>
              <a:t>user or group quota being exceeded</a:t>
            </a:r>
            <a:r>
              <a:rPr lang="en-US" dirty="0"/>
              <a:t> — especially when quotas are configured per </a:t>
            </a:r>
            <a:r>
              <a:rPr lang="en-US" dirty="0" err="1"/>
              <a:t>fileset</a:t>
            </a:r>
            <a:r>
              <a:rPr lang="en-US" dirty="0"/>
              <a:t>.</a:t>
            </a:r>
          </a:p>
          <a:p>
            <a:r>
              <a:rPr lang="en-US" dirty="0"/>
              <a:t>We can diagnose this with </a:t>
            </a:r>
            <a:r>
              <a:rPr lang="en-US" b="1" dirty="0" err="1"/>
              <a:t>mmlsquota</a:t>
            </a:r>
            <a:r>
              <a:rPr lang="en-US" dirty="0"/>
              <a:t>, which lets us view the quota usage per user, group, or </a:t>
            </a:r>
            <a:r>
              <a:rPr lang="en-US" dirty="0" err="1"/>
              <a:t>fileset</a:t>
            </a:r>
            <a:r>
              <a:rPr lang="en-US" dirty="0"/>
              <a:t>.</a:t>
            </a:r>
          </a:p>
          <a:p>
            <a:r>
              <a:rPr lang="en-US" dirty="0"/>
              <a:t>The command </a:t>
            </a:r>
            <a:r>
              <a:rPr lang="en-US" b="1" dirty="0" err="1"/>
              <a:t>mmlsfs</a:t>
            </a:r>
            <a:r>
              <a:rPr lang="en-US" b="1" dirty="0"/>
              <a:t> -Q</a:t>
            </a:r>
            <a:r>
              <a:rPr lang="en-US" dirty="0"/>
              <a:t> shows whether quotas are enabled and if they’re enforced.</a:t>
            </a:r>
          </a:p>
          <a:p>
            <a:r>
              <a:rPr lang="en-US" dirty="0"/>
              <a:t>We also use </a:t>
            </a:r>
            <a:r>
              <a:rPr lang="en-US" dirty="0" err="1"/>
              <a:t>mmrepquota</a:t>
            </a:r>
            <a:r>
              <a:rPr lang="en-US" dirty="0"/>
              <a:t> to get a full view of all users or groups across the cluster.</a:t>
            </a:r>
          </a:p>
          <a:p>
            <a:r>
              <a:rPr lang="en-US" dirty="0"/>
              <a:t>If needed, admins can change quota limits with </a:t>
            </a:r>
            <a:r>
              <a:rPr lang="en-US" dirty="0" err="1"/>
              <a:t>mmedquota</a:t>
            </a:r>
            <a:r>
              <a:rPr lang="en-US" dirty="0"/>
              <a:t>, but that must be done carefully, especially in production environments.”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2834-7C81-97CE-46E4-972B7D3BB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4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management in GPFS is critical for maintaining a healthy and scalable cluster.</a:t>
            </a:r>
            <a:br>
              <a:rPr lang="en-US" dirty="0"/>
            </a:br>
            <a:r>
              <a:rPr lang="en-US" dirty="0"/>
              <a:t>We start with </a:t>
            </a:r>
            <a:r>
              <a:rPr lang="en-US" b="1" dirty="0" err="1"/>
              <a:t>mmlsnode</a:t>
            </a:r>
            <a:r>
              <a:rPr lang="en-US" dirty="0"/>
              <a:t> and </a:t>
            </a:r>
            <a:r>
              <a:rPr lang="en-US" b="1" dirty="0" err="1"/>
              <a:t>mmgetstate</a:t>
            </a:r>
            <a:r>
              <a:rPr lang="en-US" dirty="0"/>
              <a:t> -a to check the role and health of each node.</a:t>
            </a:r>
          </a:p>
          <a:p>
            <a:endParaRPr lang="en-US" dirty="0"/>
          </a:p>
          <a:p>
            <a:r>
              <a:rPr lang="en-US" dirty="0"/>
              <a:t>If a node is unresponsive or degraded, we may need to remove it using </a:t>
            </a:r>
            <a:r>
              <a:rPr lang="en-US" dirty="0" err="1"/>
              <a:t>mmdelnode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When expanding the cluster, we use </a:t>
            </a:r>
            <a:r>
              <a:rPr lang="en-US" dirty="0" err="1"/>
              <a:t>mmaddnode</a:t>
            </a:r>
            <a:r>
              <a:rPr lang="en-US" dirty="0"/>
              <a:t> with a config file that defines the new nodes and their roles.</a:t>
            </a:r>
          </a:p>
          <a:p>
            <a:endParaRPr lang="en-US" dirty="0"/>
          </a:p>
          <a:p>
            <a:r>
              <a:rPr lang="en-US" dirty="0"/>
              <a:t>It's also important to verify </a:t>
            </a:r>
            <a:r>
              <a:rPr lang="en-US" b="1" dirty="0"/>
              <a:t>license usage</a:t>
            </a:r>
            <a:r>
              <a:rPr lang="en-US" dirty="0"/>
              <a:t> (</a:t>
            </a:r>
            <a:r>
              <a:rPr lang="en-US" dirty="0" err="1"/>
              <a:t>mmchlicense</a:t>
            </a:r>
            <a:r>
              <a:rPr lang="en-US" dirty="0"/>
              <a:t> --list) especially if the number of nodes is approaching the limit.</a:t>
            </a:r>
            <a:br>
              <a:rPr lang="en-US" dirty="0"/>
            </a:br>
            <a:r>
              <a:rPr lang="en-US" dirty="0"/>
              <a:t>Finally, don’t forget the importance of </a:t>
            </a:r>
            <a:r>
              <a:rPr lang="en-US" b="1" dirty="0"/>
              <a:t>quorum and manager roles</a:t>
            </a:r>
            <a:r>
              <a:rPr lang="en-US" dirty="0"/>
              <a:t> — if we lose one of the GPFS nodes, we still have the quorum because the NetApp is configured as the third one:</a:t>
            </a:r>
          </a:p>
          <a:p>
            <a:r>
              <a:rPr lang="en-US" dirty="0"/>
              <a:t>- </a:t>
            </a:r>
            <a:r>
              <a:rPr lang="en-US" dirty="0" err="1"/>
              <a:t>Netapp</a:t>
            </a:r>
            <a:r>
              <a:rPr lang="en-US" dirty="0"/>
              <a:t> is the tiebreaker </a:t>
            </a:r>
          </a:p>
          <a:p>
            <a:endParaRPr lang="en-US" dirty="0"/>
          </a:p>
          <a:p>
            <a:r>
              <a:rPr lang="en-US" dirty="0"/>
              <a:t>Let’s go to the CLI 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0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703FE-C7AA-5C68-C2A0-59F0FE390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A1E15-22ED-9848-4ED1-F83C177E3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5B64D-D7E5-40C4-0895-960B0FA0D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22CC2-C883-EC1A-F273-B2D5F5C0C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0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1877-AFEB-2980-A29E-C455641F2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3C24A-F529-D93D-3C9B-F414D12D3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3391E-7AB7-7C48-7759-FEDCF7C0D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49651-75B0-6C06-E494-BB62D044E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begin with one the most common tasks: verifying the current state of our GPFS Cluster.</a:t>
            </a:r>
          </a:p>
          <a:p>
            <a:endParaRPr lang="en-US" dirty="0"/>
          </a:p>
          <a:p>
            <a:r>
              <a:rPr lang="en-US" dirty="0"/>
              <a:t>The first 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mmgetstate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–av, 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shows the GPFS daemon status on every node – whether it’s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active, down or  unknown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a node is marked unknown, it may be unreachable, shut down, or the GPFS daemon isn't running.</a:t>
            </a:r>
          </a:p>
          <a:p>
            <a:endParaRPr lang="en-US" dirty="0"/>
          </a:p>
          <a:p>
            <a:r>
              <a:rPr lang="en-US" dirty="0"/>
              <a:t>We then use </a:t>
            </a:r>
            <a:r>
              <a:rPr lang="en-US" b="1" dirty="0" err="1"/>
              <a:t>mmhealth</a:t>
            </a:r>
            <a:r>
              <a:rPr lang="en-US" dirty="0"/>
              <a:t> node show for a quick view of </a:t>
            </a:r>
            <a:r>
              <a:rPr lang="en-US" b="1" dirty="0"/>
              <a:t>node health</a:t>
            </a:r>
            <a:r>
              <a:rPr lang="en-US" dirty="0"/>
              <a:t>, and </a:t>
            </a:r>
            <a:r>
              <a:rPr lang="en-US" b="1" dirty="0" err="1"/>
              <a:t>mmhealth</a:t>
            </a:r>
            <a:r>
              <a:rPr lang="en-US" dirty="0"/>
              <a:t> </a:t>
            </a:r>
            <a:r>
              <a:rPr lang="en-US" b="1" dirty="0"/>
              <a:t>node</a:t>
            </a:r>
            <a:r>
              <a:rPr lang="en-US" dirty="0"/>
              <a:t> </a:t>
            </a:r>
            <a:r>
              <a:rPr lang="en-US" b="1" dirty="0" err="1"/>
              <a:t>eventlog</a:t>
            </a:r>
            <a:r>
              <a:rPr lang="en-US" dirty="0"/>
              <a:t> to see historical issues — this is really useful if something went wrong overnight.</a:t>
            </a:r>
          </a:p>
          <a:p>
            <a:r>
              <a:rPr lang="en-US" dirty="0"/>
              <a:t>We also use </a:t>
            </a:r>
            <a:r>
              <a:rPr lang="en-US" b="1" dirty="0" err="1"/>
              <a:t>mmlscluster</a:t>
            </a:r>
            <a:r>
              <a:rPr lang="en-US" b="1" dirty="0"/>
              <a:t> </a:t>
            </a:r>
            <a:r>
              <a:rPr lang="en-US" dirty="0"/>
              <a:t>to confirm node roles and verify quorum and manager nodes, and </a:t>
            </a:r>
            <a:r>
              <a:rPr lang="en-US" b="1" dirty="0" err="1"/>
              <a:t>mmlsconfig</a:t>
            </a:r>
            <a:r>
              <a:rPr lang="en-US" dirty="0"/>
              <a:t> to view critical cluster settings like licensing, mount options, and more.</a:t>
            </a:r>
          </a:p>
          <a:p>
            <a:r>
              <a:rPr lang="en-US" dirty="0"/>
              <a:t>In real ops, I use this routine nearly every day, especially before or after scheduled maintenance or unexpected incidents.”</a:t>
            </a:r>
          </a:p>
          <a:p>
            <a:endParaRPr lang="en-US" dirty="0"/>
          </a:p>
          <a:p>
            <a:r>
              <a:rPr lang="en-US" dirty="0"/>
              <a:t>Demonstration of commands </a:t>
            </a:r>
            <a:r>
              <a:rPr lang="en-US" dirty="0">
                <a:sym typeface="Wingdings" panose="05000000000000000000" pitchFamily="2" charset="2"/>
              </a:rPr>
              <a:t> see Notepad+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544E-B6C0-2256-EEFC-8AD56CAD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A471E-9D7E-C7EA-49C9-69736BA45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D75C2-B15C-B9EB-0DA1-BBA0F9285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“Now that we’ve covered basic node status and health checks, we’ll move into a critical layer: the </a:t>
            </a:r>
            <a:r>
              <a:rPr lang="en-US" b="1" dirty="0"/>
              <a:t>storage backend</a:t>
            </a:r>
            <a:r>
              <a:rPr lang="en-US" dirty="0"/>
              <a:t>.</a:t>
            </a:r>
          </a:p>
          <a:p>
            <a:r>
              <a:rPr lang="en-US" dirty="0"/>
              <a:t>Our GPFS cluster is connected via SAS to a NetApp E2800 and E2812. Each LUN is used in GPFS either as a data or metadata disk, and issues at this level can cause the filesystem to become slow, unresponsive, or fail to mount.</a:t>
            </a:r>
          </a:p>
          <a:p>
            <a:r>
              <a:rPr lang="en-US" dirty="0"/>
              <a:t>In this module, we’ll learn how to detect whether a disk is missing or failed, using both GPFS commands, such as </a:t>
            </a:r>
            <a:r>
              <a:rPr lang="en-US" b="1" dirty="0" err="1"/>
              <a:t>mmlsdisk</a:t>
            </a:r>
            <a:r>
              <a:rPr lang="en-US" dirty="0"/>
              <a:t>, and tools like </a:t>
            </a:r>
            <a:r>
              <a:rPr lang="en-US" b="1" dirty="0" err="1"/>
              <a:t>SANtricity</a:t>
            </a:r>
            <a:r>
              <a:rPr lang="en-US" b="1" dirty="0"/>
              <a:t> System Manager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Continue in the notepad notes gpfs_commands.txt and Visual Code </a:t>
            </a:r>
            <a:r>
              <a:rPr lang="en-US" dirty="0">
                <a:sym typeface="Wingdings" panose="05000000000000000000" pitchFamily="2" charset="2"/>
              </a:rPr>
              <a:t> let’s demonstrate now!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9BD18-9D87-A6FC-9423-7823D930C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1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13A1-6D56-B9A7-6DB1-A35DFEA2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70BD0-5A3E-839F-D4CB-BF3F2C60A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0B002-4FFB-3297-7E5F-FD1EA010F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separate metadata and data into different partitions in GPFS to optimize performance and reliability.</a:t>
            </a:r>
          </a:p>
          <a:p>
            <a:r>
              <a:rPr lang="en-US" dirty="0"/>
              <a:t> Metadata operations are small and frequent, while data operations are typically large and sequential.</a:t>
            </a:r>
          </a:p>
          <a:p>
            <a:r>
              <a:rPr lang="en-US" dirty="0"/>
              <a:t> Splitting them allows each to be tuned and scaled independently.”</a:t>
            </a:r>
          </a:p>
          <a:p>
            <a:endParaRPr lang="en-US" dirty="0"/>
          </a:p>
          <a:p>
            <a:r>
              <a:rPr lang="en-US" dirty="0"/>
              <a:t>Deeper Explanation (What to Say in Training):</a:t>
            </a:r>
          </a:p>
          <a:p>
            <a:endParaRPr lang="en-US" dirty="0"/>
          </a:p>
          <a:p>
            <a:r>
              <a:rPr lang="en-US" dirty="0"/>
              <a:t>“GPFS lets us define different storage pools: one for metadata and one for user data. Each pool can be backed by different LUNs or disks.</a:t>
            </a:r>
          </a:p>
          <a:p>
            <a:r>
              <a:rPr lang="en-US" dirty="0"/>
              <a:t>Metadata includes things like file names, directories, permissions, </a:t>
            </a:r>
            <a:r>
              <a:rPr lang="en-US" dirty="0" err="1"/>
              <a:t>inode</a:t>
            </a:r>
            <a:r>
              <a:rPr lang="en-US" dirty="0"/>
              <a:t> structures — it's heavily accessed even when you're just listing files or checking access. These are small, random I/O operations.</a:t>
            </a:r>
          </a:p>
          <a:p>
            <a:r>
              <a:rPr lang="en-US" dirty="0"/>
              <a:t>Data is the actual file content — jobs reading or writing GBs or </a:t>
            </a:r>
            <a:r>
              <a:rPr lang="en-US" dirty="0" err="1"/>
              <a:t>TBs.</a:t>
            </a:r>
            <a:r>
              <a:rPr lang="en-US" dirty="0"/>
              <a:t> These are large, sequential I/O operations.</a:t>
            </a:r>
          </a:p>
          <a:p>
            <a:r>
              <a:rPr lang="en-US" dirty="0"/>
              <a:t>By placing them on separate disks, we prevent I/O contention. Metadata stays fast and responsive even when the data LUNs are handling heavy job throughput.</a:t>
            </a:r>
          </a:p>
          <a:p>
            <a:r>
              <a:rPr lang="en-US" dirty="0"/>
              <a:t>This also improves recovery time: if a data disk fails, we don’t lose the metadata structure, and vice versa.</a:t>
            </a:r>
          </a:p>
          <a:p>
            <a:r>
              <a:rPr lang="en-US" dirty="0"/>
              <a:t>In NetApp or other SAN setups, we usually place metadata on faster, low-latency LUNs, and data on high-throughput or larger-capacity LUNs — depending on performance goals.”</a:t>
            </a:r>
          </a:p>
          <a:p>
            <a:r>
              <a:rPr lang="en-US" dirty="0"/>
              <a:t>Because this metadata are stored on SSD drive, to </a:t>
            </a:r>
            <a:r>
              <a:rPr lang="en-US" dirty="0" err="1"/>
              <a:t>maximise</a:t>
            </a:r>
            <a:r>
              <a:rPr lang="en-US" dirty="0"/>
              <a:t> performance</a:t>
            </a:r>
          </a:p>
          <a:p>
            <a:r>
              <a:rPr lang="en-US" dirty="0"/>
              <a:t>      +---------------------------+</a:t>
            </a:r>
          </a:p>
          <a:p>
            <a:r>
              <a:rPr lang="en-US" dirty="0"/>
              <a:t>      |        GPFS Filesystem    |</a:t>
            </a:r>
          </a:p>
          <a:p>
            <a:r>
              <a:rPr lang="en-US" dirty="0"/>
              <a:t>      +---------------------------+</a:t>
            </a:r>
          </a:p>
          <a:p>
            <a:r>
              <a:rPr lang="en-US" dirty="0"/>
              <a:t>           |             |</a:t>
            </a:r>
          </a:p>
          <a:p>
            <a:r>
              <a:rPr lang="en-US" dirty="0"/>
              <a:t>    [Metadata Pool]   [Data Pool]</a:t>
            </a:r>
          </a:p>
          <a:p>
            <a:r>
              <a:rPr lang="en-US" dirty="0"/>
              <a:t>     LUN01, LUN02     LUN03, LUN04</a:t>
            </a:r>
          </a:p>
          <a:p>
            <a:r>
              <a:rPr lang="en-US" dirty="0"/>
              <a:t>     Fast SAS/SSD     High-cap HDDs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BE33-F810-9186-AB7D-4E37F9A79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7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HPC, the network layer is just as critical as compute or storage — especially when we're using </a:t>
            </a:r>
            <a:r>
              <a:rPr lang="en-US" b="1" dirty="0"/>
              <a:t>high-performance interconnects</a:t>
            </a:r>
            <a:r>
              <a:rPr lang="en-US" dirty="0"/>
              <a:t> like </a:t>
            </a:r>
            <a:r>
              <a:rPr lang="en-US" b="1" dirty="0" err="1"/>
              <a:t>Infiniband</a:t>
            </a:r>
            <a:r>
              <a:rPr lang="en-US" dirty="0"/>
              <a:t> and </a:t>
            </a:r>
            <a:r>
              <a:rPr lang="en-US" b="1" dirty="0"/>
              <a:t>Omni-Path</a:t>
            </a:r>
          </a:p>
          <a:p>
            <a:endParaRPr lang="en-US" dirty="0"/>
          </a:p>
          <a:p>
            <a:r>
              <a:rPr lang="en-US" dirty="0"/>
              <a:t>GPFS uses RDMA over these fabrics for metadata operations and file access across nodes. So, if a port goes down or a node loses connectivity on this layer, we may see symptoms like: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Slurm</a:t>
            </a:r>
            <a:r>
              <a:rPr lang="en-US" dirty="0"/>
              <a:t> job delays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GPFS node in unknown state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File system timeout or performance degradation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In our cluster, we have both </a:t>
            </a:r>
            <a:r>
              <a:rPr lang="en-US" b="1" dirty="0"/>
              <a:t>Mellanox IB (mlx5_0)</a:t>
            </a:r>
            <a:r>
              <a:rPr lang="en-US" dirty="0"/>
              <a:t> and </a:t>
            </a:r>
            <a:r>
              <a:rPr lang="en-US" b="1" dirty="0"/>
              <a:t>Intel OPA (hfi1_0)</a:t>
            </a:r>
            <a:r>
              <a:rPr lang="en-US" dirty="0"/>
              <a:t> interfaces.</a:t>
            </a:r>
          </a:p>
          <a:p>
            <a:r>
              <a:rPr lang="en-US" dirty="0"/>
              <a:t>We use </a:t>
            </a:r>
            <a:r>
              <a:rPr lang="en-US" b="1" dirty="0" err="1"/>
              <a:t>ibstat</a:t>
            </a:r>
            <a:r>
              <a:rPr lang="en-US" dirty="0"/>
              <a:t> and </a:t>
            </a:r>
            <a:r>
              <a:rPr lang="en-US" b="1" dirty="0" err="1"/>
              <a:t>ibping</a:t>
            </a:r>
            <a:r>
              <a:rPr lang="en-US" dirty="0"/>
              <a:t> to test </a:t>
            </a:r>
            <a:r>
              <a:rPr lang="en-US" b="1" dirty="0" err="1"/>
              <a:t>Infiniband</a:t>
            </a:r>
            <a:r>
              <a:rPr lang="en-US" dirty="0"/>
              <a:t>, and </a:t>
            </a:r>
            <a:r>
              <a:rPr lang="en-US" b="1" dirty="0" err="1"/>
              <a:t>opainfo</a:t>
            </a:r>
            <a:r>
              <a:rPr lang="en-US" dirty="0"/>
              <a:t> or </a:t>
            </a:r>
            <a:r>
              <a:rPr lang="en-US" b="1" dirty="0" err="1"/>
              <a:t>opaquery</a:t>
            </a:r>
            <a:r>
              <a:rPr lang="en-US" dirty="0"/>
              <a:t> for </a:t>
            </a:r>
            <a:r>
              <a:rPr lang="en-US" b="1" dirty="0"/>
              <a:t>Omni-Path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continue with lab and notepad++ Slide 8 – Line 224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clu015-e2800b.vbr.is.keysight.com/sm/en-US/#/h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bruclu015-e2812a.vbr.is.keysight.com/sm/en-US/#/ho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577" y="790497"/>
            <a:ext cx="8283670" cy="1439623"/>
          </a:xfrm>
        </p:spPr>
        <p:txBody>
          <a:bodyPr/>
          <a:lstStyle/>
          <a:p>
            <a:r>
              <a:rPr lang="en-US" sz="5400" dirty="0"/>
              <a:t>GPFS Troubleshooting &amp; Daily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BB99A-AED1-9A0F-F5E6-0BF5F28A85CD}"/>
              </a:ext>
            </a:extLst>
          </p:cNvPr>
          <p:cNvSpPr txBox="1"/>
          <p:nvPr/>
        </p:nvSpPr>
        <p:spPr>
          <a:xfrm>
            <a:off x="3688080" y="2367280"/>
            <a:ext cx="834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Hands-On Technical Training for HPC at Keysight</a:t>
            </a:r>
          </a:p>
        </p:txBody>
      </p:sp>
      <p:pic>
        <p:nvPicPr>
          <p:cNvPr id="2050" name="Picture 2" descr="Alliance Services Plus | LinkedIn">
            <a:extLst>
              <a:ext uri="{FF2B5EF4-FFF2-40B4-BE49-F238E27FC236}">
                <a16:creationId xmlns:a16="http://schemas.microsoft.com/office/drawing/2014/main" id="{2E5B2B42-A1D9-3231-4BD9-C35B29EF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2513D3-6B14-E261-617A-9B31478C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a network&#10;&#10;AI-generated content may be incorrect.">
            <a:extLst>
              <a:ext uri="{FF2B5EF4-FFF2-40B4-BE49-F238E27FC236}">
                <a16:creationId xmlns:a16="http://schemas.microsoft.com/office/drawing/2014/main" id="{0FD7F296-FD81-87A0-37B7-379CD97A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4" y="291962"/>
            <a:ext cx="10460404" cy="5857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80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99CF260-ED85-882A-B473-8EABF5B7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E611726-145A-7300-4441-FEE938C5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2" y="251877"/>
            <a:ext cx="9883664" cy="6004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4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Module 4: CES Services</a:t>
            </a:r>
          </a:p>
        </p:txBody>
      </p:sp>
      <p:pic>
        <p:nvPicPr>
          <p:cNvPr id="1026" name="Picture 2" descr="NetApp Keystone at Equinix Delivers Storage-as-a-Service - Interconnections  - The Equinix Blog">
            <a:extLst>
              <a:ext uri="{FF2B5EF4-FFF2-40B4-BE49-F238E27FC236}">
                <a16:creationId xmlns:a16="http://schemas.microsoft.com/office/drawing/2014/main" id="{68FEE271-17D7-0C5F-C7B2-03E5224D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r="4480" b="1"/>
          <a:stretch>
            <a:fillRect/>
          </a:stretch>
        </p:blipFill>
        <p:spPr bwMode="auto">
          <a:xfrm>
            <a:off x="20" y="-11113"/>
            <a:ext cx="5791180" cy="688022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2784293A-60C3-4AD6-A432-5940CD8EA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NFS, CIFS &amp; Shared Access Troubleshooting</a:t>
            </a:r>
          </a:p>
        </p:txBody>
      </p:sp>
      <p:pic>
        <p:nvPicPr>
          <p:cNvPr id="7" name="Picture 2" descr="Alliance Services Plus | LinkedIn">
            <a:extLst>
              <a:ext uri="{FF2B5EF4-FFF2-40B4-BE49-F238E27FC236}">
                <a16:creationId xmlns:a16="http://schemas.microsoft.com/office/drawing/2014/main" id="{C135E2FF-7FB3-329E-059E-280E7CEB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57" y="5509255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Main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how to verify and troubleshoot file sharing from GPFS via NFS/CIFS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0937987"/>
              </p:ext>
            </p:extLst>
          </p:nvPr>
        </p:nvGraphicFramePr>
        <p:xfrm>
          <a:off x="3670300" y="584200"/>
          <a:ext cx="7930340" cy="4093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74899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319876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CES Node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nmces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node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Show CES-enabled 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Address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nmces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address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See floating IPs used by 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CES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nmces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service list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Show if NFS/CIFS/S3 are running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NFS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nmnfs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export list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Check active NFS 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Config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mmlsconfig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grep </a:t>
                      </a:r>
                      <a:r>
                        <a:rPr lang="en-US" b="0" dirty="0" err="1"/>
                        <a:t>ces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80FBF092-13F0-AC30-BE36-F0D1AA94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1BC17-F30B-B134-319D-B0A6B1760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7942BAC-2165-2C3B-A087-205707AB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Module 5:</a:t>
            </a:r>
            <a:br>
              <a:rPr lang="en-US" sz="5400" dirty="0"/>
            </a:br>
            <a:r>
              <a:rPr lang="en-US" sz="5400" dirty="0"/>
              <a:t>Quota &amp; </a:t>
            </a:r>
            <a:r>
              <a:rPr lang="en-US" sz="5400" dirty="0" err="1"/>
              <a:t>Fileset</a:t>
            </a:r>
            <a:r>
              <a:rPr lang="en-US" sz="5400" dirty="0"/>
              <a:t> Troubleshooting</a:t>
            </a:r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5A7817B2-1706-BBDC-8B46-C833F183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5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DDACF-8AA2-F1EF-35E0-27617678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39F7-B6BF-24C5-EF6F-DE6916D1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Main commands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6320C50-6DC1-87AB-DE55-25B07398BE6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025267844"/>
              </p:ext>
            </p:extLst>
          </p:nvPr>
        </p:nvGraphicFramePr>
        <p:xfrm>
          <a:off x="593724" y="2676525"/>
          <a:ext cx="10300780" cy="3942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81870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List quota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mmlsquota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-u &lt;user&gt; --block-size auto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usage and limits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List quota by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mmlsquota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–g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&lt;group&gt; --block-size auto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usage and limits per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Fileset</a:t>
                      </a:r>
                      <a:r>
                        <a:rPr lang="en-US" dirty="0"/>
                        <a:t>-level quota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mmlsquota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-j scratch-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mstr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>
                          <a:latin typeface="Consolas" panose="020B0609020204030204" pitchFamily="49" charset="0"/>
                        </a:rPr>
                        <a:t>gpfs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quotas for each </a:t>
                      </a:r>
                      <a:r>
                        <a:rPr lang="en-US" dirty="0" err="1"/>
                        <a:t>fileset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Fileset</a:t>
                      </a:r>
                      <a:r>
                        <a:rPr lang="en-US" dirty="0"/>
                        <a:t> config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mmlsfs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gpfs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if quotas are enabled and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Edit quota (admin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mmrepquota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-u &lt;user&gt;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Set/modify quota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Quota report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mmrepquota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–u –v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gpfs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–block-size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report of all quotas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22684"/>
                  </a:ext>
                </a:extLst>
              </a:tr>
            </a:tbl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73A8E273-88F7-5966-4FF5-BF39E3F3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27" y="278129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2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91C9-DF63-DD5F-50D1-CD47D0B9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Node Management Scenarios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A41D39-A4CD-9BE2-8D3B-6B9A3C44CC54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648130369"/>
              </p:ext>
            </p:extLst>
          </p:nvPr>
        </p:nvGraphicFramePr>
        <p:xfrm>
          <a:off x="593724" y="2676525"/>
          <a:ext cx="9464676" cy="3942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89233">
                  <a:extLst>
                    <a:ext uri="{9D8B030D-6E8A-4147-A177-3AD203B41FA5}">
                      <a16:colId xmlns:a16="http://schemas.microsoft.com/office/drawing/2014/main" val="3408925279"/>
                    </a:ext>
                  </a:extLst>
                </a:gridCol>
                <a:gridCol w="4638260">
                  <a:extLst>
                    <a:ext uri="{9D8B030D-6E8A-4147-A177-3AD203B41FA5}">
                      <a16:colId xmlns:a16="http://schemas.microsoft.com/office/drawing/2014/main" val="1125627909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1599471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9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all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mmlsnodeclass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all nodes in each group from GPFS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node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mmgetstate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current GPFS state of all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1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a new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mmaddnode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nodename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one or more nodes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5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a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mmdelnode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nodename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node safely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9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Rebalance 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mmchnode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–quorum-manager 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nodename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or change quorum/manager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node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mmlslicense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GPFS licenses per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6507"/>
                  </a:ext>
                </a:extLst>
              </a:tr>
            </a:tbl>
          </a:graphicData>
        </a:graphic>
      </p:graphicFrame>
      <p:pic>
        <p:nvPicPr>
          <p:cNvPr id="5" name="Picture 4" descr="Alliance Services Plus | LinkedIn">
            <a:extLst>
              <a:ext uri="{FF2B5EF4-FFF2-40B4-BE49-F238E27FC236}">
                <a16:creationId xmlns:a16="http://schemas.microsoft.com/office/drawing/2014/main" id="{43904F0F-1391-5498-D5CD-24C9CE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85" y="5373590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8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EE5EB-39BC-F2B4-EFB8-DE44E1B7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E0CDD-3654-15A9-E233-B2D3744F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71" y="694690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Module 7: Log-Based Troubleshooting</a:t>
            </a:r>
            <a:br>
              <a:rPr lang="en-US" dirty="0"/>
            </a:br>
            <a:endParaRPr lang="en-US" b="0" dirty="0"/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BC844B0D-45A4-7093-9793-CB26C894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586" y="273437"/>
            <a:ext cx="1172978" cy="11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ABC9CD-7C86-8304-2433-845B51E9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94" y="2064452"/>
            <a:ext cx="7303981" cy="409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0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C647-A84E-9C15-EB44-ACB7ED6EA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A21-DA01-B01D-B807-D90C1376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How to check specific GPFS Logs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46E999D-1BC0-14E4-862C-D57C831A243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74371044"/>
              </p:ext>
            </p:extLst>
          </p:nvPr>
        </p:nvGraphicFramePr>
        <p:xfrm>
          <a:off x="594359" y="2352694"/>
          <a:ext cx="10577946" cy="42073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25982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3525982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3525982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472517">
                <a:tc>
                  <a:txBody>
                    <a:bodyPr/>
                    <a:lstStyle/>
                    <a:p>
                      <a:r>
                        <a:rPr lang="pt-BR" dirty="0"/>
                        <a:t>Log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What to look for: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Purpose: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4725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mmfs.log.latest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+mn-lt"/>
                          <a:cs typeface="Courier New" panose="02070309020205020404" pitchFamily="49" charset="0"/>
                        </a:rPr>
                        <a:t>mmfsd</a:t>
                      </a:r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 errors, quorum, disk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Main GPFS log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/mmfs.log*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Older rotated logs (e.g. .1, .2.gz)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Look for past incidents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216063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log.smbd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r>
                        <a:rPr lang="sv-SE" sz="1600" dirty="0">
                          <a:latin typeface="Consolas" panose="020B0609020204030204" pitchFamily="49" charset="0"/>
                        </a:rPr>
                        <a:t>/var/adm/ras/log.winbindd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</a:rPr>
                        <a:t>📁 Samba/</a:t>
                      </a:r>
                      <a:r>
                        <a:rPr lang="en-US" sz="1600" dirty="0" err="1">
                          <a:latin typeface="+mn-lt"/>
                        </a:rPr>
                        <a:t>Winbind</a:t>
                      </a:r>
                      <a:r>
                        <a:rPr lang="en-US" sz="1600" dirty="0">
                          <a:latin typeface="+mn-lt"/>
                        </a:rPr>
                        <a:t> CES logs (very relevant for NFS/SMB debug)</a:t>
                      </a:r>
                      <a:endParaRPr lang="en-US" sz="16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74628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 dirty="0">
                          <a:latin typeface="Consolas" panose="020B0609020204030204" pitchFamily="49" charset="0"/>
                        </a:rPr>
                        <a:t>/var/adm/ras/mmsysmonitor*.log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</a:rPr>
                        <a:t>📊 System monitoring logs (CPU, memory trends, alerts)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88949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/mmwatch.log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</a:rPr>
                        <a:t>✅ Monitors CES-related services and GPFS runtime health checks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1292"/>
                  </a:ext>
                </a:extLst>
              </a:tr>
            </a:tbl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739D5DBF-C7DE-517C-B0BE-FCD3B5D2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75" y="271489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3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29032"/>
            <a:ext cx="10972800" cy="54369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4000" b="1" i="0" kern="1200" spc="100" baseline="0" dirty="0">
                <a:latin typeface="+mj-lt"/>
                <a:ea typeface="+mj-ea"/>
                <a:cs typeface="+mj-cs"/>
              </a:rPr>
              <a:t>Agenda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/ </a:t>
            </a:r>
            <a:r>
              <a:rPr lang="en-US" sz="4000" b="1" i="0" kern="1200" spc="100" baseline="0" dirty="0">
                <a:latin typeface="+mj-lt"/>
                <a:ea typeface="+mj-ea"/>
                <a:cs typeface="+mj-cs"/>
              </a:rPr>
              <a:t>Index</a:t>
            </a:r>
            <a:endParaRPr lang="en-US" b="1" i="0" kern="1200" spc="100" baseline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08170F0A-4F75-E7DB-49BE-5B35E6B27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752821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6668406A-91EA-75C9-4826-2619C473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47" y="189824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Module 1: Daily Operations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sz="3600" b="0" dirty="0">
                <a:highlight>
                  <a:srgbClr val="00FFFF"/>
                </a:highlight>
                <a:latin typeface="+mn-lt"/>
              </a:rPr>
              <a:t>Node Status &amp; Health Checks</a:t>
            </a:r>
            <a:endParaRPr lang="en-US" b="0" dirty="0">
              <a:highlight>
                <a:srgbClr val="00FFFF"/>
              </a:highlight>
            </a:endParaRPr>
          </a:p>
        </p:txBody>
      </p:sp>
      <p:pic>
        <p:nvPicPr>
          <p:cNvPr id="4" name="Picture 2" descr="The latest storage products for HPC in ...">
            <a:extLst>
              <a:ext uri="{FF2B5EF4-FFF2-40B4-BE49-F238E27FC236}">
                <a16:creationId xmlns:a16="http://schemas.microsoft.com/office/drawing/2014/main" id="{69A925DB-AD4A-DF2E-DA1A-8C52A4A37AB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2589" y="2282008"/>
            <a:ext cx="7780522" cy="369932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53903603-CB39-03B0-4ECC-07F0314D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598" y="472407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/>
              <a:t>Node Status &amp; Health Checks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D154BA-88F6-2FFC-8D40-0FAE7BCFF16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476074"/>
              </p:ext>
            </p:extLst>
          </p:nvPr>
        </p:nvGraphicFramePr>
        <p:xfrm>
          <a:off x="593322" y="2501900"/>
          <a:ext cx="678815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542662614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554977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4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full cluster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mmgetstate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6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node health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mmhealth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node show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node health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mmhealth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node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eventlog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9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GPFS roles &amp;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mmlscluster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mmlsconfig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1724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2418F1F-F023-538F-AF54-7CFFF8C1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22" y="4812123"/>
            <a:ext cx="830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🧪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Goal: Identify if all nodes are active, and spot nodes in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unknown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degraded state.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5290DE28-A784-1B74-9633-FF948A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Module 2: Storage Backend Troubleshooting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33638"/>
            <a:ext cx="7810500" cy="1813242"/>
          </a:xfrm>
        </p:spPr>
        <p:txBody>
          <a:bodyPr>
            <a:normAutofit/>
          </a:bodyPr>
          <a:lstStyle/>
          <a:p>
            <a:r>
              <a:rPr lang="en-US" b="1" dirty="0"/>
              <a:t>🎯 Purpose:</a:t>
            </a:r>
          </a:p>
          <a:p>
            <a:r>
              <a:rPr lang="en-US" dirty="0"/>
              <a:t>Introduce how to troubleshoot issues related to </a:t>
            </a:r>
            <a:r>
              <a:rPr lang="en-US" b="1" dirty="0"/>
              <a:t>storage backend</a:t>
            </a:r>
            <a:r>
              <a:rPr lang="en-US" dirty="0"/>
              <a:t>, especially LUNs and NetApp (E2800/E2812), as used in your GPFS cluster.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F87DF0A5-DD4B-09CC-1507-9DBEB166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LUN failures, storage disconnections, and SAN issues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Focus: GPFS + NetApp E-Series (SANtricity)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📡 Tools: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mmlsdisk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mmlsfs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mmlsconfig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SANtricity UI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31A2393E-2B2B-F4F5-9F67-B00A2865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F771-9ED8-357F-6449-21836747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19B02-CF1E-7BBC-3EED-166A25C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Detecting LUN failures, storage disconnections, and SAN issues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8F1DFB-1B39-5827-CDD5-AD5259230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982C07-9F03-E736-DC88-4DB713661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E3D974A-3E20-5935-DF02-9F066A332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1481793-7200-F896-6A96-DAA7652FB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2" name="Content Placeholder 8">
            <a:extLst>
              <a:ext uri="{FF2B5EF4-FFF2-40B4-BE49-F238E27FC236}">
                <a16:creationId xmlns:a16="http://schemas.microsoft.com/office/drawing/2014/main" id="{2D07A67E-B539-CD7A-F4B1-65F340CB8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0701"/>
              </p:ext>
            </p:extLst>
          </p:nvPr>
        </p:nvGraphicFramePr>
        <p:xfrm>
          <a:off x="1083342" y="2534565"/>
          <a:ext cx="10025316" cy="3840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70191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4068417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2986708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285937">
                <a:tc>
                  <a:txBody>
                    <a:bodyPr/>
                    <a:lstStyle/>
                    <a:p>
                      <a:r>
                        <a:rPr lang="pt-BR" dirty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 Disks by Filesystem 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mmlsfs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Disk State in GPFS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500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 verify disk state and identity offline or missing disks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mmlsdisk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gpfs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Which LUNs (NSDs) are metadata vs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16063"/>
                  </a:ext>
                </a:extLst>
              </a:tr>
              <a:tr h="1201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 web GUI also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https://bruclu015-e2800b.vbr.is.keysight.com/sm/en-US/#/home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4"/>
                        </a:rPr>
                        <a:t>https://bruclu015-e2812a.vbr.is.keysight.com/sm/en-US/#/home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verify any error in the hardware or checking the respective log in the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74628"/>
                  </a:ext>
                </a:extLst>
              </a:tr>
              <a:tr h="500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 Physical Path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multipath –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lsblk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Check the disks attached in the Netapp 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88949"/>
                  </a:ext>
                </a:extLst>
              </a:tr>
            </a:tbl>
          </a:graphicData>
        </a:graphic>
      </p:graphicFrame>
      <p:pic>
        <p:nvPicPr>
          <p:cNvPr id="5" name="Picture 2" descr="Alliance Services Plus | LinkedIn">
            <a:extLst>
              <a:ext uri="{FF2B5EF4-FFF2-40B4-BE49-F238E27FC236}">
                <a16:creationId xmlns:a16="http://schemas.microsoft.com/office/drawing/2014/main" id="{1CD011A8-F0AE-7018-F088-1AE5A2D0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537" y="88100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3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Module 3: Network Diagnostics – InfiniBand &amp; Omni-Path</a:t>
            </a:r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B99F510E-BEE7-4F14-5AF2-DAF38BFF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35DEB-A28F-A73C-768F-43C71AA35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9302-A19C-C109-53EE-BC305EDC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Metadata / Data Pool</a:t>
            </a:r>
          </a:p>
        </p:txBody>
      </p:sp>
      <p:pic>
        <p:nvPicPr>
          <p:cNvPr id="6" name="Content Placeholder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CA7E8F5-9263-FA4C-BF5D-FC66550EA6E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051" r="5736"/>
          <a:stretch>
            <a:fillRect/>
          </a:stretch>
        </p:blipFill>
        <p:spPr>
          <a:xfrm>
            <a:off x="6096000" y="10"/>
            <a:ext cx="6118225" cy="6857990"/>
          </a:xfrm>
          <a:noFill/>
        </p:spPr>
      </p:pic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E2B5B046-50C2-4809-E562-09853051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5635487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3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Main commands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F6BDD29-143C-3E5D-AA47-2BBF423289F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232504402"/>
              </p:ext>
            </p:extLst>
          </p:nvPr>
        </p:nvGraphicFramePr>
        <p:xfrm>
          <a:off x="593725" y="2676525"/>
          <a:ext cx="9581055" cy="33917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93685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3193685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3193685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472517">
                <a:tc>
                  <a:txBody>
                    <a:bodyPr/>
                    <a:lstStyle/>
                    <a:p>
                      <a:r>
                        <a:rPr lang="pt-BR" dirty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4725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IB adapter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ibstat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IB card is up and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IB ping to a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ibping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&lt;hostname&gt;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err="1"/>
                        <a:t>Infiniband</a:t>
                      </a:r>
                      <a:r>
                        <a:rPr lang="en-US" dirty="0"/>
                        <a:t>-level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16063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Omni-Path adapter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opainfo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OPA HFI devices and port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74628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Show OPA HFI devices and port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ibnetdiscover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opaquery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IB/OPA fabric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88949"/>
                  </a:ext>
                </a:extLst>
              </a:tr>
            </a:tbl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DD803271-D7B6-E9E0-E638-5FC62783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648" y="5367268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{7EF038A7-53B7-4BA2-A17C-000F88BF5E3D}TFd3b75063-ff25-434d-b12c-efeaf07d16c3292f62b5_win32-75a75c970d8e</Template>
  <TotalTime>3752</TotalTime>
  <Words>2415</Words>
  <Application>Microsoft Office PowerPoint</Application>
  <PresentationFormat>Widescreen</PresentationFormat>
  <Paragraphs>272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Unicode MS</vt:lpstr>
      <vt:lpstr>Calibri</vt:lpstr>
      <vt:lpstr>Consolas</vt:lpstr>
      <vt:lpstr>Courier New</vt:lpstr>
      <vt:lpstr>Franklin Gothic Book</vt:lpstr>
      <vt:lpstr>Franklin Gothic Demi</vt:lpstr>
      <vt:lpstr>Wingdings</vt:lpstr>
      <vt:lpstr>Custom</vt:lpstr>
      <vt:lpstr>GPFS Troubleshooting &amp; Daily Operations</vt:lpstr>
      <vt:lpstr>Agenda / Index</vt:lpstr>
      <vt:lpstr>Module 1: Daily Operations Node Status &amp; Health Checks</vt:lpstr>
      <vt:lpstr>Node Status &amp; Health Checks</vt:lpstr>
      <vt:lpstr>Module 2: Storage Backend Troubleshooting</vt:lpstr>
      <vt:lpstr>Detecting LUN failures, storage disconnections, and SAN issues</vt:lpstr>
      <vt:lpstr>Module 3: Network Diagnostics – InfiniBand &amp; Omni-Path</vt:lpstr>
      <vt:lpstr>Metadata / Data Pool</vt:lpstr>
      <vt:lpstr>Main commands</vt:lpstr>
      <vt:lpstr>PowerPoint Presentation</vt:lpstr>
      <vt:lpstr>PowerPoint Presentation</vt:lpstr>
      <vt:lpstr>Module 4: CES Services</vt:lpstr>
      <vt:lpstr>Main commands</vt:lpstr>
      <vt:lpstr>Module 5: Quota &amp; Fileset Troubleshooting</vt:lpstr>
      <vt:lpstr>Main commands</vt:lpstr>
      <vt:lpstr>Module 6: Node Management Scenarios</vt:lpstr>
      <vt:lpstr>Module 7: Log-Based Troubleshooting </vt:lpstr>
      <vt:lpstr>How to check specific GPFS Logs </vt:lpstr>
    </vt:vector>
  </TitlesOfParts>
  <Company>Keysight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Souza</dc:creator>
  <cp:lastModifiedBy>Allan Souza</cp:lastModifiedBy>
  <cp:revision>20</cp:revision>
  <dcterms:created xsi:type="dcterms:W3CDTF">2025-08-28T12:57:20Z</dcterms:created>
  <dcterms:modified xsi:type="dcterms:W3CDTF">2025-09-17T14:28:02Z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