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3"/>
  </p:notesMasterIdLst>
  <p:handoutMasterIdLst>
    <p:handoutMasterId r:id="rId34"/>
  </p:handoutMasterIdLst>
  <p:sldIdLst>
    <p:sldId id="256" r:id="rId2"/>
    <p:sldId id="375" r:id="rId3"/>
    <p:sldId id="369" r:id="rId4"/>
    <p:sldId id="303" r:id="rId5"/>
    <p:sldId id="302" r:id="rId6"/>
    <p:sldId id="368" r:id="rId7"/>
    <p:sldId id="307" r:id="rId8"/>
    <p:sldId id="370" r:id="rId9"/>
    <p:sldId id="371" r:id="rId10"/>
    <p:sldId id="372" r:id="rId11"/>
    <p:sldId id="377" r:id="rId12"/>
    <p:sldId id="378" r:id="rId13"/>
    <p:sldId id="376" r:id="rId14"/>
    <p:sldId id="380" r:id="rId15"/>
    <p:sldId id="381" r:id="rId16"/>
    <p:sldId id="383" r:id="rId17"/>
    <p:sldId id="385" r:id="rId18"/>
    <p:sldId id="387" r:id="rId19"/>
    <p:sldId id="388" r:id="rId20"/>
    <p:sldId id="389" r:id="rId21"/>
    <p:sldId id="390" r:id="rId22"/>
    <p:sldId id="391" r:id="rId23"/>
    <p:sldId id="392" r:id="rId24"/>
    <p:sldId id="393" r:id="rId25"/>
    <p:sldId id="395" r:id="rId26"/>
    <p:sldId id="398" r:id="rId27"/>
    <p:sldId id="399" r:id="rId28"/>
    <p:sldId id="400" r:id="rId29"/>
    <p:sldId id="401" r:id="rId30"/>
    <p:sldId id="402" r:id="rId31"/>
    <p:sldId id="374" r:id="rId3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7">
          <p15:clr>
            <a:srgbClr val="A4A3A4"/>
          </p15:clr>
        </p15:guide>
        <p15:guide id="2" pos="3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DAEDEF"/>
    <a:srgbClr val="E78715"/>
    <a:srgbClr val="A00000"/>
    <a:srgbClr val="D6D6D6"/>
    <a:srgbClr val="F4D74E"/>
    <a:srgbClr val="FF8181"/>
    <a:srgbClr val="FE7162"/>
    <a:srgbClr val="B8E08C"/>
    <a:srgbClr val="E7C4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69" autoAdjust="0"/>
    <p:restoredTop sz="83431" autoAdjust="0"/>
  </p:normalViewPr>
  <p:slideViewPr>
    <p:cSldViewPr snapToGrid="0">
      <p:cViewPr varScale="1">
        <p:scale>
          <a:sx n="83" d="100"/>
          <a:sy n="83" d="100"/>
        </p:scale>
        <p:origin x="2360" y="184"/>
      </p:cViewPr>
      <p:guideLst>
        <p:guide orient="horz" pos="2157"/>
        <p:guide pos="30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84" cy="510987"/>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sz="quarter" idx="1"/>
          </p:nvPr>
        </p:nvSpPr>
        <p:spPr>
          <a:xfrm>
            <a:off x="4021063" y="0"/>
            <a:ext cx="3076584" cy="510987"/>
          </a:xfrm>
          <a:prstGeom prst="rect">
            <a:avLst/>
          </a:prstGeom>
        </p:spPr>
        <p:txBody>
          <a:bodyPr vert="horz" lIns="94759" tIns="47380" rIns="94759" bIns="47380" rtlCol="0"/>
          <a:lstStyle>
            <a:lvl1pPr algn="r">
              <a:defRPr sz="1200"/>
            </a:lvl1pPr>
          </a:lstStyle>
          <a:p>
            <a:fld id="{B0E53223-BD64-4BED-9BC8-4C388EA24B82}" type="datetimeFigureOut">
              <a:rPr lang="zh-CN" altLang="en-US" smtClean="0"/>
              <a:t>2021/7/8</a:t>
            </a:fld>
            <a:endParaRPr lang="zh-CN" altLang="en-US"/>
          </a:p>
        </p:txBody>
      </p:sp>
      <p:sp>
        <p:nvSpPr>
          <p:cNvPr id="4" name="页脚占位符 3"/>
          <p:cNvSpPr>
            <a:spLocks noGrp="1"/>
          </p:cNvSpPr>
          <p:nvPr>
            <p:ph type="ftr" sz="quarter" idx="2"/>
          </p:nvPr>
        </p:nvSpPr>
        <p:spPr>
          <a:xfrm>
            <a:off x="0" y="9720319"/>
            <a:ext cx="3076584" cy="512641"/>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063" y="9720319"/>
            <a:ext cx="3076584" cy="512641"/>
          </a:xfrm>
          <a:prstGeom prst="rect">
            <a:avLst/>
          </a:prstGeom>
        </p:spPr>
        <p:txBody>
          <a:bodyPr vert="horz" lIns="94759" tIns="47380" rIns="94759" bIns="47380" rtlCol="0" anchor="b"/>
          <a:lstStyle>
            <a:lvl1pPr algn="r">
              <a:defRPr sz="1200"/>
            </a:lvl1pPr>
          </a:lstStyle>
          <a:p>
            <a:fld id="{A223ABF3-F4FC-4520-B5C6-91D6C39D1A4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76584" cy="510987"/>
          </a:xfrm>
          <a:prstGeom prst="rect">
            <a:avLst/>
          </a:prstGeom>
          <a:noFill/>
          <a:ln w="9525">
            <a:noFill/>
            <a:miter lim="800000"/>
          </a:ln>
          <a:effectLst/>
        </p:spPr>
        <p:txBody>
          <a:bodyPr vert="horz" wrap="square" lIns="94759" tIns="47380" rIns="94759" bIns="47380" numCol="1" anchor="t" anchorCtr="0" compatLnSpc="1"/>
          <a:lstStyle>
            <a:lvl1pPr>
              <a:defRPr sz="1200" smtClean="0"/>
            </a:lvl1pPr>
          </a:lstStyle>
          <a:p>
            <a:pPr>
              <a:defRPr/>
            </a:pPr>
            <a:endParaRPr lang="en-US" altLang="zh-CN"/>
          </a:p>
        </p:txBody>
      </p:sp>
      <p:sp>
        <p:nvSpPr>
          <p:cNvPr id="59395" name="Rectangle 3"/>
          <p:cNvSpPr>
            <a:spLocks noGrp="1" noChangeArrowheads="1"/>
          </p:cNvSpPr>
          <p:nvPr>
            <p:ph type="dt" idx="1"/>
          </p:nvPr>
        </p:nvSpPr>
        <p:spPr bwMode="auto">
          <a:xfrm>
            <a:off x="4021063" y="0"/>
            <a:ext cx="3076584" cy="510987"/>
          </a:xfrm>
          <a:prstGeom prst="rect">
            <a:avLst/>
          </a:prstGeom>
          <a:noFill/>
          <a:ln w="9525">
            <a:noFill/>
            <a:miter lim="800000"/>
          </a:ln>
          <a:effectLst/>
        </p:spPr>
        <p:txBody>
          <a:bodyPr vert="horz" wrap="square" lIns="94759" tIns="47380" rIns="94759" bIns="47380" numCol="1" anchor="t" anchorCtr="0" compatLnSpc="1"/>
          <a:lstStyle>
            <a:lvl1pPr algn="r">
              <a:defRPr sz="1200"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990600" y="766763"/>
            <a:ext cx="5119688" cy="3838575"/>
          </a:xfrm>
          <a:prstGeom prst="rect">
            <a:avLst/>
          </a:prstGeom>
          <a:noFill/>
          <a:ln w="9525">
            <a:solidFill>
              <a:srgbClr val="000000"/>
            </a:solidFill>
            <a:miter lim="800000"/>
          </a:ln>
        </p:spPr>
      </p:sp>
      <p:sp>
        <p:nvSpPr>
          <p:cNvPr id="59397" name="Rectangle 5"/>
          <p:cNvSpPr>
            <a:spLocks noGrp="1" noChangeArrowheads="1"/>
          </p:cNvSpPr>
          <p:nvPr>
            <p:ph type="body" sz="quarter" idx="3"/>
          </p:nvPr>
        </p:nvSpPr>
        <p:spPr bwMode="auto">
          <a:xfrm>
            <a:off x="709600" y="4861814"/>
            <a:ext cx="5680102" cy="4605493"/>
          </a:xfrm>
          <a:prstGeom prst="rect">
            <a:avLst/>
          </a:prstGeom>
          <a:noFill/>
          <a:ln w="9525">
            <a:noFill/>
            <a:miter lim="800000"/>
          </a:ln>
          <a:effectLst/>
        </p:spPr>
        <p:txBody>
          <a:bodyPr vert="horz" wrap="square" lIns="94759" tIns="47380" rIns="94759" bIns="4738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9398" name="Rectangle 6"/>
          <p:cNvSpPr>
            <a:spLocks noGrp="1" noChangeArrowheads="1"/>
          </p:cNvSpPr>
          <p:nvPr>
            <p:ph type="ftr" sz="quarter" idx="4"/>
          </p:nvPr>
        </p:nvSpPr>
        <p:spPr bwMode="auto">
          <a:xfrm>
            <a:off x="0" y="9720319"/>
            <a:ext cx="3076584" cy="512641"/>
          </a:xfrm>
          <a:prstGeom prst="rect">
            <a:avLst/>
          </a:prstGeom>
          <a:noFill/>
          <a:ln w="9525">
            <a:noFill/>
            <a:miter lim="800000"/>
          </a:ln>
          <a:effectLst/>
        </p:spPr>
        <p:txBody>
          <a:bodyPr vert="horz" wrap="square" lIns="94759" tIns="47380" rIns="94759" bIns="47380" numCol="1" anchor="b" anchorCtr="0" compatLnSpc="1"/>
          <a:lstStyle>
            <a:lvl1pPr>
              <a:defRPr sz="1200" smtClean="0"/>
            </a:lvl1pPr>
          </a:lstStyle>
          <a:p>
            <a:pPr>
              <a:defRPr/>
            </a:pPr>
            <a:endParaRPr lang="en-US" altLang="zh-CN"/>
          </a:p>
        </p:txBody>
      </p:sp>
      <p:sp>
        <p:nvSpPr>
          <p:cNvPr id="59399" name="Rectangle 7"/>
          <p:cNvSpPr>
            <a:spLocks noGrp="1" noChangeArrowheads="1"/>
          </p:cNvSpPr>
          <p:nvPr>
            <p:ph type="sldNum" sz="quarter" idx="5"/>
          </p:nvPr>
        </p:nvSpPr>
        <p:spPr bwMode="auto">
          <a:xfrm>
            <a:off x="4021063" y="9720319"/>
            <a:ext cx="3076584" cy="512641"/>
          </a:xfrm>
          <a:prstGeom prst="rect">
            <a:avLst/>
          </a:prstGeom>
          <a:noFill/>
          <a:ln w="9525">
            <a:noFill/>
            <a:miter lim="800000"/>
          </a:ln>
          <a:effectLst/>
        </p:spPr>
        <p:txBody>
          <a:bodyPr vert="horz" wrap="square" lIns="94759" tIns="47380" rIns="94759" bIns="47380" numCol="1" anchor="b" anchorCtr="0" compatLnSpc="1"/>
          <a:lstStyle>
            <a:lvl1pPr algn="r">
              <a:defRPr sz="1200" smtClean="0"/>
            </a:lvl1pPr>
          </a:lstStyle>
          <a:p>
            <a:pPr>
              <a:defRPr/>
            </a:pPr>
            <a:fld id="{A3804948-14D2-43DA-B3DB-CF1972FFF4B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990600" y="766763"/>
            <a:ext cx="5119688" cy="3838575"/>
          </a:xfrm>
        </p:spPr>
      </p:sp>
      <p:sp>
        <p:nvSpPr>
          <p:cNvPr id="63491" name="Rectangle 3"/>
          <p:cNvSpPr>
            <a:spLocks noGrp="1" noChangeArrowheads="1"/>
          </p:cNvSpPr>
          <p:nvPr>
            <p:ph type="body" idx="1"/>
          </p:nvPr>
        </p:nvSpPr>
        <p:spPr>
          <a:noFill/>
        </p:spPr>
        <p:txBody>
          <a:bodyPr/>
          <a:lstStyle/>
          <a:p>
            <a:pPr algn="just"/>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10</a:t>
            </a:fld>
            <a:endParaRPr lang="en-US" altLang="zh-CN"/>
          </a:p>
        </p:txBody>
      </p:sp>
    </p:spTree>
    <p:extLst>
      <p:ext uri="{BB962C8B-B14F-4D97-AF65-F5344CB8AC3E}">
        <p14:creationId xmlns:p14="http://schemas.microsoft.com/office/powerpoint/2010/main" val="1645134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11</a:t>
            </a:fld>
            <a:endParaRPr lang="en-US" altLang="zh-CN"/>
          </a:p>
        </p:txBody>
      </p:sp>
    </p:spTree>
    <p:extLst>
      <p:ext uri="{BB962C8B-B14F-4D97-AF65-F5344CB8AC3E}">
        <p14:creationId xmlns:p14="http://schemas.microsoft.com/office/powerpoint/2010/main" val="253157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17</a:t>
            </a:fld>
            <a:endParaRPr lang="en-US" altLang="zh-CN"/>
          </a:p>
        </p:txBody>
      </p:sp>
    </p:spTree>
    <p:extLst>
      <p:ext uri="{BB962C8B-B14F-4D97-AF65-F5344CB8AC3E}">
        <p14:creationId xmlns:p14="http://schemas.microsoft.com/office/powerpoint/2010/main" val="1052285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18</a:t>
            </a:fld>
            <a:endParaRPr lang="en-US" altLang="zh-CN"/>
          </a:p>
        </p:txBody>
      </p:sp>
    </p:spTree>
    <p:extLst>
      <p:ext uri="{BB962C8B-B14F-4D97-AF65-F5344CB8AC3E}">
        <p14:creationId xmlns:p14="http://schemas.microsoft.com/office/powerpoint/2010/main" val="1026319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19</a:t>
            </a:fld>
            <a:endParaRPr lang="en-US" altLang="zh-CN"/>
          </a:p>
        </p:txBody>
      </p:sp>
    </p:spTree>
    <p:extLst>
      <p:ext uri="{BB962C8B-B14F-4D97-AF65-F5344CB8AC3E}">
        <p14:creationId xmlns:p14="http://schemas.microsoft.com/office/powerpoint/2010/main" val="791459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20</a:t>
            </a:fld>
            <a:endParaRPr lang="en-US" altLang="zh-CN"/>
          </a:p>
        </p:txBody>
      </p:sp>
    </p:spTree>
    <p:extLst>
      <p:ext uri="{BB962C8B-B14F-4D97-AF65-F5344CB8AC3E}">
        <p14:creationId xmlns:p14="http://schemas.microsoft.com/office/powerpoint/2010/main" val="3880171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21</a:t>
            </a:fld>
            <a:endParaRPr lang="en-US" altLang="zh-CN"/>
          </a:p>
        </p:txBody>
      </p:sp>
    </p:spTree>
    <p:extLst>
      <p:ext uri="{BB962C8B-B14F-4D97-AF65-F5344CB8AC3E}">
        <p14:creationId xmlns:p14="http://schemas.microsoft.com/office/powerpoint/2010/main" val="409831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22</a:t>
            </a:fld>
            <a:endParaRPr lang="en-US" altLang="zh-CN"/>
          </a:p>
        </p:txBody>
      </p:sp>
    </p:spTree>
    <p:extLst>
      <p:ext uri="{BB962C8B-B14F-4D97-AF65-F5344CB8AC3E}">
        <p14:creationId xmlns:p14="http://schemas.microsoft.com/office/powerpoint/2010/main" val="2230939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23</a:t>
            </a:fld>
            <a:endParaRPr lang="en-US" altLang="zh-CN"/>
          </a:p>
        </p:txBody>
      </p:sp>
    </p:spTree>
    <p:extLst>
      <p:ext uri="{BB962C8B-B14F-4D97-AF65-F5344CB8AC3E}">
        <p14:creationId xmlns:p14="http://schemas.microsoft.com/office/powerpoint/2010/main" val="1330626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24</a:t>
            </a:fld>
            <a:endParaRPr lang="en-US" altLang="zh-CN"/>
          </a:p>
        </p:txBody>
      </p:sp>
    </p:spTree>
    <p:extLst>
      <p:ext uri="{BB962C8B-B14F-4D97-AF65-F5344CB8AC3E}">
        <p14:creationId xmlns:p14="http://schemas.microsoft.com/office/powerpoint/2010/main" val="229139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a:t>
            </a:fld>
            <a:endParaRPr lang="en-US" altLang="zh-CN"/>
          </a:p>
        </p:txBody>
      </p:sp>
    </p:spTree>
    <p:extLst>
      <p:ext uri="{BB962C8B-B14F-4D97-AF65-F5344CB8AC3E}">
        <p14:creationId xmlns:p14="http://schemas.microsoft.com/office/powerpoint/2010/main" val="259854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25</a:t>
            </a:fld>
            <a:endParaRPr lang="en-US" altLang="zh-CN"/>
          </a:p>
        </p:txBody>
      </p:sp>
    </p:spTree>
    <p:extLst>
      <p:ext uri="{BB962C8B-B14F-4D97-AF65-F5344CB8AC3E}">
        <p14:creationId xmlns:p14="http://schemas.microsoft.com/office/powerpoint/2010/main" val="3643412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Entity</a:t>
            </a:r>
            <a:r>
              <a:rPr lang="zh-CN" altLang="en-US" dirty="0"/>
              <a:t> </a:t>
            </a:r>
            <a:r>
              <a:rPr lang="en-US" altLang="zh-CN" dirty="0"/>
              <a:t>linking</a:t>
            </a:r>
            <a:r>
              <a:rPr lang="zh-CN" altLang="en-US" dirty="0"/>
              <a:t> </a:t>
            </a:r>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26</a:t>
            </a:fld>
            <a:endParaRPr lang="en-US" altLang="zh-CN"/>
          </a:p>
        </p:txBody>
      </p:sp>
    </p:spTree>
    <p:extLst>
      <p:ext uri="{BB962C8B-B14F-4D97-AF65-F5344CB8AC3E}">
        <p14:creationId xmlns:p14="http://schemas.microsoft.com/office/powerpoint/2010/main" val="1408617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27</a:t>
            </a:fld>
            <a:endParaRPr lang="en-US" altLang="zh-CN"/>
          </a:p>
        </p:txBody>
      </p:sp>
    </p:spTree>
    <p:extLst>
      <p:ext uri="{BB962C8B-B14F-4D97-AF65-F5344CB8AC3E}">
        <p14:creationId xmlns:p14="http://schemas.microsoft.com/office/powerpoint/2010/main" val="1660379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30</a:t>
            </a:fld>
            <a:endParaRPr lang="en-US" altLang="zh-CN"/>
          </a:p>
        </p:txBody>
      </p:sp>
    </p:spTree>
    <p:extLst>
      <p:ext uri="{BB962C8B-B14F-4D97-AF65-F5344CB8AC3E}">
        <p14:creationId xmlns:p14="http://schemas.microsoft.com/office/powerpoint/2010/main" val="83614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a:t>
            </a:r>
            <a:r>
              <a:rPr lang="zh-CN" altLang="en-US" dirty="0"/>
              <a:t> </a:t>
            </a:r>
            <a:r>
              <a:rPr lang="en-US" altLang="zh-CN" dirty="0"/>
              <a:t>scholar</a:t>
            </a:r>
            <a:r>
              <a:rPr lang="zh-CN" altLang="en-US" dirty="0"/>
              <a:t>，红色是错分的</a:t>
            </a:r>
            <a:r>
              <a:rPr lang="en-US" altLang="zh-CN" dirty="0"/>
              <a:t>paper</a:t>
            </a:r>
            <a:r>
              <a:rPr lang="zh-CN" altLang="en-US" dirty="0"/>
              <a:t>，可以看到，错分的原因是该</a:t>
            </a:r>
            <a:r>
              <a:rPr lang="en-US" altLang="zh-CN" dirty="0"/>
              <a:t>paper</a:t>
            </a:r>
            <a:r>
              <a:rPr lang="zh-CN" altLang="en-US" dirty="0"/>
              <a:t>和真正属于该作者的其他</a:t>
            </a:r>
            <a:r>
              <a:rPr lang="en-US" altLang="zh-CN" dirty="0"/>
              <a:t>paper</a:t>
            </a:r>
            <a:r>
              <a:rPr lang="zh-CN" altLang="en-US" dirty="0"/>
              <a:t>拥有一个同名的作者“</a:t>
            </a:r>
            <a:r>
              <a:rPr lang="en-US" altLang="zh-CN" dirty="0"/>
              <a:t>j</a:t>
            </a:r>
            <a:r>
              <a:rPr lang="zh-CN" altLang="en-US" dirty="0"/>
              <a:t> </a:t>
            </a:r>
            <a:r>
              <a:rPr lang="en-US" altLang="zh-CN" dirty="0"/>
              <a:t>tang</a:t>
            </a:r>
            <a:r>
              <a:rPr lang="zh-CN" altLang="en-US" dirty="0"/>
              <a:t>”</a:t>
            </a:r>
            <a:r>
              <a:rPr lang="en-US" altLang="zh-CN" dirty="0"/>
              <a:t>,</a:t>
            </a:r>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3</a:t>
            </a:fld>
            <a:endParaRPr lang="en-US" altLang="zh-CN"/>
          </a:p>
        </p:txBody>
      </p:sp>
    </p:spTree>
    <p:extLst>
      <p:ext uri="{BB962C8B-B14F-4D97-AF65-F5344CB8AC3E}">
        <p14:creationId xmlns:p14="http://schemas.microsoft.com/office/powerpoint/2010/main" val="123880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这是一个</a:t>
            </a:r>
            <a:r>
              <a:rPr lang="en-US" altLang="zh-CN" dirty="0" err="1"/>
              <a:t>dblp</a:t>
            </a:r>
            <a:r>
              <a:rPr lang="zh-CN" altLang="en-US" dirty="0"/>
              <a:t>的例子，在“</a:t>
            </a:r>
            <a:r>
              <a:rPr lang="en-US" altLang="zh-CN" dirty="0" err="1"/>
              <a:t>jing</a:t>
            </a:r>
            <a:r>
              <a:rPr lang="zh-CN" altLang="en-US" dirty="0"/>
              <a:t> </a:t>
            </a:r>
            <a:r>
              <a:rPr lang="en-US" altLang="zh-CN" dirty="0" err="1"/>
              <a:t>zhang</a:t>
            </a:r>
            <a:r>
              <a:rPr lang="zh-CN" altLang="en-US" dirty="0"/>
              <a:t>”这个作者中也有一篇分错的论文，原因跟上一个例子类似，也是由于跟该作者的其他</a:t>
            </a:r>
            <a:r>
              <a:rPr lang="en-US" altLang="zh-CN" dirty="0"/>
              <a:t>paper</a:t>
            </a:r>
            <a:r>
              <a:rPr lang="zh-CN" altLang="en-US" dirty="0"/>
              <a:t>拥有一个共同作者。</a:t>
            </a:r>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4</a:t>
            </a:fld>
            <a:endParaRPr lang="en-US" altLang="zh-CN"/>
          </a:p>
        </p:txBody>
      </p:sp>
    </p:spTree>
    <p:extLst>
      <p:ext uri="{BB962C8B-B14F-4D97-AF65-F5344CB8AC3E}">
        <p14:creationId xmlns:p14="http://schemas.microsoft.com/office/powerpoint/2010/main" val="2746987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Aminer</a:t>
            </a:r>
            <a:r>
              <a:rPr lang="zh-CN" altLang="en-US" dirty="0"/>
              <a:t>上也有一些错误的例子，比如图上的这个“</a:t>
            </a:r>
            <a:r>
              <a:rPr lang="en-US" altLang="zh-CN" dirty="0" err="1"/>
              <a:t>zhang</a:t>
            </a:r>
            <a:r>
              <a:rPr lang="zh-CN" altLang="en-US" dirty="0"/>
              <a:t> </a:t>
            </a:r>
            <a:r>
              <a:rPr lang="en-US" altLang="zh-CN" dirty="0"/>
              <a:t>min</a:t>
            </a:r>
            <a:r>
              <a:rPr lang="zh-CN" altLang="en-US" dirty="0"/>
              <a:t>”，该作者的错误场景跟之前不同，他是由于</a:t>
            </a:r>
            <a:r>
              <a:rPr lang="en-US" altLang="zh-CN" dirty="0"/>
              <a:t>paper</a:t>
            </a:r>
            <a:r>
              <a:rPr lang="zh-CN" altLang="en-US" dirty="0"/>
              <a:t>的过拆分，导致一个人的</a:t>
            </a:r>
            <a:r>
              <a:rPr lang="en-US" altLang="zh-CN" dirty="0"/>
              <a:t>paper</a:t>
            </a:r>
            <a:r>
              <a:rPr lang="zh-CN" altLang="en-US" dirty="0"/>
              <a:t>分到俩个坐着的‘</a:t>
            </a:r>
            <a:r>
              <a:rPr lang="en-US" altLang="zh-CN" dirty="0"/>
              <a:t>author</a:t>
            </a:r>
            <a:r>
              <a:rPr lang="zh-CN" altLang="en-US" dirty="0"/>
              <a:t> </a:t>
            </a:r>
            <a:r>
              <a:rPr lang="en-US" altLang="zh-CN" dirty="0"/>
              <a:t>profile</a:t>
            </a:r>
            <a:r>
              <a:rPr lang="zh-CN" altLang="en-US" dirty="0"/>
              <a:t>’中。</a:t>
            </a:r>
            <a:endParaRPr lang="en-US" altLang="zh-CN" dirty="0"/>
          </a:p>
          <a:p>
            <a:r>
              <a:rPr lang="zh-CN" altLang="en-US" dirty="0"/>
              <a:t>所以通过以上例子可以看上，同名消歧的场景非常的复杂，可能由于各式各样的原因导致错误，错误的场景也是多种多样，所以，提高同名消歧算法的效果还是很有现实意义的，为此我们组织起本次竞赛，提供了一个集智的平台。</a:t>
            </a:r>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5</a:t>
            </a:fld>
            <a:endParaRPr lang="en-US" altLang="zh-CN"/>
          </a:p>
        </p:txBody>
      </p:sp>
    </p:spTree>
    <p:extLst>
      <p:ext uri="{BB962C8B-B14F-4D97-AF65-F5344CB8AC3E}">
        <p14:creationId xmlns:p14="http://schemas.microsoft.com/office/powerpoint/2010/main" val="15245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同时， 现在学术系统有个更紧迫的场景，新增论文消歧。</a:t>
            </a:r>
            <a:r>
              <a:rPr lang="en-US" altLang="zh-CN" dirty="0" err="1"/>
              <a:t>Aminer</a:t>
            </a:r>
            <a:r>
              <a:rPr lang="zh-CN" altLang="en-US" dirty="0"/>
              <a:t> 每月至少</a:t>
            </a:r>
            <a:r>
              <a:rPr lang="en-US" altLang="zh-CN" dirty="0"/>
              <a:t>50000</a:t>
            </a:r>
            <a:r>
              <a:rPr lang="zh-CN" altLang="en-US" dirty="0"/>
              <a:t>论文，准确，快速， 亟待解决。</a:t>
            </a:r>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6</a:t>
            </a:fld>
            <a:endParaRPr lang="en-US" altLang="zh-CN"/>
          </a:p>
        </p:txBody>
      </p:sp>
    </p:spTree>
    <p:extLst>
      <p:ext uri="{BB962C8B-B14F-4D97-AF65-F5344CB8AC3E}">
        <p14:creationId xmlns:p14="http://schemas.microsoft.com/office/powerpoint/2010/main" val="152222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所以我们综合分析了同名消歧的场景，抽象出了俩个基本的任务，</a:t>
            </a:r>
            <a:endParaRPr lang="en-US" altLang="zh-CN" dirty="0"/>
          </a:p>
          <a:p>
            <a:r>
              <a:rPr lang="zh-CN" altLang="en-US" dirty="0"/>
              <a:t>一个是论文的冷启动消歧，任务描述。。。。，对应学术系统建立初期，需要从无到有建立作者档案；</a:t>
            </a:r>
            <a:endParaRPr lang="en-US" altLang="zh-CN" dirty="0"/>
          </a:p>
          <a:p>
            <a:r>
              <a:rPr lang="zh-CN" altLang="en-US" dirty="0"/>
              <a:t>二是冷文的增量消歧，任务。。。对应于学术系统建立后，对于新增论文准确，快速的分配论文。</a:t>
            </a:r>
            <a:endParaRPr lang="en-US" altLang="zh-CN" dirty="0"/>
          </a:p>
          <a:p>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7</a:t>
            </a:fld>
            <a:endParaRPr lang="en-US" altLang="zh-CN"/>
          </a:p>
        </p:txBody>
      </p:sp>
    </p:spTree>
    <p:extLst>
      <p:ext uri="{BB962C8B-B14F-4D97-AF65-F5344CB8AC3E}">
        <p14:creationId xmlns:p14="http://schemas.microsoft.com/office/powerpoint/2010/main" val="409391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数据集，我们基于</a:t>
            </a:r>
            <a:r>
              <a:rPr lang="en-US" altLang="zh-CN" dirty="0" err="1"/>
              <a:t>aMINER</a:t>
            </a:r>
            <a:r>
              <a:rPr lang="zh-CN" altLang="en-US" dirty="0"/>
              <a:t>的系统，手工标注的一个论文同名消歧的数据集，包含。。。，据调研，论文同名消歧数据集。</a:t>
            </a:r>
            <a:endParaRPr lang="en-US" altLang="zh-CN" dirty="0"/>
          </a:p>
          <a:p>
            <a:r>
              <a:rPr lang="zh-CN" altLang="en-US" dirty="0"/>
              <a:t>之前也有些论文同名消歧的工作，</a:t>
            </a:r>
            <a:endParaRPr lang="en-US" altLang="zh-CN" dirty="0"/>
          </a:p>
          <a:p>
            <a:r>
              <a:rPr lang="zh-CN" altLang="en-US" dirty="0"/>
              <a:t>要不是直接从学术系统库中抽取数据集，比如从</a:t>
            </a:r>
            <a:r>
              <a:rPr lang="en-US" altLang="zh-CN" dirty="0" err="1"/>
              <a:t>dblp</a:t>
            </a:r>
            <a:r>
              <a:rPr lang="zh-CN" altLang="en-US" dirty="0"/>
              <a:t>中直接抽取相关的，没有经过人工</a:t>
            </a:r>
            <a:r>
              <a:rPr lang="en-US" altLang="zh-CN" dirty="0"/>
              <a:t>check</a:t>
            </a:r>
            <a:r>
              <a:rPr lang="zh-CN" altLang="en-US" dirty="0"/>
              <a:t>；</a:t>
            </a:r>
            <a:endParaRPr lang="en-US" altLang="zh-CN" dirty="0"/>
          </a:p>
          <a:p>
            <a:r>
              <a:rPr lang="zh-CN" altLang="en-US" dirty="0"/>
              <a:t>基于手工标注的数据集，但是标注的量较少，</a:t>
            </a:r>
            <a:endParaRPr lang="en-US" altLang="zh-CN" dirty="0"/>
          </a:p>
          <a:p>
            <a:r>
              <a:rPr lang="zh-CN" altLang="en-US" dirty="0"/>
              <a:t>表中列出了一些相关的人工标注数据集信息。</a:t>
            </a:r>
            <a:endParaRPr lang="en-US" altLang="zh-CN" dirty="0"/>
          </a:p>
          <a:p>
            <a:r>
              <a:rPr lang="en-US" altLang="zh-CN" dirty="0"/>
              <a:t>Microsoft</a:t>
            </a:r>
            <a:r>
              <a:rPr lang="zh-CN" altLang="en-US" dirty="0"/>
              <a:t>在</a:t>
            </a:r>
            <a:r>
              <a:rPr lang="en-US" altLang="zh-CN" dirty="0" err="1"/>
              <a:t>kdd</a:t>
            </a:r>
            <a:r>
              <a:rPr lang="zh-CN" altLang="en-US" dirty="0"/>
              <a:t> </a:t>
            </a:r>
            <a:r>
              <a:rPr lang="en-US" altLang="zh-CN" dirty="0"/>
              <a:t>cup</a:t>
            </a:r>
            <a:r>
              <a:rPr lang="zh-CN" altLang="en-US" dirty="0"/>
              <a:t> </a:t>
            </a:r>
            <a:r>
              <a:rPr lang="en-US" altLang="zh-CN" dirty="0"/>
              <a:t>2013</a:t>
            </a:r>
            <a:r>
              <a:rPr lang="zh-CN" altLang="en-US" dirty="0"/>
              <a:t>也办过一个一个论文消歧的竞赛，发布了较大的数据集，</a:t>
            </a:r>
            <a:endParaRPr lang="en-US" altLang="zh-CN" dirty="0"/>
          </a:p>
          <a:p>
            <a:r>
              <a:rPr lang="zh-CN" altLang="en-US" dirty="0"/>
              <a:t>但是他们的数据集只是把用户的操作记录当成</a:t>
            </a:r>
            <a:r>
              <a:rPr lang="en-US" altLang="zh-CN" dirty="0"/>
              <a:t>ground</a:t>
            </a:r>
            <a:r>
              <a:rPr lang="zh-CN" altLang="en-US" dirty="0"/>
              <a:t> </a:t>
            </a:r>
            <a:r>
              <a:rPr lang="en-US" altLang="zh-CN" dirty="0"/>
              <a:t>truth</a:t>
            </a:r>
            <a:r>
              <a:rPr lang="zh-CN" altLang="en-US" dirty="0"/>
              <a:t>，比如增，删等。但是用户必定不可能覆盖到每篇</a:t>
            </a:r>
            <a:r>
              <a:rPr lang="en-US" altLang="zh-CN" dirty="0"/>
              <a:t>paper</a:t>
            </a:r>
            <a:r>
              <a:rPr lang="zh-CN" altLang="en-US" dirty="0"/>
              <a:t>，会遗漏很多错误。，所以并不是传统意义人工标注。</a:t>
            </a:r>
            <a:endParaRPr lang="en-US" altLang="zh-CN" dirty="0"/>
          </a:p>
          <a:p>
            <a:r>
              <a:rPr lang="zh-CN" altLang="en-US" dirty="0"/>
              <a:t>俩部分：</a:t>
            </a:r>
            <a:endParaRPr lang="en-US" altLang="zh-CN" dirty="0"/>
          </a:p>
          <a:p>
            <a:r>
              <a:rPr lang="zh-CN" altLang="en-US" dirty="0"/>
              <a:t>姓名</a:t>
            </a:r>
            <a:r>
              <a:rPr lang="en-US" altLang="zh-CN" dirty="0"/>
              <a:t>-</a:t>
            </a:r>
            <a:r>
              <a:rPr lang="zh-CN" altLang="en-US" dirty="0"/>
              <a:t>作者</a:t>
            </a:r>
            <a:r>
              <a:rPr lang="en-US" altLang="zh-CN" dirty="0"/>
              <a:t>-</a:t>
            </a:r>
            <a:r>
              <a:rPr lang="zh-CN" altLang="en-US" dirty="0"/>
              <a:t>论文：</a:t>
            </a:r>
            <a:endParaRPr lang="en-US" altLang="zh-CN" dirty="0"/>
          </a:p>
          <a:p>
            <a:endParaRPr lang="en-US" altLang="zh-CN"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8</a:t>
            </a:fld>
            <a:endParaRPr lang="en-US" altLang="zh-CN"/>
          </a:p>
        </p:txBody>
      </p:sp>
    </p:spTree>
    <p:extLst>
      <p:ext uri="{BB962C8B-B14F-4D97-AF65-F5344CB8AC3E}">
        <p14:creationId xmlns:p14="http://schemas.microsoft.com/office/powerpoint/2010/main" val="110891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本次比赛持续：</a:t>
            </a:r>
            <a:endParaRPr lang="en-US" altLang="zh-CN" dirty="0"/>
          </a:p>
          <a:p>
            <a:r>
              <a:rPr lang="zh-CN" altLang="en-US" dirty="0"/>
              <a:t>赛道一</a:t>
            </a:r>
            <a:endParaRPr lang="en-US" altLang="zh-CN" dirty="0"/>
          </a:p>
          <a:p>
            <a:r>
              <a:rPr lang="zh-CN" altLang="en-US" dirty="0"/>
              <a:t>赛道二</a:t>
            </a:r>
            <a:endParaRPr lang="en-US" altLang="zh-CN" dirty="0"/>
          </a:p>
          <a:p>
            <a:r>
              <a:rPr lang="zh-CN" altLang="en-US" dirty="0"/>
              <a:t>吸引了各大</a:t>
            </a:r>
            <a:endParaRPr lang="en-US" dirty="0"/>
          </a:p>
        </p:txBody>
      </p:sp>
      <p:sp>
        <p:nvSpPr>
          <p:cNvPr id="4" name="Slide Number Placeholder 3"/>
          <p:cNvSpPr>
            <a:spLocks noGrp="1"/>
          </p:cNvSpPr>
          <p:nvPr>
            <p:ph type="sldNum" sz="quarter" idx="5"/>
          </p:nvPr>
        </p:nvSpPr>
        <p:spPr/>
        <p:txBody>
          <a:bodyPr/>
          <a:lstStyle/>
          <a:p>
            <a:pPr>
              <a:defRPr/>
            </a:pPr>
            <a:fld id="{A3804948-14D2-43DA-B3DB-CF1972FFF4B7}" type="slidenum">
              <a:rPr lang="en-US" altLang="zh-CN" smtClean="0"/>
              <a:t>9</a:t>
            </a:fld>
            <a:endParaRPr lang="en-US" altLang="zh-CN"/>
          </a:p>
        </p:txBody>
      </p:sp>
    </p:spTree>
    <p:extLst>
      <p:ext uri="{BB962C8B-B14F-4D97-AF65-F5344CB8AC3E}">
        <p14:creationId xmlns:p14="http://schemas.microsoft.com/office/powerpoint/2010/main" val="168736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Rectangle 6"/>
          <p:cNvSpPr/>
          <p:nvPr userDrawn="1"/>
        </p:nvSpPr>
        <p:spPr>
          <a:xfrm>
            <a:off x="0" y="6538912"/>
            <a:ext cx="9144000" cy="319088"/>
          </a:xfrm>
          <a:prstGeom prst="rect">
            <a:avLst/>
          </a:prstGeom>
          <a:gradFill flip="none" rotWithShape="1">
            <a:gsLst>
              <a:gs pos="30000">
                <a:srgbClr val="C00000">
                  <a:shade val="67500"/>
                  <a:satMod val="115000"/>
                  <a:lumMod val="97000"/>
                </a:srgbClr>
              </a:gs>
              <a:gs pos="100000">
                <a:schemeClr val="bg1"/>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931" name="Rectangle 3"/>
          <p:cNvSpPr>
            <a:spLocks noGrp="1" noChangeArrowheads="1"/>
          </p:cNvSpPr>
          <p:nvPr>
            <p:ph type="subTitle" idx="1"/>
          </p:nvPr>
        </p:nvSpPr>
        <p:spPr>
          <a:xfrm>
            <a:off x="1371600" y="2996101"/>
            <a:ext cx="6400800" cy="1752600"/>
          </a:xfrm>
        </p:spPr>
        <p:txBody>
          <a:bodyPr/>
          <a:lstStyle>
            <a:lvl1pPr marL="0" indent="0" algn="ctr">
              <a:buFontTx/>
              <a:buNone/>
              <a:defRPr/>
            </a:lvl1pPr>
          </a:lstStyle>
          <a:p>
            <a:r>
              <a:rPr lang="zh-CN" altLang="en-US"/>
              <a:t>单击此处编辑母版副标题样式</a:t>
            </a:r>
            <a:endParaRPr lang="en-US" altLang="zh-CN"/>
          </a:p>
        </p:txBody>
      </p:sp>
      <p:sp>
        <p:nvSpPr>
          <p:cNvPr id="124934" name="Rectangle 6"/>
          <p:cNvSpPr>
            <a:spLocks noGrp="1" noChangeArrowheads="1"/>
          </p:cNvSpPr>
          <p:nvPr>
            <p:ph type="ctrTitle"/>
          </p:nvPr>
        </p:nvSpPr>
        <p:spPr>
          <a:xfrm>
            <a:off x="685800" y="1240373"/>
            <a:ext cx="7772400" cy="1470025"/>
          </a:xfrm>
        </p:spPr>
        <p:txBody>
          <a:bodyPr/>
          <a:lstStyle>
            <a:lvl1pPr>
              <a:defRPr/>
            </a:lvl1pPr>
          </a:lstStyle>
          <a:p>
            <a:r>
              <a:rPr lang="zh-CN" altLang="en-US" dirty="0"/>
              <a:t>单击此处编辑母版标题样式</a:t>
            </a:r>
            <a:endParaRPr lang="en-US" altLang="zh-CN" dirty="0"/>
          </a:p>
        </p:txBody>
      </p:sp>
      <p:sp>
        <p:nvSpPr>
          <p:cNvPr id="20" name="Rectangle 2"/>
          <p:cNvSpPr>
            <a:spLocks noChangeArrowheads="1"/>
          </p:cNvSpPr>
          <p:nvPr userDrawn="1"/>
        </p:nvSpPr>
        <p:spPr bwMode="auto">
          <a:xfrm>
            <a:off x="55499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3466" y="188913"/>
            <a:ext cx="2159977" cy="5937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588" y="188913"/>
            <a:ext cx="6342185" cy="593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587" y="188913"/>
            <a:ext cx="8642838" cy="792162"/>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323874" y="1196975"/>
            <a:ext cx="8436219" cy="4929188"/>
          </a:xfrm>
        </p:spPr>
        <p:txBody>
          <a:bodyPr/>
          <a:lstStyle/>
          <a:p>
            <a:pPr lvl="0"/>
            <a:r>
              <a:rPr lang="zh-CN" altLang="en-US" noProof="0"/>
              <a:t>单击图标添加表格</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353896" y="1277186"/>
            <a:ext cx="8436219" cy="49291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47"/>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1" y="1196975"/>
            <a:ext cx="414703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573" y="1196975"/>
            <a:ext cx="4148503"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93"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293"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538" y="273097"/>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p:cNvSpPr/>
          <p:nvPr userDrawn="1"/>
        </p:nvSpPr>
        <p:spPr>
          <a:xfrm>
            <a:off x="0" y="1011237"/>
            <a:ext cx="9144000" cy="77788"/>
          </a:xfrm>
          <a:prstGeom prst="rect">
            <a:avLst/>
          </a:prstGeom>
          <a:gradFill flip="none" rotWithShape="1">
            <a:gsLst>
              <a:gs pos="0">
                <a:srgbClr val="C00000">
                  <a:shade val="30000"/>
                  <a:satMod val="115000"/>
                </a:srgbClr>
              </a:gs>
              <a:gs pos="0">
                <a:srgbClr val="C00000">
                  <a:shade val="67500"/>
                  <a:satMod val="115000"/>
                </a:srgbClr>
              </a:gs>
              <a:gs pos="81000">
                <a:schemeClr val="bg1"/>
              </a:gs>
            </a:gsLst>
            <a:lin ang="0" scaled="1"/>
            <a:tileRect/>
          </a:gradFill>
          <a:ln>
            <a:noFill/>
          </a:ln>
          <a:effectLst>
            <a:glow>
              <a:schemeClr val="accent1">
                <a:alpha val="0"/>
              </a:schemeClr>
            </a:glow>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0" y="6538912"/>
            <a:ext cx="9144000" cy="319088"/>
          </a:xfrm>
          <a:prstGeom prst="rect">
            <a:avLst/>
          </a:prstGeom>
          <a:gradFill flip="none" rotWithShape="1">
            <a:gsLst>
              <a:gs pos="30000">
                <a:srgbClr val="C00000">
                  <a:shade val="67500"/>
                  <a:satMod val="115000"/>
                  <a:lumMod val="97000"/>
                </a:srgbClr>
              </a:gs>
              <a:gs pos="100000">
                <a:schemeClr val="bg1"/>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Rectangle 3"/>
          <p:cNvSpPr>
            <a:spLocks noGrp="1" noChangeArrowheads="1"/>
          </p:cNvSpPr>
          <p:nvPr>
            <p:ph type="body" idx="1"/>
          </p:nvPr>
        </p:nvSpPr>
        <p:spPr bwMode="auto">
          <a:xfrm>
            <a:off x="323861" y="1196975"/>
            <a:ext cx="8436219" cy="492918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2"/>
          <p:cNvSpPr>
            <a:spLocks noGrp="1" noChangeArrowheads="1"/>
          </p:cNvSpPr>
          <p:nvPr>
            <p:ph type="title"/>
          </p:nvPr>
        </p:nvSpPr>
        <p:spPr bwMode="auto">
          <a:xfrm>
            <a:off x="250587" y="188913"/>
            <a:ext cx="8642838" cy="792162"/>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36" name="Rectangle 12"/>
          <p:cNvSpPr>
            <a:spLocks noChangeArrowheads="1"/>
          </p:cNvSpPr>
          <p:nvPr/>
        </p:nvSpPr>
        <p:spPr bwMode="auto">
          <a:xfrm>
            <a:off x="184642" y="6453188"/>
            <a:ext cx="930520" cy="457200"/>
          </a:xfrm>
          <a:prstGeom prst="rect">
            <a:avLst/>
          </a:prstGeom>
          <a:noFill/>
          <a:ln w="9525">
            <a:noFill/>
            <a:miter lim="800000"/>
          </a:ln>
          <a:effectLst/>
        </p:spPr>
        <p:txBody>
          <a:bodyPr wrap="none" lIns="92075" tIns="46038" rIns="92075" bIns="46038" anchor="ctr"/>
          <a:lstStyle/>
          <a:p>
            <a:pPr defTabSz="762000">
              <a:defRPr/>
            </a:pPr>
            <a:fld id="{A668977A-3572-4392-907F-8F125AD2A05E}" type="slidenum">
              <a:rPr kumimoji="1" lang="en-US" altLang="ja-JP" sz="1600">
                <a:solidFill>
                  <a:schemeClr val="bg1"/>
                </a:solidFill>
                <a:latin typeface="Times New Roman" panose="02020603050405020304" pitchFamily="18" charset="0"/>
                <a:ea typeface="MS PGothic" panose="020B0600070205080204" pitchFamily="34" charset="-128"/>
              </a:rPr>
              <a:t>‹#›</a:t>
            </a:fld>
            <a:endParaRPr kumimoji="1" lang="en-US" altLang="ja-JP" sz="1600">
              <a:solidFill>
                <a:schemeClr val="bg1"/>
              </a:solidFill>
              <a:latin typeface="Times New Roman" panose="02020603050405020304" pitchFamily="18"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0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910.1220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tif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65245" y="1845177"/>
            <a:ext cx="8686800" cy="1828800"/>
          </a:xfrm>
        </p:spPr>
        <p:txBody>
          <a:bodyPr>
            <a:noAutofit/>
          </a:bodyPr>
          <a:lstStyle/>
          <a:p>
            <a:r>
              <a:rPr lang="en-US" altLang="zh-CN" dirty="0"/>
              <a:t>IJCAI’21</a:t>
            </a:r>
            <a:r>
              <a:rPr lang="en-CN" dirty="0"/>
              <a:t>:</a:t>
            </a:r>
            <a:r>
              <a:rPr lang="zh-CN" altLang="en-US" dirty="0"/>
              <a:t>增量与冷启动情景剖析</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
        <p:nvSpPr>
          <p:cNvPr id="2" name="副标题 1"/>
          <p:cNvSpPr>
            <a:spLocks noGrp="1"/>
          </p:cNvSpPr>
          <p:nvPr>
            <p:ph type="subTitle" idx="1"/>
          </p:nvPr>
        </p:nvSpPr>
        <p:spPr>
          <a:xfrm>
            <a:off x="701987" y="3660942"/>
            <a:ext cx="7613316" cy="1752600"/>
          </a:xfrm>
        </p:spPr>
        <p:txBody>
          <a:bodyPr anchor="ctr"/>
          <a:lstStyle/>
          <a:p>
            <a:r>
              <a:rPr lang="zh-CN" altLang="en-US" sz="2000" dirty="0"/>
              <a:t>陈波</a:t>
            </a:r>
            <a:endParaRPr lang="en-US" altLang="zh-CN" sz="2000" dirty="0"/>
          </a:p>
          <a:p>
            <a:r>
              <a:rPr lang="zh-CN" altLang="en-US" sz="2000" dirty="0"/>
              <a:t>智谱</a:t>
            </a:r>
            <a:r>
              <a:rPr lang="en-US" altLang="zh-CN" sz="2000" dirty="0"/>
              <a:t>·AI</a:t>
            </a:r>
          </a:p>
        </p:txBody>
      </p:sp>
      <p:pic>
        <p:nvPicPr>
          <p:cNvPr id="1026" name="Picture 2" descr="https://timgsa.baidu.com/timg?image&amp;quality=80&amp;size=b9999_10000&amp;sec=1553744495890&amp;di=1c9641654ac8930c00e73d1502c4c97e&amp;imgtype=0&amp;src=http%3A%2F%2Fcdn6.haitou.cc%2Funiversity%2F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06" y="5314695"/>
            <a:ext cx="1174794" cy="11747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56C62B7-3833-B84B-816F-79202A496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712" y="516690"/>
            <a:ext cx="1841500" cy="736600"/>
          </a:xfrm>
          <a:prstGeom prst="rect">
            <a:avLst/>
          </a:prstGeom>
        </p:spPr>
      </p:pic>
      <p:pic>
        <p:nvPicPr>
          <p:cNvPr id="7" name="Picture 6">
            <a:extLst>
              <a:ext uri="{FF2B5EF4-FFF2-40B4-BE49-F238E27FC236}">
                <a16:creationId xmlns:a16="http://schemas.microsoft.com/office/drawing/2014/main" id="{1242AAE1-94A7-A44F-A098-47F26FEB8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7790" y="516690"/>
            <a:ext cx="2209800" cy="5207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FE82-638C-B541-BD7D-E155C1ABFB3A}"/>
              </a:ext>
            </a:extLst>
          </p:cNvPr>
          <p:cNvSpPr>
            <a:spLocks noGrp="1"/>
          </p:cNvSpPr>
          <p:nvPr>
            <p:ph type="title"/>
          </p:nvPr>
        </p:nvSpPr>
        <p:spPr/>
        <p:txBody>
          <a:bodyPr/>
          <a:lstStyle/>
          <a:p>
            <a:r>
              <a:rPr lang="en-US" altLang="zh-CN" dirty="0"/>
              <a:t>NA</a:t>
            </a:r>
            <a:r>
              <a:rPr lang="zh-CN" altLang="en-US" dirty="0"/>
              <a:t>竞赛历史回顾</a:t>
            </a:r>
            <a:endParaRPr lang="en-US" dirty="0"/>
          </a:p>
        </p:txBody>
      </p:sp>
      <p:sp>
        <p:nvSpPr>
          <p:cNvPr id="3" name="Content Placeholder 2">
            <a:extLst>
              <a:ext uri="{FF2B5EF4-FFF2-40B4-BE49-F238E27FC236}">
                <a16:creationId xmlns:a16="http://schemas.microsoft.com/office/drawing/2014/main" id="{F9CB73F7-38FC-9F44-9108-A51C6C3AB111}"/>
              </a:ext>
            </a:extLst>
          </p:cNvPr>
          <p:cNvSpPr>
            <a:spLocks noGrp="1"/>
          </p:cNvSpPr>
          <p:nvPr>
            <p:ph idx="1"/>
          </p:nvPr>
        </p:nvSpPr>
        <p:spPr>
          <a:xfrm>
            <a:off x="353896" y="1277186"/>
            <a:ext cx="8436219" cy="4929188"/>
          </a:xfrm>
        </p:spPr>
        <p:txBody>
          <a:bodyPr/>
          <a:lstStyle/>
          <a:p>
            <a:r>
              <a:rPr lang="zh-CN" altLang="en-US" sz="2400" dirty="0"/>
              <a:t>第一期竞赛：</a:t>
            </a:r>
            <a:r>
              <a:rPr lang="en-US" altLang="zh-CN" sz="2400" dirty="0"/>
              <a:t>2019.10</a:t>
            </a:r>
          </a:p>
          <a:p>
            <a:pPr marL="0" indent="0">
              <a:buNone/>
            </a:pPr>
            <a:r>
              <a:rPr lang="zh-CN" altLang="en-US" sz="1600" dirty="0"/>
              <a:t>      </a:t>
            </a:r>
            <a:r>
              <a:rPr lang="en-US" altLang="zh-CN" sz="1600" dirty="0"/>
              <a:t>(https://</a:t>
            </a:r>
            <a:r>
              <a:rPr lang="en-US" altLang="zh-CN" sz="1600" dirty="0" err="1"/>
              <a:t>biendata.xyz</a:t>
            </a:r>
            <a:r>
              <a:rPr lang="en-US" altLang="zh-CN" sz="1600" dirty="0"/>
              <a:t>/competition/aminer2019/)</a:t>
            </a:r>
          </a:p>
          <a:p>
            <a:pPr lvl="1"/>
            <a:r>
              <a:rPr lang="zh-CN" altLang="en-US" sz="2000" dirty="0"/>
              <a:t>约</a:t>
            </a:r>
            <a:r>
              <a:rPr lang="en-US" altLang="zh-CN" sz="2000" dirty="0"/>
              <a:t>400,000</a:t>
            </a:r>
            <a:r>
              <a:rPr lang="zh-CN" altLang="en-US" sz="2000" dirty="0"/>
              <a:t>万论文</a:t>
            </a:r>
            <a:endParaRPr lang="en-US" altLang="zh-CN" sz="2000" dirty="0"/>
          </a:p>
          <a:p>
            <a:endParaRPr lang="en-US" altLang="zh-CN" sz="2000" dirty="0"/>
          </a:p>
          <a:p>
            <a:r>
              <a:rPr lang="zh-CN" altLang="en-US" sz="2400" dirty="0"/>
              <a:t>第二期竞赛：</a:t>
            </a:r>
            <a:r>
              <a:rPr lang="en-US" altLang="zh-CN" sz="2400" dirty="0"/>
              <a:t>2020.05</a:t>
            </a:r>
            <a:r>
              <a:rPr lang="zh-CN" altLang="en-US" sz="2400" dirty="0"/>
              <a:t> </a:t>
            </a:r>
            <a:r>
              <a:rPr lang="en-US" altLang="zh-CN" sz="1600" dirty="0"/>
              <a:t>(https://</a:t>
            </a:r>
            <a:r>
              <a:rPr lang="en-US" altLang="zh-CN" sz="1600" dirty="0" err="1"/>
              <a:t>www.biendata.xyz</a:t>
            </a:r>
            <a:r>
              <a:rPr lang="en-US" altLang="zh-CN" sz="1600" dirty="0"/>
              <a:t>/competition/</a:t>
            </a:r>
            <a:r>
              <a:rPr lang="en-US" altLang="zh-CN" sz="1600" dirty="0" err="1"/>
              <a:t>chaindream_nd_task</a:t>
            </a:r>
            <a:r>
              <a:rPr lang="en-US" altLang="zh-CN" sz="1600" dirty="0"/>
              <a:t>/)</a:t>
            </a:r>
          </a:p>
          <a:p>
            <a:pPr lvl="1"/>
            <a:r>
              <a:rPr lang="zh-CN" altLang="en-US" sz="2000" dirty="0"/>
              <a:t>约</a:t>
            </a:r>
            <a:r>
              <a:rPr lang="en-US" altLang="zh-CN" sz="2000" dirty="0"/>
              <a:t>600,000</a:t>
            </a:r>
            <a:r>
              <a:rPr lang="zh-CN" altLang="en-US" sz="2000" dirty="0"/>
              <a:t>万论文</a:t>
            </a:r>
            <a:endParaRPr lang="en-US" altLang="zh-CN" sz="2000" dirty="0"/>
          </a:p>
          <a:p>
            <a:pPr lvl="1"/>
            <a:r>
              <a:rPr lang="zh-CN" altLang="en-US" sz="2000" dirty="0"/>
              <a:t>首次在增量赛道引入</a:t>
            </a:r>
            <a:r>
              <a:rPr lang="en-US" altLang="zh-CN" sz="2000" dirty="0"/>
              <a:t>NIL</a:t>
            </a:r>
            <a:r>
              <a:rPr lang="zh-CN" altLang="en-US" sz="2000" dirty="0"/>
              <a:t>（较少）</a:t>
            </a:r>
            <a:endParaRPr lang="en-US" altLang="zh-CN" sz="2000" dirty="0"/>
          </a:p>
          <a:p>
            <a:pPr marL="457200" lvl="1" indent="0">
              <a:buNone/>
            </a:pPr>
            <a:endParaRPr lang="en-US" altLang="zh-CN" sz="2000" dirty="0"/>
          </a:p>
          <a:p>
            <a:r>
              <a:rPr lang="en-US" altLang="zh-CN" sz="2400" dirty="0"/>
              <a:t>(</a:t>
            </a:r>
            <a:r>
              <a:rPr lang="zh-CN" altLang="en-US" sz="2400" dirty="0"/>
              <a:t>进行中</a:t>
            </a:r>
            <a:r>
              <a:rPr lang="en-US" altLang="zh-CN" sz="2400" dirty="0"/>
              <a:t>)</a:t>
            </a:r>
            <a:r>
              <a:rPr lang="zh-CN" altLang="en-US" sz="2400" dirty="0"/>
              <a:t>第三期竞赛：</a:t>
            </a:r>
            <a:r>
              <a:rPr lang="en-US" altLang="zh-CN" sz="2400" dirty="0"/>
              <a:t>2021.05</a:t>
            </a:r>
          </a:p>
          <a:p>
            <a:pPr marL="0" indent="0">
              <a:buNone/>
            </a:pPr>
            <a:r>
              <a:rPr lang="zh-CN" altLang="en-US" sz="1600" dirty="0"/>
              <a:t>    （</a:t>
            </a:r>
            <a:r>
              <a:rPr lang="en-US" altLang="zh-CN" sz="1600" dirty="0"/>
              <a:t>https://</a:t>
            </a:r>
            <a:r>
              <a:rPr lang="en-US" altLang="zh-CN" sz="1600" dirty="0" err="1"/>
              <a:t>biendata.xyz</a:t>
            </a:r>
            <a:r>
              <a:rPr lang="en-US" altLang="zh-CN" sz="1600" dirty="0"/>
              <a:t>/competition/who-is-who2021/</a:t>
            </a:r>
            <a:r>
              <a:rPr lang="zh-CN" altLang="en-US" sz="1600" dirty="0"/>
              <a:t>）</a:t>
            </a:r>
            <a:endParaRPr lang="en-US" altLang="zh-CN" sz="1600" dirty="0"/>
          </a:p>
          <a:p>
            <a:pPr lvl="1"/>
            <a:r>
              <a:rPr lang="zh-CN" altLang="en-US" sz="2000" dirty="0"/>
              <a:t>超过</a:t>
            </a:r>
            <a:r>
              <a:rPr lang="en-US" altLang="zh-CN" sz="2000" dirty="0"/>
              <a:t>900,000</a:t>
            </a:r>
            <a:r>
              <a:rPr lang="zh-CN" altLang="en-US" sz="2000" dirty="0"/>
              <a:t>万论文</a:t>
            </a:r>
            <a:endParaRPr lang="en-US" altLang="zh-CN" sz="2000" dirty="0"/>
          </a:p>
          <a:p>
            <a:pPr lvl="1"/>
            <a:r>
              <a:rPr lang="zh-CN" altLang="en-US" sz="2000" dirty="0"/>
              <a:t>补充强调了</a:t>
            </a:r>
            <a:r>
              <a:rPr lang="en-US" altLang="zh-CN" sz="2000" dirty="0"/>
              <a:t>NIL</a:t>
            </a:r>
            <a:r>
              <a:rPr lang="zh-CN" altLang="en-US" sz="2000" dirty="0"/>
              <a:t>场景</a:t>
            </a:r>
            <a:endParaRPr lang="en-US" altLang="zh-CN" sz="2000" dirty="0"/>
          </a:p>
          <a:p>
            <a:pPr marL="457200" lvl="1" indent="0">
              <a:buNone/>
            </a:pPr>
            <a:endParaRPr lang="en-US" altLang="zh-CN" sz="20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p:txBody>
      </p:sp>
      <p:sp>
        <p:nvSpPr>
          <p:cNvPr id="4" name="TextBox 3">
            <a:extLst>
              <a:ext uri="{FF2B5EF4-FFF2-40B4-BE49-F238E27FC236}">
                <a16:creationId xmlns:a16="http://schemas.microsoft.com/office/drawing/2014/main" id="{422F1DE8-B8F3-2844-AFD6-FDA87A5C6753}"/>
              </a:ext>
            </a:extLst>
          </p:cNvPr>
          <p:cNvSpPr txBox="1"/>
          <p:nvPr/>
        </p:nvSpPr>
        <p:spPr>
          <a:xfrm>
            <a:off x="4465529" y="827187"/>
            <a:ext cx="3983277" cy="400110"/>
          </a:xfrm>
          <a:prstGeom prst="rect">
            <a:avLst/>
          </a:prstGeom>
          <a:noFill/>
        </p:spPr>
        <p:txBody>
          <a:bodyPr wrap="square" rtlCol="0">
            <a:spAutoFit/>
          </a:bodyPr>
          <a:lstStyle/>
          <a:p>
            <a:pPr lvl="1"/>
            <a:r>
              <a:rPr lang="zh-CN" altLang="en-US" sz="2000" dirty="0">
                <a:solidFill>
                  <a:srgbClr val="FF0000"/>
                </a:solidFill>
              </a:rPr>
              <a:t>吸引超过</a:t>
            </a:r>
            <a:r>
              <a:rPr lang="en-US" altLang="zh-CN" sz="2000" dirty="0">
                <a:solidFill>
                  <a:srgbClr val="FF0000"/>
                </a:solidFill>
              </a:rPr>
              <a:t>2000</a:t>
            </a:r>
            <a:r>
              <a:rPr lang="zh-CN" altLang="en-US" sz="2000" dirty="0">
                <a:solidFill>
                  <a:srgbClr val="FF0000"/>
                </a:solidFill>
              </a:rPr>
              <a:t>名研究者参与</a:t>
            </a:r>
            <a:endParaRPr lang="en-US" altLang="zh-CN" sz="2000" dirty="0">
              <a:solidFill>
                <a:srgbClr val="FF0000"/>
              </a:solidFill>
            </a:endParaRPr>
          </a:p>
        </p:txBody>
      </p:sp>
    </p:spTree>
    <p:extLst>
      <p:ext uri="{BB962C8B-B14F-4D97-AF65-F5344CB8AC3E}">
        <p14:creationId xmlns:p14="http://schemas.microsoft.com/office/powerpoint/2010/main" val="42309191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NA-baselines</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p:txBody>
          <a:bodyPr/>
          <a:lstStyle/>
          <a:p>
            <a:r>
              <a:rPr lang="en-US" dirty="0" err="1"/>
              <a:t>训练集构造</a:t>
            </a:r>
            <a:endParaRPr lang="en-US" dirty="0"/>
          </a:p>
          <a:p>
            <a:pPr lvl="1"/>
            <a:r>
              <a:rPr lang="en-US" sz="2400" dirty="0" err="1"/>
              <a:t>从</a:t>
            </a:r>
            <a:r>
              <a:rPr lang="en-US" altLang="zh-CN" sz="2400" dirty="0" err="1"/>
              <a:t>Train</a:t>
            </a:r>
            <a:r>
              <a:rPr lang="zh-CN" altLang="en-US" sz="2400" dirty="0"/>
              <a:t> </a:t>
            </a:r>
            <a:r>
              <a:rPr lang="en-US" altLang="zh-CN" sz="2400" dirty="0"/>
              <a:t>data</a:t>
            </a:r>
            <a:r>
              <a:rPr lang="zh-CN" altLang="en-US" sz="2400" dirty="0"/>
              <a:t>中</a:t>
            </a:r>
            <a:r>
              <a:rPr lang="en-US" sz="2400" dirty="0"/>
              <a:t>采样</a:t>
            </a:r>
            <a:r>
              <a:rPr lang="en-US" altLang="zh-CN" sz="2400" dirty="0"/>
              <a:t>80%</a:t>
            </a:r>
            <a:r>
              <a:rPr lang="zh-CN" altLang="en-US" sz="2400" dirty="0"/>
              <a:t>的人名作为训练集，剩余</a:t>
            </a:r>
            <a:r>
              <a:rPr lang="en-US" altLang="zh-CN" sz="2400" dirty="0"/>
              <a:t>20%</a:t>
            </a:r>
            <a:r>
              <a:rPr lang="zh-CN" altLang="en-US" sz="2400" dirty="0"/>
              <a:t>做测试；</a:t>
            </a:r>
            <a:endParaRPr lang="en-US" altLang="zh-CN" sz="2400" dirty="0"/>
          </a:p>
          <a:p>
            <a:pPr lvl="1"/>
            <a:r>
              <a:rPr lang="zh-CN" altLang="en-US" sz="2400" dirty="0"/>
              <a:t>对于每个人名，按照年份划分作者档案</a:t>
            </a:r>
            <a:r>
              <a:rPr lang="en-US" altLang="zh-CN" sz="2400" dirty="0"/>
              <a:t>(profile)</a:t>
            </a:r>
            <a:r>
              <a:rPr lang="zh-CN" altLang="en-US" sz="2400" dirty="0"/>
              <a:t>和未分配论文</a:t>
            </a:r>
            <a:r>
              <a:rPr lang="en-US" altLang="zh-CN" sz="2400" dirty="0"/>
              <a:t>(unassigned)</a:t>
            </a:r>
          </a:p>
          <a:p>
            <a:pPr lvl="1"/>
            <a:endParaRPr lang="en-CN" dirty="0"/>
          </a:p>
        </p:txBody>
      </p:sp>
      <p:sp>
        <p:nvSpPr>
          <p:cNvPr id="4" name="箭头: 右 4">
            <a:extLst>
              <a:ext uri="{FF2B5EF4-FFF2-40B4-BE49-F238E27FC236}">
                <a16:creationId xmlns:a16="http://schemas.microsoft.com/office/drawing/2014/main" id="{91F7CE1B-1A13-B541-9B16-18832A36614B}"/>
              </a:ext>
            </a:extLst>
          </p:cNvPr>
          <p:cNvSpPr/>
          <p:nvPr/>
        </p:nvSpPr>
        <p:spPr>
          <a:xfrm>
            <a:off x="79022" y="5622553"/>
            <a:ext cx="9064978" cy="135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形 8" descr="文档">
            <a:extLst>
              <a:ext uri="{FF2B5EF4-FFF2-40B4-BE49-F238E27FC236}">
                <a16:creationId xmlns:a16="http://schemas.microsoft.com/office/drawing/2014/main" id="{2D99B45F-6755-9A4C-90C2-251EC2D0345A}"/>
              </a:ext>
            </a:extLst>
          </p:cNvPr>
          <p:cNvPicPr>
            <a:picLocks noChangeAspect="1"/>
          </p:cNvPicPr>
          <p:nvPr/>
        </p:nvPicPr>
        <p:blipFill>
          <a:blip r:embed="rId3"/>
          <a:stretch>
            <a:fillRect/>
          </a:stretch>
        </p:blipFill>
        <p:spPr>
          <a:xfrm>
            <a:off x="406400" y="4931989"/>
            <a:ext cx="598312" cy="598312"/>
          </a:xfrm>
          <a:prstGeom prst="rect">
            <a:avLst/>
          </a:prstGeom>
        </p:spPr>
      </p:pic>
      <p:pic>
        <p:nvPicPr>
          <p:cNvPr id="6" name="图形 9" descr="文档">
            <a:extLst>
              <a:ext uri="{FF2B5EF4-FFF2-40B4-BE49-F238E27FC236}">
                <a16:creationId xmlns:a16="http://schemas.microsoft.com/office/drawing/2014/main" id="{3552380D-220B-254D-8D63-00D56D9000FC}"/>
              </a:ext>
            </a:extLst>
          </p:cNvPr>
          <p:cNvPicPr>
            <a:picLocks noChangeAspect="1"/>
          </p:cNvPicPr>
          <p:nvPr/>
        </p:nvPicPr>
        <p:blipFill>
          <a:blip r:embed="rId3"/>
          <a:stretch>
            <a:fillRect/>
          </a:stretch>
        </p:blipFill>
        <p:spPr>
          <a:xfrm>
            <a:off x="1603024" y="4931989"/>
            <a:ext cx="598312" cy="598312"/>
          </a:xfrm>
          <a:prstGeom prst="rect">
            <a:avLst/>
          </a:prstGeom>
        </p:spPr>
      </p:pic>
      <p:pic>
        <p:nvPicPr>
          <p:cNvPr id="7" name="图形 10" descr="文档">
            <a:extLst>
              <a:ext uri="{FF2B5EF4-FFF2-40B4-BE49-F238E27FC236}">
                <a16:creationId xmlns:a16="http://schemas.microsoft.com/office/drawing/2014/main" id="{5187AAD6-1E83-B147-8927-5A456C3A0555}"/>
              </a:ext>
            </a:extLst>
          </p:cNvPr>
          <p:cNvPicPr>
            <a:picLocks noChangeAspect="1"/>
          </p:cNvPicPr>
          <p:nvPr/>
        </p:nvPicPr>
        <p:blipFill>
          <a:blip r:embed="rId3"/>
          <a:stretch>
            <a:fillRect/>
          </a:stretch>
        </p:blipFill>
        <p:spPr>
          <a:xfrm>
            <a:off x="3155244" y="4931989"/>
            <a:ext cx="598312" cy="598312"/>
          </a:xfrm>
          <a:prstGeom prst="rect">
            <a:avLst/>
          </a:prstGeom>
        </p:spPr>
      </p:pic>
      <p:pic>
        <p:nvPicPr>
          <p:cNvPr id="8" name="图形 11" descr="文档">
            <a:extLst>
              <a:ext uri="{FF2B5EF4-FFF2-40B4-BE49-F238E27FC236}">
                <a16:creationId xmlns:a16="http://schemas.microsoft.com/office/drawing/2014/main" id="{3DA82B5C-861C-4246-96DB-5AFAF41B3301}"/>
              </a:ext>
            </a:extLst>
          </p:cNvPr>
          <p:cNvPicPr>
            <a:picLocks noChangeAspect="1"/>
          </p:cNvPicPr>
          <p:nvPr/>
        </p:nvPicPr>
        <p:blipFill>
          <a:blip r:embed="rId3"/>
          <a:stretch>
            <a:fillRect/>
          </a:stretch>
        </p:blipFill>
        <p:spPr>
          <a:xfrm>
            <a:off x="3872099" y="4931989"/>
            <a:ext cx="598312" cy="598312"/>
          </a:xfrm>
          <a:prstGeom prst="rect">
            <a:avLst/>
          </a:prstGeom>
        </p:spPr>
      </p:pic>
      <p:pic>
        <p:nvPicPr>
          <p:cNvPr id="9" name="图形 12" descr="文档">
            <a:extLst>
              <a:ext uri="{FF2B5EF4-FFF2-40B4-BE49-F238E27FC236}">
                <a16:creationId xmlns:a16="http://schemas.microsoft.com/office/drawing/2014/main" id="{CF7903DF-28B2-0446-8476-A7BBE25DB42D}"/>
              </a:ext>
            </a:extLst>
          </p:cNvPr>
          <p:cNvPicPr>
            <a:picLocks noChangeAspect="1"/>
          </p:cNvPicPr>
          <p:nvPr/>
        </p:nvPicPr>
        <p:blipFill>
          <a:blip r:embed="rId3"/>
          <a:stretch>
            <a:fillRect/>
          </a:stretch>
        </p:blipFill>
        <p:spPr>
          <a:xfrm>
            <a:off x="5075768" y="4931989"/>
            <a:ext cx="598312" cy="598312"/>
          </a:xfrm>
          <a:prstGeom prst="rect">
            <a:avLst/>
          </a:prstGeom>
        </p:spPr>
      </p:pic>
      <p:pic>
        <p:nvPicPr>
          <p:cNvPr id="10" name="图形 13" descr="文档">
            <a:extLst>
              <a:ext uri="{FF2B5EF4-FFF2-40B4-BE49-F238E27FC236}">
                <a16:creationId xmlns:a16="http://schemas.microsoft.com/office/drawing/2014/main" id="{F55968FB-CF04-A241-9889-7A07DA569A18}"/>
              </a:ext>
            </a:extLst>
          </p:cNvPr>
          <p:cNvPicPr>
            <a:picLocks noChangeAspect="1"/>
          </p:cNvPicPr>
          <p:nvPr/>
        </p:nvPicPr>
        <p:blipFill>
          <a:blip r:embed="rId3"/>
          <a:stretch>
            <a:fillRect/>
          </a:stretch>
        </p:blipFill>
        <p:spPr>
          <a:xfrm>
            <a:off x="6328832" y="4931989"/>
            <a:ext cx="598312" cy="598312"/>
          </a:xfrm>
          <a:prstGeom prst="rect">
            <a:avLst/>
          </a:prstGeom>
        </p:spPr>
      </p:pic>
      <p:pic>
        <p:nvPicPr>
          <p:cNvPr id="11" name="图形 14" descr="文档">
            <a:extLst>
              <a:ext uri="{FF2B5EF4-FFF2-40B4-BE49-F238E27FC236}">
                <a16:creationId xmlns:a16="http://schemas.microsoft.com/office/drawing/2014/main" id="{81030E76-D809-CA4F-8D55-31F7328A4D3D}"/>
              </a:ext>
            </a:extLst>
          </p:cNvPr>
          <p:cNvPicPr>
            <a:picLocks noChangeAspect="1"/>
          </p:cNvPicPr>
          <p:nvPr/>
        </p:nvPicPr>
        <p:blipFill>
          <a:blip r:embed="rId3"/>
          <a:stretch>
            <a:fillRect/>
          </a:stretch>
        </p:blipFill>
        <p:spPr>
          <a:xfrm>
            <a:off x="7130344" y="4931989"/>
            <a:ext cx="598312" cy="598312"/>
          </a:xfrm>
          <a:prstGeom prst="rect">
            <a:avLst/>
          </a:prstGeom>
        </p:spPr>
      </p:pic>
      <p:pic>
        <p:nvPicPr>
          <p:cNvPr id="12" name="图形 15" descr="文档">
            <a:extLst>
              <a:ext uri="{FF2B5EF4-FFF2-40B4-BE49-F238E27FC236}">
                <a16:creationId xmlns:a16="http://schemas.microsoft.com/office/drawing/2014/main" id="{9EAA3BE1-EFB5-F040-8F2A-04383B560049}"/>
              </a:ext>
            </a:extLst>
          </p:cNvPr>
          <p:cNvPicPr>
            <a:picLocks noChangeAspect="1"/>
          </p:cNvPicPr>
          <p:nvPr/>
        </p:nvPicPr>
        <p:blipFill>
          <a:blip r:embed="rId3"/>
          <a:stretch>
            <a:fillRect/>
          </a:stretch>
        </p:blipFill>
        <p:spPr>
          <a:xfrm>
            <a:off x="7866233" y="4931989"/>
            <a:ext cx="598312" cy="598312"/>
          </a:xfrm>
          <a:prstGeom prst="rect">
            <a:avLst/>
          </a:prstGeom>
        </p:spPr>
      </p:pic>
      <p:sp>
        <p:nvSpPr>
          <p:cNvPr id="13" name="文本框 16">
            <a:extLst>
              <a:ext uri="{FF2B5EF4-FFF2-40B4-BE49-F238E27FC236}">
                <a16:creationId xmlns:a16="http://schemas.microsoft.com/office/drawing/2014/main" id="{464B4036-DDDC-7C4E-8076-3E41D12DCCB9}"/>
              </a:ext>
            </a:extLst>
          </p:cNvPr>
          <p:cNvSpPr txBox="1"/>
          <p:nvPr/>
        </p:nvSpPr>
        <p:spPr>
          <a:xfrm>
            <a:off x="3872099" y="5758020"/>
            <a:ext cx="812790" cy="369332"/>
          </a:xfrm>
          <a:prstGeom prst="rect">
            <a:avLst/>
          </a:prstGeom>
          <a:noFill/>
        </p:spPr>
        <p:txBody>
          <a:bodyPr wrap="square" rtlCol="0">
            <a:spAutoFit/>
          </a:bodyPr>
          <a:lstStyle/>
          <a:p>
            <a:r>
              <a:rPr lang="en-US" altLang="zh-CN" dirty="0"/>
              <a:t>2015</a:t>
            </a:r>
            <a:endParaRPr lang="zh-CN" altLang="en-US" dirty="0"/>
          </a:p>
        </p:txBody>
      </p:sp>
      <p:sp>
        <p:nvSpPr>
          <p:cNvPr id="14" name="文本框 17">
            <a:extLst>
              <a:ext uri="{FF2B5EF4-FFF2-40B4-BE49-F238E27FC236}">
                <a16:creationId xmlns:a16="http://schemas.microsoft.com/office/drawing/2014/main" id="{8EB8A2A0-A53F-2A4C-A70B-A1F97FEDDFC0}"/>
              </a:ext>
            </a:extLst>
          </p:cNvPr>
          <p:cNvSpPr txBox="1"/>
          <p:nvPr/>
        </p:nvSpPr>
        <p:spPr>
          <a:xfrm>
            <a:off x="7866233" y="5837042"/>
            <a:ext cx="972967" cy="369332"/>
          </a:xfrm>
          <a:prstGeom prst="rect">
            <a:avLst/>
          </a:prstGeom>
          <a:noFill/>
        </p:spPr>
        <p:txBody>
          <a:bodyPr wrap="square" rtlCol="0">
            <a:spAutoFit/>
          </a:bodyPr>
          <a:lstStyle/>
          <a:p>
            <a:endParaRPr lang="zh-CN" altLang="en-US" dirty="0"/>
          </a:p>
        </p:txBody>
      </p:sp>
      <p:sp>
        <p:nvSpPr>
          <p:cNvPr id="15" name="文本框 19">
            <a:extLst>
              <a:ext uri="{FF2B5EF4-FFF2-40B4-BE49-F238E27FC236}">
                <a16:creationId xmlns:a16="http://schemas.microsoft.com/office/drawing/2014/main" id="{6175ADDB-946A-EE41-9D69-0375321BC3BD}"/>
              </a:ext>
            </a:extLst>
          </p:cNvPr>
          <p:cNvSpPr txBox="1"/>
          <p:nvPr/>
        </p:nvSpPr>
        <p:spPr>
          <a:xfrm>
            <a:off x="7751245" y="5758020"/>
            <a:ext cx="812790" cy="369332"/>
          </a:xfrm>
          <a:prstGeom prst="rect">
            <a:avLst/>
          </a:prstGeom>
          <a:noFill/>
        </p:spPr>
        <p:txBody>
          <a:bodyPr wrap="square" rtlCol="0">
            <a:spAutoFit/>
          </a:bodyPr>
          <a:lstStyle/>
          <a:p>
            <a:r>
              <a:rPr lang="en-US" altLang="zh-CN" dirty="0"/>
              <a:t>2019</a:t>
            </a:r>
            <a:endParaRPr lang="zh-CN" altLang="en-US" dirty="0"/>
          </a:p>
        </p:txBody>
      </p:sp>
      <p:sp>
        <p:nvSpPr>
          <p:cNvPr id="16" name="文本框 20">
            <a:extLst>
              <a:ext uri="{FF2B5EF4-FFF2-40B4-BE49-F238E27FC236}">
                <a16:creationId xmlns:a16="http://schemas.microsoft.com/office/drawing/2014/main" id="{0CD86EEE-9074-A144-BDB7-E87B5A20937C}"/>
              </a:ext>
            </a:extLst>
          </p:cNvPr>
          <p:cNvSpPr txBox="1"/>
          <p:nvPr/>
        </p:nvSpPr>
        <p:spPr>
          <a:xfrm>
            <a:off x="399348" y="5758020"/>
            <a:ext cx="812790" cy="369332"/>
          </a:xfrm>
          <a:prstGeom prst="rect">
            <a:avLst/>
          </a:prstGeom>
          <a:noFill/>
        </p:spPr>
        <p:txBody>
          <a:bodyPr wrap="square" rtlCol="0">
            <a:spAutoFit/>
          </a:bodyPr>
          <a:lstStyle/>
          <a:p>
            <a:r>
              <a:rPr lang="en-US" altLang="zh-CN" dirty="0"/>
              <a:t>2010</a:t>
            </a:r>
            <a:endParaRPr lang="zh-CN" altLang="en-US" dirty="0"/>
          </a:p>
        </p:txBody>
      </p:sp>
      <p:cxnSp>
        <p:nvCxnSpPr>
          <p:cNvPr id="17" name="直接连接符 22">
            <a:extLst>
              <a:ext uri="{FF2B5EF4-FFF2-40B4-BE49-F238E27FC236}">
                <a16:creationId xmlns:a16="http://schemas.microsoft.com/office/drawing/2014/main" id="{3A2FA376-7D0F-724E-ADFA-4774528E594E}"/>
              </a:ext>
            </a:extLst>
          </p:cNvPr>
          <p:cNvCxnSpPr>
            <a:cxnSpLocks/>
          </p:cNvCxnSpPr>
          <p:nvPr/>
        </p:nvCxnSpPr>
        <p:spPr>
          <a:xfrm>
            <a:off x="6115057" y="4234020"/>
            <a:ext cx="26098" cy="19723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D813225-D4B4-BD43-9717-0E65E36AC68B}"/>
              </a:ext>
            </a:extLst>
          </p:cNvPr>
          <p:cNvSpPr txBox="1"/>
          <p:nvPr/>
        </p:nvSpPr>
        <p:spPr>
          <a:xfrm>
            <a:off x="2201336" y="4234020"/>
            <a:ext cx="1582484" cy="369332"/>
          </a:xfrm>
          <a:prstGeom prst="rect">
            <a:avLst/>
          </a:prstGeom>
          <a:noFill/>
        </p:spPr>
        <p:txBody>
          <a:bodyPr wrap="none" rtlCol="0">
            <a:spAutoFit/>
          </a:bodyPr>
          <a:lstStyle/>
          <a:p>
            <a:r>
              <a:rPr lang="en-US" altLang="zh-CN" dirty="0"/>
              <a:t>Author</a:t>
            </a:r>
            <a:r>
              <a:rPr lang="zh-CN" altLang="en-US" dirty="0"/>
              <a:t> </a:t>
            </a:r>
            <a:r>
              <a:rPr lang="en-US" altLang="zh-CN" dirty="0"/>
              <a:t>Profile</a:t>
            </a:r>
            <a:endParaRPr lang="en-CN" dirty="0"/>
          </a:p>
        </p:txBody>
      </p:sp>
      <p:sp>
        <p:nvSpPr>
          <p:cNvPr id="19" name="TextBox 18">
            <a:extLst>
              <a:ext uri="{FF2B5EF4-FFF2-40B4-BE49-F238E27FC236}">
                <a16:creationId xmlns:a16="http://schemas.microsoft.com/office/drawing/2014/main" id="{79910240-DB3F-A94A-9A0B-EE1BC4BBED88}"/>
              </a:ext>
            </a:extLst>
          </p:cNvPr>
          <p:cNvSpPr txBox="1"/>
          <p:nvPr/>
        </p:nvSpPr>
        <p:spPr>
          <a:xfrm>
            <a:off x="6721297" y="4328616"/>
            <a:ext cx="1915909" cy="369332"/>
          </a:xfrm>
          <a:prstGeom prst="rect">
            <a:avLst/>
          </a:prstGeom>
          <a:noFill/>
        </p:spPr>
        <p:txBody>
          <a:bodyPr wrap="none" rtlCol="0">
            <a:spAutoFit/>
          </a:bodyPr>
          <a:lstStyle/>
          <a:p>
            <a:r>
              <a:rPr lang="en-US" altLang="zh-CN" dirty="0"/>
              <a:t>Unassign</a:t>
            </a:r>
            <a:r>
              <a:rPr lang="zh-CN" altLang="en-US" dirty="0"/>
              <a:t> </a:t>
            </a:r>
            <a:r>
              <a:rPr lang="en-US" altLang="zh-CN" dirty="0"/>
              <a:t>papers</a:t>
            </a:r>
            <a:endParaRPr lang="en-CN" dirty="0"/>
          </a:p>
        </p:txBody>
      </p:sp>
    </p:spTree>
    <p:extLst>
      <p:ext uri="{BB962C8B-B14F-4D97-AF65-F5344CB8AC3E}">
        <p14:creationId xmlns:p14="http://schemas.microsoft.com/office/powerpoint/2010/main" val="134345317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NA-baselines</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p:txBody>
          <a:bodyPr/>
          <a:lstStyle/>
          <a:p>
            <a:r>
              <a:rPr lang="en-US" dirty="0" err="1"/>
              <a:t>训练集构造</a:t>
            </a:r>
            <a:endParaRPr lang="en-US" dirty="0"/>
          </a:p>
          <a:p>
            <a:pPr lvl="1"/>
            <a:r>
              <a:rPr lang="en-US" sz="2400" dirty="0" err="1"/>
              <a:t>正例</a:t>
            </a:r>
            <a:r>
              <a:rPr lang="zh-CN" altLang="en-US" sz="2400" dirty="0"/>
              <a:t>：每篇未分配的论文和正确作者档案构成正例；</a:t>
            </a:r>
            <a:endParaRPr lang="en-US" altLang="zh-CN" sz="2400" dirty="0"/>
          </a:p>
          <a:p>
            <a:pPr lvl="1"/>
            <a:r>
              <a:rPr lang="zh-CN" altLang="en-US" sz="2400" dirty="0"/>
              <a:t>负例：与</a:t>
            </a:r>
            <a:r>
              <a:rPr lang="zh-CN" altLang="en-US" sz="2400" dirty="0">
                <a:solidFill>
                  <a:srgbClr val="FF0000"/>
                </a:solidFill>
              </a:rPr>
              <a:t>同名下</a:t>
            </a:r>
            <a:r>
              <a:rPr lang="zh-CN" altLang="en-US" sz="2400" dirty="0"/>
              <a:t>的其它作者构成负例；</a:t>
            </a:r>
            <a:endParaRPr lang="en-US" altLang="zh-CN" sz="2400" dirty="0"/>
          </a:p>
          <a:p>
            <a:pPr lvl="1"/>
            <a:endParaRPr lang="en-US" sz="2400" dirty="0"/>
          </a:p>
          <a:p>
            <a:pPr lvl="1"/>
            <a:endParaRPr lang="en-US" sz="2400" dirty="0"/>
          </a:p>
          <a:p>
            <a:r>
              <a:rPr lang="en-US" dirty="0" err="1"/>
              <a:t>数据清洗</a:t>
            </a:r>
            <a:r>
              <a:rPr lang="zh-CN" altLang="en-US" dirty="0"/>
              <a:t>：</a:t>
            </a:r>
            <a:endParaRPr lang="en-US" altLang="zh-CN" dirty="0"/>
          </a:p>
          <a:p>
            <a:pPr lvl="1"/>
            <a:r>
              <a:rPr lang="en-CN" sz="2400" dirty="0"/>
              <a:t>清洗</a:t>
            </a:r>
            <a:r>
              <a:rPr lang="en-US" altLang="zh-CN" sz="2400" dirty="0"/>
              <a:t>paper</a:t>
            </a:r>
            <a:r>
              <a:rPr lang="zh-CN" altLang="en-US" sz="2400" dirty="0"/>
              <a:t>属性中的</a:t>
            </a:r>
            <a:r>
              <a:rPr lang="en-CN" sz="2400" dirty="0"/>
              <a:t>特殊字符</a:t>
            </a:r>
            <a:r>
              <a:rPr lang="zh-CN" altLang="en-US" sz="2400" dirty="0"/>
              <a:t>，小写转换，去停用词等；</a:t>
            </a:r>
            <a:endParaRPr lang="en-US" altLang="zh-CN" sz="2400" dirty="0"/>
          </a:p>
          <a:p>
            <a:pPr lvl="1"/>
            <a:r>
              <a:rPr lang="zh-CN" altLang="en-US" sz="2400" dirty="0"/>
              <a:t>统计每个单词的</a:t>
            </a:r>
            <a:r>
              <a:rPr lang="en-US" altLang="zh-CN" sz="2400" dirty="0"/>
              <a:t>IDF</a:t>
            </a:r>
            <a:r>
              <a:rPr lang="zh-CN" altLang="en-US" sz="2400" dirty="0"/>
              <a:t>值；</a:t>
            </a:r>
          </a:p>
          <a:p>
            <a:pPr lvl="1"/>
            <a:endParaRPr lang="en-CN" sz="2400" dirty="0"/>
          </a:p>
        </p:txBody>
      </p:sp>
      <p:sp>
        <p:nvSpPr>
          <p:cNvPr id="14" name="文本框 17">
            <a:extLst>
              <a:ext uri="{FF2B5EF4-FFF2-40B4-BE49-F238E27FC236}">
                <a16:creationId xmlns:a16="http://schemas.microsoft.com/office/drawing/2014/main" id="{8EB8A2A0-A53F-2A4C-A70B-A1F97FEDDFC0}"/>
              </a:ext>
            </a:extLst>
          </p:cNvPr>
          <p:cNvSpPr txBox="1"/>
          <p:nvPr/>
        </p:nvSpPr>
        <p:spPr>
          <a:xfrm>
            <a:off x="7866233" y="5837042"/>
            <a:ext cx="972967"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594558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p:txBody>
          <a:bodyPr/>
          <a:lstStyle/>
          <a:p>
            <a:r>
              <a:rPr lang="en-US" altLang="zh-CN" dirty="0"/>
              <a:t>S</a:t>
            </a:r>
            <a:r>
              <a:rPr lang="en-CN" altLang="zh-CN" dirty="0"/>
              <a:t>olu</a:t>
            </a:r>
            <a:r>
              <a:rPr lang="en-US" altLang="zh-CN" dirty="0"/>
              <a:t>tion-1:</a:t>
            </a:r>
            <a:r>
              <a:rPr lang="zh-CN" altLang="en-US" dirty="0"/>
              <a:t> 特征工程</a:t>
            </a:r>
            <a:endParaRPr lang="en-CN" dirty="0"/>
          </a:p>
        </p:txBody>
      </p:sp>
      <p:sp>
        <p:nvSpPr>
          <p:cNvPr id="4" name="Freeform 18">
            <a:extLst>
              <a:ext uri="{FF2B5EF4-FFF2-40B4-BE49-F238E27FC236}">
                <a16:creationId xmlns:a16="http://schemas.microsoft.com/office/drawing/2014/main" id="{D125EB70-2BCC-F94F-917D-B86711E39606}"/>
              </a:ext>
            </a:extLst>
          </p:cNvPr>
          <p:cNvSpPr/>
          <p:nvPr/>
        </p:nvSpPr>
        <p:spPr bwMode="auto">
          <a:xfrm>
            <a:off x="2342746" y="2324139"/>
            <a:ext cx="1907854" cy="1114471"/>
          </a:xfrm>
          <a:custGeom>
            <a:avLst/>
            <a:gdLst>
              <a:gd name="T0" fmla="*/ 0 w 965296"/>
              <a:gd name="T1" fmla="*/ 479342 h 965296"/>
              <a:gd name="T2" fmla="*/ 137139 w 965296"/>
              <a:gd name="T3" fmla="*/ 140395 h 965296"/>
              <a:gd name="T4" fmla="*/ 468216 w 965296"/>
              <a:gd name="T5" fmla="*/ 0 h 965296"/>
              <a:gd name="T6" fmla="*/ 799295 w 965296"/>
              <a:gd name="T7" fmla="*/ 140396 h 965296"/>
              <a:gd name="T8" fmla="*/ 936432 w 965296"/>
              <a:gd name="T9" fmla="*/ 479342 h 965296"/>
              <a:gd name="T10" fmla="*/ 799295 w 965296"/>
              <a:gd name="T11" fmla="*/ 818259 h 965296"/>
              <a:gd name="T12" fmla="*/ 468216 w 965296"/>
              <a:gd name="T13" fmla="*/ 958649 h 965296"/>
              <a:gd name="T14" fmla="*/ 137139 w 965296"/>
              <a:gd name="T15" fmla="*/ 818258 h 965296"/>
              <a:gd name="T16" fmla="*/ 1 w 965296"/>
              <a:gd name="T17" fmla="*/ 479342 h 965296"/>
              <a:gd name="T18" fmla="*/ 0 w 965296"/>
              <a:gd name="T19" fmla="*/ 479342 h 965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5296"/>
              <a:gd name="T31" fmla="*/ 0 h 965296"/>
              <a:gd name="T32" fmla="*/ 965296 w 965296"/>
              <a:gd name="T33" fmla="*/ 965296 h 965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5296" h="965296">
                <a:moveTo>
                  <a:pt x="0" y="482648"/>
                </a:moveTo>
                <a:cubicBezTo>
                  <a:pt x="0" y="354642"/>
                  <a:pt x="50851" y="231878"/>
                  <a:pt x="141365" y="141364"/>
                </a:cubicBezTo>
                <a:cubicBezTo>
                  <a:pt x="231879" y="50850"/>
                  <a:pt x="354643" y="0"/>
                  <a:pt x="482649" y="0"/>
                </a:cubicBezTo>
                <a:cubicBezTo>
                  <a:pt x="610655" y="0"/>
                  <a:pt x="733419" y="50851"/>
                  <a:pt x="823933" y="141365"/>
                </a:cubicBezTo>
                <a:cubicBezTo>
                  <a:pt x="914447" y="231879"/>
                  <a:pt x="965297" y="354643"/>
                  <a:pt x="965297" y="482649"/>
                </a:cubicBezTo>
                <a:cubicBezTo>
                  <a:pt x="965297" y="610655"/>
                  <a:pt x="914447" y="733419"/>
                  <a:pt x="823933" y="823933"/>
                </a:cubicBezTo>
                <a:cubicBezTo>
                  <a:pt x="733419" y="914447"/>
                  <a:pt x="610655" y="965297"/>
                  <a:pt x="482649" y="965297"/>
                </a:cubicBezTo>
                <a:cubicBezTo>
                  <a:pt x="354643" y="965297"/>
                  <a:pt x="231879" y="914447"/>
                  <a:pt x="141365" y="823932"/>
                </a:cubicBezTo>
                <a:cubicBezTo>
                  <a:pt x="50851" y="733418"/>
                  <a:pt x="1" y="610654"/>
                  <a:pt x="1" y="482648"/>
                </a:cubicBezTo>
                <a:lnTo>
                  <a:pt x="0" y="482648"/>
                </a:lnTo>
                <a:close/>
              </a:path>
            </a:pathLst>
          </a:custGeom>
          <a:solidFill>
            <a:schemeClr val="accent6">
              <a:lumMod val="40000"/>
              <a:lumOff val="60000"/>
            </a:schemeClr>
          </a:solidFill>
          <a:ln>
            <a:noFill/>
          </a:ln>
          <a:effectLst>
            <a:outerShdw dist="23000" dir="5400000" rotWithShape="0">
              <a:srgbClr val="000000">
                <a:alpha val="34998"/>
              </a:srgbClr>
            </a:outerShdw>
          </a:effectLst>
        </p:spPr>
        <p:txBody>
          <a:bodyPr lIns="156604" tIns="156604" rIns="156604" bIns="156604" anchor="ctr"/>
          <a:lstStyle>
            <a:lvl1pPr defTabSz="1066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10668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10668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10668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10668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共同作者</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Freeform 20">
            <a:extLst>
              <a:ext uri="{FF2B5EF4-FFF2-40B4-BE49-F238E27FC236}">
                <a16:creationId xmlns:a16="http://schemas.microsoft.com/office/drawing/2014/main" id="{CEB1BD97-966A-8C4B-862F-D3169AABDA35}"/>
              </a:ext>
            </a:extLst>
          </p:cNvPr>
          <p:cNvSpPr/>
          <p:nvPr/>
        </p:nvSpPr>
        <p:spPr bwMode="auto">
          <a:xfrm>
            <a:off x="2076268" y="5549511"/>
            <a:ext cx="1907854" cy="947375"/>
          </a:xfrm>
          <a:custGeom>
            <a:avLst/>
            <a:gdLst>
              <a:gd name="T0" fmla="*/ 0 w 965296"/>
              <a:gd name="T1" fmla="*/ 479285 h 965296"/>
              <a:gd name="T2" fmla="*/ 137146 w 965296"/>
              <a:gd name="T3" fmla="*/ 140395 h 965296"/>
              <a:gd name="T4" fmla="*/ 468243 w 965296"/>
              <a:gd name="T5" fmla="*/ 0 h 965296"/>
              <a:gd name="T6" fmla="*/ 799343 w 965296"/>
              <a:gd name="T7" fmla="*/ 140396 h 965296"/>
              <a:gd name="T8" fmla="*/ 936488 w 965296"/>
              <a:gd name="T9" fmla="*/ 479286 h 965296"/>
              <a:gd name="T10" fmla="*/ 799343 w 965296"/>
              <a:gd name="T11" fmla="*/ 818215 h 965296"/>
              <a:gd name="T12" fmla="*/ 468243 w 965296"/>
              <a:gd name="T13" fmla="*/ 958593 h 965296"/>
              <a:gd name="T14" fmla="*/ 137146 w 965296"/>
              <a:gd name="T15" fmla="*/ 818214 h 965296"/>
              <a:gd name="T16" fmla="*/ 1 w 965296"/>
              <a:gd name="T17" fmla="*/ 479285 h 965296"/>
              <a:gd name="T18" fmla="*/ 0 w 965296"/>
              <a:gd name="T19" fmla="*/ 479285 h 965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5296"/>
              <a:gd name="T31" fmla="*/ 0 h 965296"/>
              <a:gd name="T32" fmla="*/ 965296 w 965296"/>
              <a:gd name="T33" fmla="*/ 965296 h 965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5296" h="965296">
                <a:moveTo>
                  <a:pt x="0" y="482648"/>
                </a:moveTo>
                <a:cubicBezTo>
                  <a:pt x="0" y="354642"/>
                  <a:pt x="50851" y="231878"/>
                  <a:pt x="141365" y="141364"/>
                </a:cubicBezTo>
                <a:cubicBezTo>
                  <a:pt x="231879" y="50850"/>
                  <a:pt x="354643" y="0"/>
                  <a:pt x="482649" y="0"/>
                </a:cubicBezTo>
                <a:cubicBezTo>
                  <a:pt x="610655" y="0"/>
                  <a:pt x="733419" y="50851"/>
                  <a:pt x="823933" y="141365"/>
                </a:cubicBezTo>
                <a:cubicBezTo>
                  <a:pt x="914447" y="231879"/>
                  <a:pt x="965297" y="354643"/>
                  <a:pt x="965297" y="482649"/>
                </a:cubicBezTo>
                <a:cubicBezTo>
                  <a:pt x="965297" y="610655"/>
                  <a:pt x="914447" y="733419"/>
                  <a:pt x="823933" y="823933"/>
                </a:cubicBezTo>
                <a:cubicBezTo>
                  <a:pt x="733419" y="914447"/>
                  <a:pt x="610655" y="965297"/>
                  <a:pt x="482649" y="965297"/>
                </a:cubicBezTo>
                <a:cubicBezTo>
                  <a:pt x="354643" y="965297"/>
                  <a:pt x="231879" y="914447"/>
                  <a:pt x="141365" y="823932"/>
                </a:cubicBezTo>
                <a:cubicBezTo>
                  <a:pt x="50851" y="733418"/>
                  <a:pt x="1" y="610654"/>
                  <a:pt x="1" y="482648"/>
                </a:cubicBezTo>
                <a:lnTo>
                  <a:pt x="0" y="482648"/>
                </a:lnTo>
                <a:close/>
              </a:path>
            </a:pathLst>
          </a:custGeom>
          <a:solidFill>
            <a:schemeClr val="accent2">
              <a:lumMod val="60000"/>
              <a:lumOff val="40000"/>
            </a:schemeClr>
          </a:solidFill>
          <a:ln>
            <a:noFill/>
          </a:ln>
          <a:effectLst>
            <a:outerShdw dist="23000" dir="5400000" rotWithShape="0">
              <a:srgbClr val="000000">
                <a:alpha val="34998"/>
              </a:srgbClr>
            </a:outerShdw>
          </a:effectLst>
        </p:spPr>
        <p:txBody>
          <a:bodyPr lIns="156604" tIns="156604" rIns="156604" bIns="156604" anchor="ctr"/>
          <a:lstStyle>
            <a:lvl1pPr defTabSz="1066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10668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10668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10668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10668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spcAft>
                <a:spcPct val="35000"/>
              </a:spcAft>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会议名称</a:t>
            </a:r>
          </a:p>
        </p:txBody>
      </p:sp>
      <p:sp>
        <p:nvSpPr>
          <p:cNvPr id="6" name="Freeform 21">
            <a:extLst>
              <a:ext uri="{FF2B5EF4-FFF2-40B4-BE49-F238E27FC236}">
                <a16:creationId xmlns:a16="http://schemas.microsoft.com/office/drawing/2014/main" id="{853A0D56-EB9F-A04D-BE62-2E8B9E13D2DC}"/>
              </a:ext>
            </a:extLst>
          </p:cNvPr>
          <p:cNvSpPr/>
          <p:nvPr/>
        </p:nvSpPr>
        <p:spPr bwMode="auto">
          <a:xfrm>
            <a:off x="5531133" y="2363784"/>
            <a:ext cx="1755485" cy="1035180"/>
          </a:xfrm>
          <a:custGeom>
            <a:avLst/>
            <a:gdLst>
              <a:gd name="T0" fmla="*/ 0 w 965296"/>
              <a:gd name="T1" fmla="*/ 479342 h 965296"/>
              <a:gd name="T2" fmla="*/ 137139 w 965296"/>
              <a:gd name="T3" fmla="*/ 140395 h 965296"/>
              <a:gd name="T4" fmla="*/ 468216 w 965296"/>
              <a:gd name="T5" fmla="*/ 0 h 965296"/>
              <a:gd name="T6" fmla="*/ 799295 w 965296"/>
              <a:gd name="T7" fmla="*/ 140396 h 965296"/>
              <a:gd name="T8" fmla="*/ 936432 w 965296"/>
              <a:gd name="T9" fmla="*/ 479342 h 965296"/>
              <a:gd name="T10" fmla="*/ 799295 w 965296"/>
              <a:gd name="T11" fmla="*/ 818259 h 965296"/>
              <a:gd name="T12" fmla="*/ 468216 w 965296"/>
              <a:gd name="T13" fmla="*/ 958649 h 965296"/>
              <a:gd name="T14" fmla="*/ 137139 w 965296"/>
              <a:gd name="T15" fmla="*/ 818258 h 965296"/>
              <a:gd name="T16" fmla="*/ 1 w 965296"/>
              <a:gd name="T17" fmla="*/ 479342 h 965296"/>
              <a:gd name="T18" fmla="*/ 0 w 965296"/>
              <a:gd name="T19" fmla="*/ 479342 h 965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5296"/>
              <a:gd name="T31" fmla="*/ 0 h 965296"/>
              <a:gd name="T32" fmla="*/ 965296 w 965296"/>
              <a:gd name="T33" fmla="*/ 965296 h 965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5296" h="965296">
                <a:moveTo>
                  <a:pt x="0" y="482648"/>
                </a:moveTo>
                <a:cubicBezTo>
                  <a:pt x="0" y="354642"/>
                  <a:pt x="50851" y="231878"/>
                  <a:pt x="141365" y="141364"/>
                </a:cubicBezTo>
                <a:cubicBezTo>
                  <a:pt x="231879" y="50850"/>
                  <a:pt x="354643" y="0"/>
                  <a:pt x="482649" y="0"/>
                </a:cubicBezTo>
                <a:cubicBezTo>
                  <a:pt x="610655" y="0"/>
                  <a:pt x="733419" y="50851"/>
                  <a:pt x="823933" y="141365"/>
                </a:cubicBezTo>
                <a:cubicBezTo>
                  <a:pt x="914447" y="231879"/>
                  <a:pt x="965297" y="354643"/>
                  <a:pt x="965297" y="482649"/>
                </a:cubicBezTo>
                <a:cubicBezTo>
                  <a:pt x="965297" y="610655"/>
                  <a:pt x="914447" y="733419"/>
                  <a:pt x="823933" y="823933"/>
                </a:cubicBezTo>
                <a:cubicBezTo>
                  <a:pt x="733419" y="914447"/>
                  <a:pt x="610655" y="965297"/>
                  <a:pt x="482649" y="965297"/>
                </a:cubicBezTo>
                <a:cubicBezTo>
                  <a:pt x="354643" y="965297"/>
                  <a:pt x="231879" y="914447"/>
                  <a:pt x="141365" y="823932"/>
                </a:cubicBezTo>
                <a:cubicBezTo>
                  <a:pt x="50851" y="733418"/>
                  <a:pt x="1" y="610654"/>
                  <a:pt x="1" y="482648"/>
                </a:cubicBezTo>
                <a:lnTo>
                  <a:pt x="0" y="482648"/>
                </a:lnTo>
                <a:close/>
              </a:path>
            </a:pathLst>
          </a:custGeom>
          <a:solidFill>
            <a:schemeClr val="accent1">
              <a:lumMod val="20000"/>
              <a:lumOff val="80000"/>
            </a:schemeClr>
          </a:solidFill>
          <a:ln>
            <a:noFill/>
          </a:ln>
          <a:effectLst>
            <a:outerShdw dist="23000" dir="5400000" rotWithShape="0">
              <a:srgbClr val="000000">
                <a:alpha val="34998"/>
              </a:srgbClr>
            </a:outerShdw>
          </a:effectLst>
        </p:spPr>
        <p:txBody>
          <a:bodyPr lIns="156604" tIns="156604" rIns="156604" bIns="156604" anchor="ctr"/>
          <a:lstStyle>
            <a:lvl1pPr defTabSz="1066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10668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10668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10668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10668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spcAft>
                <a:spcPct val="35000"/>
              </a:spcAft>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作者机构</a:t>
            </a:r>
          </a:p>
        </p:txBody>
      </p:sp>
      <p:grpSp>
        <p:nvGrpSpPr>
          <p:cNvPr id="7" name="Group 22">
            <a:extLst>
              <a:ext uri="{FF2B5EF4-FFF2-40B4-BE49-F238E27FC236}">
                <a16:creationId xmlns:a16="http://schemas.microsoft.com/office/drawing/2014/main" id="{ABB250E3-1466-1445-ABAB-495DD1B1A912}"/>
              </a:ext>
            </a:extLst>
          </p:cNvPr>
          <p:cNvGrpSpPr/>
          <p:nvPr/>
        </p:nvGrpSpPr>
        <p:grpSpPr bwMode="auto">
          <a:xfrm>
            <a:off x="3922995" y="3758533"/>
            <a:ext cx="1608138" cy="1609725"/>
            <a:chOff x="3620514" y="3021478"/>
            <a:chExt cx="1608827" cy="1608827"/>
          </a:xfrm>
          <a:solidFill>
            <a:schemeClr val="accent2"/>
          </a:solidFill>
        </p:grpSpPr>
        <p:sp>
          <p:nvSpPr>
            <p:cNvPr id="8" name="Oval 17">
              <a:extLst>
                <a:ext uri="{FF2B5EF4-FFF2-40B4-BE49-F238E27FC236}">
                  <a16:creationId xmlns:a16="http://schemas.microsoft.com/office/drawing/2014/main" id="{D66434A1-81DD-7B41-9C78-BCEF6A45F08A}"/>
                </a:ext>
              </a:extLst>
            </p:cNvPr>
            <p:cNvSpPr/>
            <p:nvPr/>
          </p:nvSpPr>
          <p:spPr>
            <a:xfrm>
              <a:off x="3620514" y="3021478"/>
              <a:ext cx="1608827" cy="1608827"/>
            </a:xfrm>
            <a:prstGeom prst="ellipse">
              <a:avLst/>
            </a:prstGeom>
            <a:solidFill>
              <a:srgbClr val="FFC000"/>
            </a:solidFill>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dirty="0">
                <a:solidFill>
                  <a:schemeClr val="tx1">
                    <a:lumMod val="85000"/>
                    <a:lumOff val="15000"/>
                  </a:schemeClr>
                </a:solidFill>
              </a:endParaRPr>
            </a:p>
          </p:txBody>
        </p:sp>
        <p:sp>
          <p:nvSpPr>
            <p:cNvPr id="9" name="TextBox 6">
              <a:extLst>
                <a:ext uri="{FF2B5EF4-FFF2-40B4-BE49-F238E27FC236}">
                  <a16:creationId xmlns:a16="http://schemas.microsoft.com/office/drawing/2014/main" id="{BA5497A5-5608-294E-9E14-7C9CFB8EE648}"/>
                </a:ext>
              </a:extLst>
            </p:cNvPr>
            <p:cNvSpPr txBox="1">
              <a:spLocks noChangeArrowheads="1"/>
            </p:cNvSpPr>
            <p:nvPr/>
          </p:nvSpPr>
          <p:spPr bwMode="auto">
            <a:xfrm>
              <a:off x="3982917" y="3366875"/>
              <a:ext cx="972420" cy="953575"/>
            </a:xfrm>
            <a:prstGeom prst="rect">
              <a:avLst/>
            </a:prstGeom>
            <a:noFill/>
            <a:ln w="9525">
              <a:noFill/>
              <a:miter lim="800000"/>
              <a:headEnd/>
              <a:tailEnd/>
            </a:ln>
          </p:spPr>
          <p:txBody>
            <a:bodyPr wrap="square">
              <a:spAutoFit/>
            </a:bodyPr>
            <a:lstStyle/>
            <a:p>
              <a:pPr eaLnBrk="1" hangingPunct="1"/>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特征</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构造</a:t>
              </a:r>
            </a:p>
          </p:txBody>
        </p:sp>
      </p:grpSp>
      <p:sp>
        <p:nvSpPr>
          <p:cNvPr id="10" name="Freeform 18">
            <a:extLst>
              <a:ext uri="{FF2B5EF4-FFF2-40B4-BE49-F238E27FC236}">
                <a16:creationId xmlns:a16="http://schemas.microsoft.com/office/drawing/2014/main" id="{30925E5A-21A8-6F46-8240-0F110F1DAC0F}"/>
              </a:ext>
            </a:extLst>
          </p:cNvPr>
          <p:cNvSpPr/>
          <p:nvPr/>
        </p:nvSpPr>
        <p:spPr bwMode="auto">
          <a:xfrm>
            <a:off x="5659051" y="5549511"/>
            <a:ext cx="1945939" cy="730800"/>
          </a:xfrm>
          <a:custGeom>
            <a:avLst/>
            <a:gdLst>
              <a:gd name="T0" fmla="*/ 0 w 965296"/>
              <a:gd name="T1" fmla="*/ 479342 h 965296"/>
              <a:gd name="T2" fmla="*/ 137139 w 965296"/>
              <a:gd name="T3" fmla="*/ 140395 h 965296"/>
              <a:gd name="T4" fmla="*/ 468216 w 965296"/>
              <a:gd name="T5" fmla="*/ 0 h 965296"/>
              <a:gd name="T6" fmla="*/ 799295 w 965296"/>
              <a:gd name="T7" fmla="*/ 140396 h 965296"/>
              <a:gd name="T8" fmla="*/ 936432 w 965296"/>
              <a:gd name="T9" fmla="*/ 479342 h 965296"/>
              <a:gd name="T10" fmla="*/ 799295 w 965296"/>
              <a:gd name="T11" fmla="*/ 818259 h 965296"/>
              <a:gd name="T12" fmla="*/ 468216 w 965296"/>
              <a:gd name="T13" fmla="*/ 958649 h 965296"/>
              <a:gd name="T14" fmla="*/ 137139 w 965296"/>
              <a:gd name="T15" fmla="*/ 818258 h 965296"/>
              <a:gd name="T16" fmla="*/ 1 w 965296"/>
              <a:gd name="T17" fmla="*/ 479342 h 965296"/>
              <a:gd name="T18" fmla="*/ 0 w 965296"/>
              <a:gd name="T19" fmla="*/ 479342 h 965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5296"/>
              <a:gd name="T31" fmla="*/ 0 h 965296"/>
              <a:gd name="T32" fmla="*/ 965296 w 965296"/>
              <a:gd name="T33" fmla="*/ 965296 h 965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5296" h="965296">
                <a:moveTo>
                  <a:pt x="0" y="482648"/>
                </a:moveTo>
                <a:cubicBezTo>
                  <a:pt x="0" y="354642"/>
                  <a:pt x="50851" y="231878"/>
                  <a:pt x="141365" y="141364"/>
                </a:cubicBezTo>
                <a:cubicBezTo>
                  <a:pt x="231879" y="50850"/>
                  <a:pt x="354643" y="0"/>
                  <a:pt x="482649" y="0"/>
                </a:cubicBezTo>
                <a:cubicBezTo>
                  <a:pt x="610655" y="0"/>
                  <a:pt x="733419" y="50851"/>
                  <a:pt x="823933" y="141365"/>
                </a:cubicBezTo>
                <a:cubicBezTo>
                  <a:pt x="914447" y="231879"/>
                  <a:pt x="965297" y="354643"/>
                  <a:pt x="965297" y="482649"/>
                </a:cubicBezTo>
                <a:cubicBezTo>
                  <a:pt x="965297" y="610655"/>
                  <a:pt x="914447" y="733419"/>
                  <a:pt x="823933" y="823933"/>
                </a:cubicBezTo>
                <a:cubicBezTo>
                  <a:pt x="733419" y="914447"/>
                  <a:pt x="610655" y="965297"/>
                  <a:pt x="482649" y="965297"/>
                </a:cubicBezTo>
                <a:cubicBezTo>
                  <a:pt x="354643" y="965297"/>
                  <a:pt x="231879" y="914447"/>
                  <a:pt x="141365" y="823932"/>
                </a:cubicBezTo>
                <a:cubicBezTo>
                  <a:pt x="50851" y="733418"/>
                  <a:pt x="1" y="610654"/>
                  <a:pt x="1" y="482648"/>
                </a:cubicBezTo>
                <a:lnTo>
                  <a:pt x="0" y="482648"/>
                </a:lnTo>
                <a:close/>
              </a:path>
            </a:pathLst>
          </a:custGeom>
          <a:solidFill>
            <a:schemeClr val="accent6">
              <a:lumMod val="20000"/>
              <a:lumOff val="80000"/>
            </a:schemeClr>
          </a:solidFill>
          <a:ln>
            <a:noFill/>
          </a:ln>
          <a:effectLst>
            <a:outerShdw dist="23000" dir="5400000" rotWithShape="0">
              <a:srgbClr val="000000">
                <a:alpha val="34998"/>
              </a:srgbClr>
            </a:outerShdw>
          </a:effectLst>
        </p:spPr>
        <p:txBody>
          <a:bodyPr lIns="156604" tIns="156604" rIns="156604" bIns="156604" anchor="ctr"/>
          <a:lstStyle>
            <a:lvl1pPr defTabSz="1066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10668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10668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10668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10668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10668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buNone/>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 关键词</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13" name="Table 29">
            <a:extLst>
              <a:ext uri="{FF2B5EF4-FFF2-40B4-BE49-F238E27FC236}">
                <a16:creationId xmlns:a16="http://schemas.microsoft.com/office/drawing/2014/main" id="{859B2D27-64DB-9549-A176-3DB5CA300A77}"/>
              </a:ext>
            </a:extLst>
          </p:cNvPr>
          <p:cNvGraphicFramePr>
            <a:graphicFrameLocks noGrp="1"/>
          </p:cNvGraphicFramePr>
          <p:nvPr>
            <p:extLst>
              <p:ext uri="{D42A27DB-BD31-4B8C-83A1-F6EECF244321}">
                <p14:modId xmlns:p14="http://schemas.microsoft.com/office/powerpoint/2010/main" val="3036814555"/>
              </p:ext>
            </p:extLst>
          </p:nvPr>
        </p:nvGraphicFramePr>
        <p:xfrm>
          <a:off x="250587" y="2116616"/>
          <a:ext cx="3244280" cy="1219200"/>
        </p:xfrm>
        <a:graphic>
          <a:graphicData uri="http://schemas.openxmlformats.org/drawingml/2006/table">
            <a:tbl>
              <a:tblPr firstRow="1" firstCol="1" bandRow="1">
                <a:tableStyleId>{2D5ABB26-0587-4C30-8999-92F81FD0307C}</a:tableStyleId>
              </a:tblPr>
              <a:tblGrid>
                <a:gridCol w="3244280">
                  <a:extLst>
                    <a:ext uri="{9D8B030D-6E8A-4147-A177-3AD203B41FA5}">
                      <a16:colId xmlns:a16="http://schemas.microsoft.com/office/drawing/2014/main" val="20000"/>
                    </a:ext>
                  </a:extLst>
                </a:gridCol>
              </a:tblGrid>
              <a:tr h="214494">
                <a:tc>
                  <a:txBody>
                    <a:bodyPr/>
                    <a:lstStyle/>
                    <a:p>
                      <a:pPr>
                        <a:spcAft>
                          <a:spcPts val="0"/>
                        </a:spcAft>
                      </a:pPr>
                      <a:endParaRPr lang="en-US" sz="1600" b="1"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14494">
                <a:tc>
                  <a:txBody>
                    <a:bodyPr/>
                    <a:lstStyle/>
                    <a:p>
                      <a:pPr>
                        <a:spcAft>
                          <a:spcPts val="0"/>
                        </a:spcAft>
                      </a:pPr>
                      <a:endParaRPr lang="en-US" sz="1600" b="1"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214494">
                <a:tc>
                  <a:txBody>
                    <a:bodyPr/>
                    <a:lstStyle/>
                    <a:p>
                      <a:pPr>
                        <a:spcAft>
                          <a:spcPts val="0"/>
                        </a:spcAft>
                      </a:pPr>
                      <a:endParaRPr lang="en-US" sz="1600" b="1"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214494">
                <a:tc>
                  <a:txBody>
                    <a:bodyPr/>
                    <a:lstStyle/>
                    <a:p>
                      <a:pPr>
                        <a:spcAft>
                          <a:spcPts val="0"/>
                        </a:spcAft>
                      </a:pPr>
                      <a:endParaRPr lang="en-US" sz="1600" b="1"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214494">
                <a:tc>
                  <a:txBody>
                    <a:bodyPr/>
                    <a:lstStyle/>
                    <a:p>
                      <a:pPr>
                        <a:spcAft>
                          <a:spcPts val="0"/>
                        </a:spcAft>
                      </a:pPr>
                      <a:endParaRPr lang="en-US" sz="1600" b="1"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140190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r>
              <a:rPr lang="zh-CN" altLang="en-US" dirty="0"/>
              <a:t>特征工程</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6" y="1277186"/>
            <a:ext cx="8539529" cy="4929188"/>
          </a:xfrm>
        </p:spPr>
        <p:txBody>
          <a:bodyPr/>
          <a:lstStyle/>
          <a:p>
            <a:r>
              <a:rPr lang="en-US" dirty="0" err="1"/>
              <a:t>共同作者</a:t>
            </a:r>
            <a:endParaRPr lang="en-US" dirty="0"/>
          </a:p>
          <a:p>
            <a:pPr lvl="1"/>
            <a:r>
              <a:rPr lang="en-CN" sz="2400" dirty="0"/>
              <a:t>去除当前待分配的作者名字</a:t>
            </a:r>
            <a:r>
              <a:rPr lang="zh-CN" altLang="en-US" sz="2400" dirty="0"/>
              <a:t>（同名负例）</a:t>
            </a:r>
            <a:endParaRPr lang="en-US" altLang="zh-CN" sz="2400" dirty="0"/>
          </a:p>
          <a:p>
            <a:pPr lvl="1"/>
            <a:r>
              <a:rPr lang="en-CN" sz="2400" dirty="0"/>
              <a:t>构造不同的名字变种</a:t>
            </a:r>
            <a:r>
              <a:rPr lang="zh-CN" altLang="en-US" sz="2400" dirty="0"/>
              <a:t>：</a:t>
            </a:r>
            <a:endParaRPr lang="en-US" altLang="zh-CN" sz="2400" dirty="0"/>
          </a:p>
          <a:p>
            <a:pPr lvl="2"/>
            <a:r>
              <a:rPr lang="en-CN" sz="2000" dirty="0"/>
              <a:t>反转名字</a:t>
            </a:r>
            <a:r>
              <a:rPr lang="zh-CN" altLang="en-US" sz="2000" dirty="0"/>
              <a:t>： </a:t>
            </a:r>
            <a:r>
              <a:rPr lang="en-US" altLang="zh-CN" sz="2000" dirty="0"/>
              <a:t>Hong</a:t>
            </a:r>
            <a:r>
              <a:rPr lang="zh-CN" altLang="en-US" sz="2000" dirty="0"/>
              <a:t> </a:t>
            </a:r>
            <a:r>
              <a:rPr lang="en-US" altLang="zh-CN" sz="2000" dirty="0"/>
              <a:t>Wang</a:t>
            </a:r>
            <a:r>
              <a:rPr lang="zh-CN" altLang="en-US" sz="2000" dirty="0"/>
              <a:t> </a:t>
            </a:r>
            <a:r>
              <a:rPr lang="en-US" altLang="zh-CN" sz="2000" dirty="0"/>
              <a:t>-&gt;</a:t>
            </a:r>
            <a:r>
              <a:rPr lang="zh-CN" altLang="en-US" sz="2000" dirty="0"/>
              <a:t> </a:t>
            </a:r>
            <a:r>
              <a:rPr lang="en-US" altLang="zh-CN" sz="2000" dirty="0"/>
              <a:t>Wang</a:t>
            </a:r>
            <a:r>
              <a:rPr lang="zh-CN" altLang="en-US" sz="2000" dirty="0"/>
              <a:t> </a:t>
            </a:r>
            <a:r>
              <a:rPr lang="en-US" altLang="zh-CN" sz="2000" dirty="0"/>
              <a:t>Hong</a:t>
            </a:r>
          </a:p>
          <a:p>
            <a:pPr lvl="2"/>
            <a:r>
              <a:rPr lang="en-US" sz="2000" dirty="0" err="1"/>
              <a:t>名字首字母缩写</a:t>
            </a:r>
            <a:r>
              <a:rPr lang="en-US" altLang="zh-CN" sz="2000" dirty="0"/>
              <a:t>:</a:t>
            </a:r>
            <a:r>
              <a:rPr lang="zh-CN" altLang="en-US" sz="2000" dirty="0"/>
              <a:t> </a:t>
            </a:r>
            <a:r>
              <a:rPr lang="en-US" altLang="zh-CN" sz="2000" dirty="0"/>
              <a:t>Hong</a:t>
            </a:r>
            <a:r>
              <a:rPr lang="zh-CN" altLang="en-US" sz="2000" dirty="0"/>
              <a:t> </a:t>
            </a:r>
            <a:r>
              <a:rPr lang="en-US" altLang="zh-CN" sz="2000" dirty="0"/>
              <a:t>Wang</a:t>
            </a:r>
            <a:r>
              <a:rPr lang="zh-CN" altLang="en-US" sz="2000" dirty="0"/>
              <a:t> </a:t>
            </a:r>
            <a:r>
              <a:rPr lang="en-US" altLang="zh-CN" sz="2000" dirty="0"/>
              <a:t>-&gt;</a:t>
            </a:r>
            <a:r>
              <a:rPr lang="zh-CN" altLang="en-US" sz="2000" dirty="0"/>
              <a:t> </a:t>
            </a:r>
            <a:r>
              <a:rPr lang="en-US" altLang="zh-CN" sz="2000" dirty="0"/>
              <a:t>H</a:t>
            </a:r>
            <a:r>
              <a:rPr lang="zh-CN" altLang="en-US" sz="2000" dirty="0"/>
              <a:t> </a:t>
            </a:r>
            <a:r>
              <a:rPr lang="en-US" altLang="zh-CN" sz="2000" dirty="0"/>
              <a:t>Wang</a:t>
            </a:r>
          </a:p>
          <a:p>
            <a:pPr lvl="2"/>
            <a:r>
              <a:rPr lang="en-US" altLang="zh-CN" sz="2000" dirty="0"/>
              <a:t>String</a:t>
            </a:r>
            <a:r>
              <a:rPr lang="zh-CN" altLang="en-US" sz="2000" dirty="0"/>
              <a:t> </a:t>
            </a:r>
            <a:r>
              <a:rPr lang="en-US" altLang="zh-CN" sz="2000" dirty="0"/>
              <a:t>similarity</a:t>
            </a:r>
            <a:r>
              <a:rPr lang="zh-CN" altLang="en-US" sz="2000" dirty="0"/>
              <a:t>：</a:t>
            </a:r>
            <a:r>
              <a:rPr lang="en-US" altLang="zh-CN" sz="2000" dirty="0"/>
              <a:t>wang-</a:t>
            </a:r>
            <a:r>
              <a:rPr lang="en-US" altLang="zh-CN" sz="2000" dirty="0" err="1"/>
              <a:t>hong</a:t>
            </a:r>
            <a:r>
              <a:rPr lang="en-US" altLang="zh-CN" sz="2000" dirty="0"/>
              <a:t>-</a:t>
            </a:r>
            <a:r>
              <a:rPr lang="en-US" altLang="zh-CN" sz="2000" dirty="0" err="1"/>
              <a:t>lian</a:t>
            </a:r>
            <a:r>
              <a:rPr lang="zh-CN" altLang="en-US" sz="2000" dirty="0"/>
              <a:t>  </a:t>
            </a:r>
            <a:r>
              <a:rPr lang="en-US" altLang="zh-CN" sz="2000" dirty="0"/>
              <a:t>vs</a:t>
            </a:r>
            <a:r>
              <a:rPr lang="zh-CN" altLang="en-US" sz="2000" dirty="0"/>
              <a:t> </a:t>
            </a:r>
            <a:r>
              <a:rPr lang="en-US" altLang="zh-CN" sz="2000" dirty="0" err="1"/>
              <a:t>lianhong</a:t>
            </a:r>
            <a:r>
              <a:rPr lang="zh-CN" altLang="en-US" sz="2000" dirty="0"/>
              <a:t> </a:t>
            </a:r>
            <a:r>
              <a:rPr lang="en-US" altLang="zh-CN" sz="2000" dirty="0"/>
              <a:t>wang</a:t>
            </a:r>
          </a:p>
          <a:p>
            <a:pPr lvl="2"/>
            <a:endParaRPr lang="en-US" altLang="zh-CN" sz="2000" dirty="0"/>
          </a:p>
          <a:p>
            <a:pPr lvl="1"/>
            <a:r>
              <a:rPr lang="en-CN" sz="2400" dirty="0"/>
              <a:t>提取了</a:t>
            </a:r>
            <a:r>
              <a:rPr lang="en-US" altLang="zh-CN" sz="2400" dirty="0"/>
              <a:t>4</a:t>
            </a:r>
            <a:r>
              <a:rPr lang="zh-CN" altLang="en-US" sz="2400" dirty="0"/>
              <a:t>维特征：</a:t>
            </a:r>
            <a:endParaRPr lang="en-US" altLang="zh-CN" sz="2400" dirty="0"/>
          </a:p>
          <a:p>
            <a:pPr lvl="2"/>
            <a:r>
              <a:rPr lang="en-US" altLang="zh-CN" sz="2000" dirty="0">
                <a:solidFill>
                  <a:srgbClr val="000000"/>
                </a:solidFill>
              </a:rPr>
              <a:t>Coauthor</a:t>
            </a:r>
            <a:r>
              <a:rPr lang="zh-CN" altLang="en-US" sz="2000" dirty="0">
                <a:solidFill>
                  <a:srgbClr val="000000"/>
                </a:solidFill>
              </a:rPr>
              <a:t>个数与</a:t>
            </a:r>
            <a:r>
              <a:rPr lang="en-US" altLang="zh-CN" sz="2000" dirty="0">
                <a:solidFill>
                  <a:srgbClr val="000000"/>
                </a:solidFill>
              </a:rPr>
              <a:t>paper</a:t>
            </a:r>
            <a:r>
              <a:rPr lang="zh-CN" altLang="en-US" sz="2000" dirty="0">
                <a:solidFill>
                  <a:srgbClr val="000000"/>
                </a:solidFill>
              </a:rPr>
              <a:t> </a:t>
            </a:r>
            <a:r>
              <a:rPr lang="en-US" altLang="zh-CN" sz="2000" dirty="0">
                <a:solidFill>
                  <a:srgbClr val="000000"/>
                </a:solidFill>
              </a:rPr>
              <a:t>coauthor/author</a:t>
            </a:r>
            <a:r>
              <a:rPr lang="zh-CN" altLang="en-US" sz="2000" dirty="0">
                <a:solidFill>
                  <a:srgbClr val="000000"/>
                </a:solidFill>
              </a:rPr>
              <a:t> </a:t>
            </a:r>
            <a:r>
              <a:rPr lang="en-US" altLang="zh-CN" sz="2000" dirty="0">
                <a:solidFill>
                  <a:srgbClr val="000000"/>
                </a:solidFill>
              </a:rPr>
              <a:t>coauthor</a:t>
            </a:r>
            <a:r>
              <a:rPr lang="zh-CN" altLang="en-US" sz="2000" dirty="0">
                <a:solidFill>
                  <a:srgbClr val="000000"/>
                </a:solidFill>
              </a:rPr>
              <a:t>数目的比例（</a:t>
            </a:r>
            <a:r>
              <a:rPr lang="en-US" altLang="zh-CN" sz="2000" dirty="0">
                <a:solidFill>
                  <a:srgbClr val="000000"/>
                </a:solidFill>
              </a:rPr>
              <a:t>2</a:t>
            </a:r>
            <a:r>
              <a:rPr lang="zh-CN" altLang="en-US" sz="2000" dirty="0">
                <a:solidFill>
                  <a:srgbClr val="000000"/>
                </a:solidFill>
              </a:rPr>
              <a:t>）</a:t>
            </a:r>
            <a:endParaRPr lang="en-US" altLang="zh-CN" sz="2000" dirty="0">
              <a:solidFill>
                <a:srgbClr val="000000"/>
              </a:solidFill>
            </a:endParaRPr>
          </a:p>
          <a:p>
            <a:pPr lvl="2"/>
            <a:r>
              <a:rPr lang="en-US" altLang="zh-CN" sz="2000" dirty="0">
                <a:solidFill>
                  <a:srgbClr val="000000"/>
                </a:solidFill>
              </a:rPr>
              <a:t>Paper/author</a:t>
            </a:r>
            <a:r>
              <a:rPr lang="zh-CN" altLang="en-US" sz="2000" dirty="0">
                <a:solidFill>
                  <a:srgbClr val="000000"/>
                </a:solidFill>
              </a:rPr>
              <a:t> </a:t>
            </a:r>
            <a:r>
              <a:rPr lang="en-US" altLang="zh-CN" sz="2000" dirty="0">
                <a:solidFill>
                  <a:srgbClr val="000000"/>
                </a:solidFill>
              </a:rPr>
              <a:t>coauthor</a:t>
            </a:r>
            <a:r>
              <a:rPr lang="zh-CN" altLang="en-US" sz="2000" dirty="0">
                <a:solidFill>
                  <a:srgbClr val="000000"/>
                </a:solidFill>
              </a:rPr>
              <a:t>的</a:t>
            </a:r>
            <a:r>
              <a:rPr lang="en-US" altLang="zh-CN" sz="2000" dirty="0" err="1">
                <a:solidFill>
                  <a:srgbClr val="000000"/>
                </a:solidFill>
              </a:rPr>
              <a:t>idf</a:t>
            </a:r>
            <a:r>
              <a:rPr lang="zh-CN" altLang="en-US" sz="2000" dirty="0">
                <a:solidFill>
                  <a:srgbClr val="000000"/>
                </a:solidFill>
              </a:rPr>
              <a:t>值的加和</a:t>
            </a:r>
            <a:r>
              <a:rPr lang="en-US" altLang="zh-CN" sz="2000" dirty="0">
                <a:solidFill>
                  <a:srgbClr val="000000"/>
                </a:solidFill>
              </a:rPr>
              <a:t>(2)</a:t>
            </a:r>
          </a:p>
          <a:p>
            <a:pPr lvl="2"/>
            <a:r>
              <a:rPr lang="en-US" altLang="zh-CN" sz="2000" dirty="0">
                <a:solidFill>
                  <a:srgbClr val="000000"/>
                </a:solidFill>
              </a:rPr>
              <a:t>Coauthor</a:t>
            </a:r>
            <a:r>
              <a:rPr lang="zh-CN" altLang="en-US" sz="2000" dirty="0">
                <a:solidFill>
                  <a:srgbClr val="000000"/>
                </a:solidFill>
              </a:rPr>
              <a:t> </a:t>
            </a:r>
            <a:r>
              <a:rPr lang="en-US" altLang="zh-CN" sz="2000" dirty="0" err="1">
                <a:solidFill>
                  <a:srgbClr val="000000"/>
                </a:solidFill>
              </a:rPr>
              <a:t>idf</a:t>
            </a:r>
            <a:r>
              <a:rPr lang="zh-CN" altLang="en-US" sz="2000" dirty="0">
                <a:solidFill>
                  <a:srgbClr val="000000"/>
                </a:solidFill>
              </a:rPr>
              <a:t>加和与</a:t>
            </a:r>
            <a:r>
              <a:rPr lang="en-US" altLang="zh-CN" sz="2000" dirty="0">
                <a:solidFill>
                  <a:srgbClr val="000000"/>
                </a:solidFill>
              </a:rPr>
              <a:t>paper</a:t>
            </a:r>
            <a:r>
              <a:rPr lang="zh-CN" altLang="en-US" sz="2000" dirty="0">
                <a:solidFill>
                  <a:srgbClr val="000000"/>
                </a:solidFill>
              </a:rPr>
              <a:t> </a:t>
            </a:r>
            <a:r>
              <a:rPr lang="en-US" altLang="zh-CN" sz="2000" dirty="0">
                <a:solidFill>
                  <a:srgbClr val="000000"/>
                </a:solidFill>
              </a:rPr>
              <a:t>coauthor/author</a:t>
            </a:r>
            <a:r>
              <a:rPr lang="zh-CN" altLang="en-US" sz="2000" dirty="0">
                <a:solidFill>
                  <a:srgbClr val="000000"/>
                </a:solidFill>
              </a:rPr>
              <a:t> </a:t>
            </a:r>
            <a:r>
              <a:rPr lang="en-US" altLang="zh-CN" sz="2000" dirty="0">
                <a:solidFill>
                  <a:srgbClr val="000000"/>
                </a:solidFill>
              </a:rPr>
              <a:t>coauthor</a:t>
            </a:r>
            <a:r>
              <a:rPr lang="zh-CN" altLang="en-US" sz="2000" dirty="0">
                <a:solidFill>
                  <a:srgbClr val="000000"/>
                </a:solidFill>
              </a:rPr>
              <a:t> </a:t>
            </a:r>
            <a:r>
              <a:rPr lang="en-US" altLang="zh-CN" sz="2000" dirty="0" err="1">
                <a:solidFill>
                  <a:srgbClr val="000000"/>
                </a:solidFill>
              </a:rPr>
              <a:t>idf</a:t>
            </a:r>
            <a:r>
              <a:rPr lang="zh-CN" altLang="en-US" sz="2000" dirty="0">
                <a:solidFill>
                  <a:srgbClr val="000000"/>
                </a:solidFill>
              </a:rPr>
              <a:t>加和的比例</a:t>
            </a:r>
            <a:r>
              <a:rPr lang="en-US" altLang="zh-CN" sz="2000" dirty="0">
                <a:solidFill>
                  <a:srgbClr val="000000"/>
                </a:solidFill>
              </a:rPr>
              <a:t>(2)</a:t>
            </a:r>
          </a:p>
          <a:p>
            <a:pPr lvl="2"/>
            <a:endParaRPr lang="en-US" altLang="zh-CN" sz="2000" dirty="0">
              <a:solidFill>
                <a:srgbClr val="000000"/>
              </a:solidFill>
            </a:endParaRPr>
          </a:p>
          <a:p>
            <a:pPr marL="914400" lvl="2" indent="0">
              <a:buNone/>
            </a:pPr>
            <a:endParaRPr lang="en-CN" sz="2000" dirty="0"/>
          </a:p>
        </p:txBody>
      </p:sp>
    </p:spTree>
    <p:extLst>
      <p:ext uri="{BB962C8B-B14F-4D97-AF65-F5344CB8AC3E}">
        <p14:creationId xmlns:p14="http://schemas.microsoft.com/office/powerpoint/2010/main" val="293993814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r>
              <a:rPr lang="zh-CN" altLang="en-US" dirty="0"/>
              <a:t>特征工程</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6" y="1277186"/>
            <a:ext cx="8990129" cy="4929188"/>
          </a:xfrm>
        </p:spPr>
        <p:txBody>
          <a:bodyPr/>
          <a:lstStyle/>
          <a:p>
            <a:r>
              <a:rPr lang="en-US" dirty="0" err="1"/>
              <a:t>作者机构</a:t>
            </a:r>
            <a:r>
              <a:rPr lang="en-US" altLang="zh-CN" dirty="0"/>
              <a:t>/</a:t>
            </a:r>
            <a:r>
              <a:rPr lang="zh-CN" altLang="en-US" dirty="0"/>
              <a:t>会议</a:t>
            </a:r>
            <a:r>
              <a:rPr lang="en-US" altLang="zh-CN" dirty="0"/>
              <a:t>/</a:t>
            </a:r>
            <a:r>
              <a:rPr lang="zh-CN" altLang="en-US" dirty="0"/>
              <a:t>关键词</a:t>
            </a:r>
            <a:r>
              <a:rPr lang="en-US" altLang="zh-CN" dirty="0"/>
              <a:t>/</a:t>
            </a:r>
            <a:r>
              <a:rPr lang="zh-CN" altLang="en-US" dirty="0"/>
              <a:t>论文标题</a:t>
            </a:r>
            <a:endParaRPr lang="en-US" dirty="0"/>
          </a:p>
          <a:p>
            <a:pPr lvl="1"/>
            <a:r>
              <a:rPr lang="en-CN" sz="2400" dirty="0"/>
              <a:t>必要的字符串处理</a:t>
            </a:r>
            <a:r>
              <a:rPr lang="zh-CN" altLang="en-US" sz="2400" dirty="0"/>
              <a:t>（特殊字符，大小写等）</a:t>
            </a:r>
            <a:endParaRPr lang="en-US" altLang="zh-CN" sz="2000" dirty="0"/>
          </a:p>
          <a:p>
            <a:pPr lvl="1"/>
            <a:r>
              <a:rPr lang="en-CN" sz="2400" dirty="0"/>
              <a:t>提取了</a:t>
            </a:r>
            <a:r>
              <a:rPr lang="en-US" altLang="zh-CN" sz="2400" dirty="0"/>
              <a:t>8</a:t>
            </a:r>
            <a:r>
              <a:rPr lang="zh-CN" altLang="en-US" sz="2400" dirty="0"/>
              <a:t>维特征：</a:t>
            </a:r>
            <a:endParaRPr lang="en-US" altLang="zh-CN" sz="2400" dirty="0"/>
          </a:p>
          <a:p>
            <a:pPr lvl="2"/>
            <a:r>
              <a:rPr lang="en-US" altLang="zh-CN" sz="2000" dirty="0" err="1">
                <a:solidFill>
                  <a:srgbClr val="000000"/>
                </a:solidFill>
              </a:rPr>
              <a:t>Jaro</a:t>
            </a:r>
            <a:r>
              <a:rPr lang="en-US" altLang="zh-CN" sz="2000" dirty="0">
                <a:solidFill>
                  <a:srgbClr val="000000"/>
                </a:solidFill>
              </a:rPr>
              <a:t>-winker</a:t>
            </a:r>
            <a:r>
              <a:rPr lang="zh-CN" altLang="en-US" sz="2000" dirty="0">
                <a:solidFill>
                  <a:srgbClr val="000000"/>
                </a:solidFill>
              </a:rPr>
              <a:t> </a:t>
            </a:r>
            <a:r>
              <a:rPr lang="en-US" altLang="zh-CN" sz="2000" dirty="0">
                <a:solidFill>
                  <a:srgbClr val="000000"/>
                </a:solidFill>
              </a:rPr>
              <a:t>similarity:</a:t>
            </a:r>
            <a:r>
              <a:rPr lang="zh-CN" altLang="en-US" sz="2000" dirty="0">
                <a:solidFill>
                  <a:srgbClr val="000000"/>
                </a:solidFill>
              </a:rPr>
              <a:t> 待分配论文作者机构与</a:t>
            </a:r>
            <a:r>
              <a:rPr lang="zh-CN" altLang="en-CN" sz="2000" dirty="0">
                <a:solidFill>
                  <a:srgbClr val="000000"/>
                </a:solidFill>
              </a:rPr>
              <a:t>候选作者</a:t>
            </a:r>
            <a:r>
              <a:rPr lang="zh-CN" altLang="en-US" sz="2000" dirty="0">
                <a:solidFill>
                  <a:srgbClr val="000000"/>
                </a:solidFill>
              </a:rPr>
              <a:t>每篇论文作者机构的</a:t>
            </a:r>
            <a:r>
              <a:rPr lang="en-US" altLang="zh-CN" sz="2000" dirty="0">
                <a:solidFill>
                  <a:srgbClr val="000000"/>
                </a:solidFill>
              </a:rPr>
              <a:t> </a:t>
            </a:r>
            <a:r>
              <a:rPr lang="zh-CN" altLang="en-US" sz="2000" dirty="0">
                <a:solidFill>
                  <a:srgbClr val="000000"/>
                </a:solidFill>
              </a:rPr>
              <a:t>最大</a:t>
            </a:r>
            <a:r>
              <a:rPr lang="en-US" altLang="zh-CN" sz="2000" dirty="0">
                <a:solidFill>
                  <a:srgbClr val="000000"/>
                </a:solidFill>
              </a:rPr>
              <a:t>/</a:t>
            </a:r>
            <a:r>
              <a:rPr lang="zh-CN" altLang="en-US" sz="2000" dirty="0">
                <a:solidFill>
                  <a:srgbClr val="000000"/>
                </a:solidFill>
              </a:rPr>
              <a:t>平均相似度</a:t>
            </a:r>
            <a:r>
              <a:rPr lang="en-US" altLang="zh-CN" sz="2000" dirty="0">
                <a:solidFill>
                  <a:srgbClr val="000000"/>
                </a:solidFill>
              </a:rPr>
              <a:t>(2)</a:t>
            </a:r>
          </a:p>
          <a:p>
            <a:pPr lvl="2"/>
            <a:r>
              <a:rPr lang="en-US" altLang="zh-CN" sz="2000" dirty="0" err="1">
                <a:solidFill>
                  <a:srgbClr val="000000"/>
                </a:solidFill>
              </a:rPr>
              <a:t>jaccrad</a:t>
            </a:r>
            <a:r>
              <a:rPr lang="zh-CN" altLang="en-US" sz="2000" dirty="0">
                <a:solidFill>
                  <a:srgbClr val="000000"/>
                </a:solidFill>
              </a:rPr>
              <a:t> </a:t>
            </a:r>
            <a:r>
              <a:rPr lang="en-US" altLang="zh-CN" sz="2000" dirty="0">
                <a:solidFill>
                  <a:srgbClr val="000000"/>
                </a:solidFill>
              </a:rPr>
              <a:t>similarity:</a:t>
            </a:r>
            <a:r>
              <a:rPr lang="zh-CN" altLang="en-US" sz="2000" dirty="0">
                <a:solidFill>
                  <a:srgbClr val="000000"/>
                </a:solidFill>
              </a:rPr>
              <a:t> 待分配论文作者机构与</a:t>
            </a:r>
            <a:r>
              <a:rPr lang="zh-CN" altLang="en-CN" sz="2000" dirty="0">
                <a:solidFill>
                  <a:srgbClr val="000000"/>
                </a:solidFill>
              </a:rPr>
              <a:t>候选作者</a:t>
            </a:r>
            <a:r>
              <a:rPr lang="zh-CN" altLang="en-US" sz="2000" dirty="0">
                <a:solidFill>
                  <a:srgbClr val="000000"/>
                </a:solidFill>
              </a:rPr>
              <a:t>每篇论文作者机构的</a:t>
            </a:r>
            <a:r>
              <a:rPr lang="en-US" altLang="zh-CN" sz="2000" dirty="0">
                <a:solidFill>
                  <a:srgbClr val="000000"/>
                </a:solidFill>
              </a:rPr>
              <a:t> </a:t>
            </a:r>
            <a:r>
              <a:rPr lang="zh-CN" altLang="en-US" sz="2000" dirty="0">
                <a:solidFill>
                  <a:srgbClr val="000000"/>
                </a:solidFill>
              </a:rPr>
              <a:t>最大</a:t>
            </a:r>
            <a:r>
              <a:rPr lang="en-US" altLang="zh-CN" sz="2000" dirty="0">
                <a:solidFill>
                  <a:srgbClr val="000000"/>
                </a:solidFill>
              </a:rPr>
              <a:t>/</a:t>
            </a:r>
            <a:r>
              <a:rPr lang="zh-CN" altLang="en-US" sz="2000" dirty="0">
                <a:solidFill>
                  <a:srgbClr val="000000"/>
                </a:solidFill>
              </a:rPr>
              <a:t>平均相似度</a:t>
            </a:r>
            <a:r>
              <a:rPr lang="en-US" altLang="zh-CN" sz="2000" dirty="0">
                <a:solidFill>
                  <a:srgbClr val="000000"/>
                </a:solidFill>
              </a:rPr>
              <a:t>(2)</a:t>
            </a:r>
          </a:p>
          <a:p>
            <a:pPr lvl="2"/>
            <a:r>
              <a:rPr lang="en-US" altLang="zh-CN" sz="2000" dirty="0">
                <a:solidFill>
                  <a:srgbClr val="000000"/>
                </a:solidFill>
              </a:rPr>
              <a:t>Paper/author</a:t>
            </a:r>
            <a:r>
              <a:rPr lang="zh-CN" altLang="en-CN" sz="2000" dirty="0">
                <a:solidFill>
                  <a:srgbClr val="000000"/>
                </a:solidFill>
              </a:rPr>
              <a:t>重复</a:t>
            </a:r>
            <a:r>
              <a:rPr lang="zh-CN" altLang="en-US" sz="2000" dirty="0">
                <a:solidFill>
                  <a:srgbClr val="000000"/>
                </a:solidFill>
              </a:rPr>
              <a:t>单词数的</a:t>
            </a:r>
            <a:r>
              <a:rPr lang="en-US" altLang="zh-CN" sz="2000" dirty="0" err="1">
                <a:solidFill>
                  <a:srgbClr val="000000"/>
                </a:solidFill>
              </a:rPr>
              <a:t>idf</a:t>
            </a:r>
            <a:r>
              <a:rPr lang="zh-CN" altLang="en-US" sz="2000" dirty="0">
                <a:solidFill>
                  <a:srgbClr val="000000"/>
                </a:solidFill>
              </a:rPr>
              <a:t>加和（</a:t>
            </a:r>
            <a:r>
              <a:rPr lang="en-US" altLang="zh-CN" sz="2000" dirty="0">
                <a:solidFill>
                  <a:srgbClr val="000000"/>
                </a:solidFill>
              </a:rPr>
              <a:t>2</a:t>
            </a:r>
            <a:r>
              <a:rPr lang="zh-CN" altLang="en-US" sz="2000" dirty="0">
                <a:solidFill>
                  <a:srgbClr val="000000"/>
                </a:solidFill>
              </a:rPr>
              <a:t>）</a:t>
            </a:r>
            <a:endParaRPr lang="en-US" altLang="zh-CN" sz="2000" dirty="0">
              <a:solidFill>
                <a:srgbClr val="000000"/>
              </a:solidFill>
            </a:endParaRPr>
          </a:p>
          <a:p>
            <a:pPr lvl="2"/>
            <a:r>
              <a:rPr lang="en-US" altLang="zh-CN" sz="2000" dirty="0">
                <a:solidFill>
                  <a:srgbClr val="000000"/>
                </a:solidFill>
              </a:rPr>
              <a:t>Paper</a:t>
            </a:r>
            <a:r>
              <a:rPr lang="zh-CN" altLang="en-CN" sz="2000" dirty="0">
                <a:solidFill>
                  <a:srgbClr val="000000"/>
                </a:solidFill>
              </a:rPr>
              <a:t>重复</a:t>
            </a:r>
            <a:r>
              <a:rPr lang="zh-CN" altLang="en-US" sz="2000" dirty="0">
                <a:solidFill>
                  <a:srgbClr val="000000"/>
                </a:solidFill>
              </a:rPr>
              <a:t>单词数的</a:t>
            </a:r>
            <a:r>
              <a:rPr lang="en-US" altLang="zh-CN" sz="2000" dirty="0" err="1">
                <a:solidFill>
                  <a:srgbClr val="000000"/>
                </a:solidFill>
              </a:rPr>
              <a:t>idf</a:t>
            </a:r>
            <a:r>
              <a:rPr lang="zh-CN" altLang="en-US" sz="2000" dirty="0">
                <a:solidFill>
                  <a:srgbClr val="000000"/>
                </a:solidFill>
              </a:rPr>
              <a:t>加和与</a:t>
            </a:r>
            <a:r>
              <a:rPr lang="en-US" altLang="zh-CN" sz="2000" dirty="0">
                <a:solidFill>
                  <a:srgbClr val="000000"/>
                </a:solidFill>
              </a:rPr>
              <a:t>paper</a:t>
            </a:r>
            <a:r>
              <a:rPr lang="zh-CN" altLang="en-US" sz="2000" dirty="0">
                <a:solidFill>
                  <a:srgbClr val="000000"/>
                </a:solidFill>
              </a:rPr>
              <a:t>单词总</a:t>
            </a:r>
            <a:r>
              <a:rPr lang="en-US" altLang="zh-CN" sz="2000" dirty="0" err="1">
                <a:solidFill>
                  <a:srgbClr val="000000"/>
                </a:solidFill>
              </a:rPr>
              <a:t>idf</a:t>
            </a:r>
            <a:r>
              <a:rPr lang="zh-CN" altLang="en-US" sz="2000" dirty="0">
                <a:solidFill>
                  <a:srgbClr val="000000"/>
                </a:solidFill>
              </a:rPr>
              <a:t>加和的比例</a:t>
            </a:r>
            <a:r>
              <a:rPr lang="en-US" altLang="zh-CN" sz="2000" dirty="0">
                <a:solidFill>
                  <a:srgbClr val="000000"/>
                </a:solidFill>
              </a:rPr>
              <a:t>(1)</a:t>
            </a:r>
          </a:p>
          <a:p>
            <a:pPr lvl="2"/>
            <a:r>
              <a:rPr lang="en-US" altLang="zh-CN" sz="2000" dirty="0">
                <a:solidFill>
                  <a:srgbClr val="000000"/>
                </a:solidFill>
              </a:rPr>
              <a:t>Author</a:t>
            </a:r>
            <a:r>
              <a:rPr lang="zh-CN" altLang="en-CN" sz="2000" dirty="0">
                <a:solidFill>
                  <a:srgbClr val="000000"/>
                </a:solidFill>
              </a:rPr>
              <a:t>重复</a:t>
            </a:r>
            <a:r>
              <a:rPr lang="zh-CN" altLang="en-US" sz="2000" dirty="0">
                <a:solidFill>
                  <a:srgbClr val="000000"/>
                </a:solidFill>
              </a:rPr>
              <a:t>单词数的</a:t>
            </a:r>
            <a:r>
              <a:rPr lang="en-US" altLang="zh-CN" sz="2000" dirty="0" err="1">
                <a:solidFill>
                  <a:srgbClr val="000000"/>
                </a:solidFill>
              </a:rPr>
              <a:t>idf</a:t>
            </a:r>
            <a:r>
              <a:rPr lang="zh-CN" altLang="en-US" sz="2000" dirty="0">
                <a:solidFill>
                  <a:srgbClr val="000000"/>
                </a:solidFill>
              </a:rPr>
              <a:t>加和与候选作者机构单词总</a:t>
            </a:r>
            <a:r>
              <a:rPr lang="en-US" altLang="zh-CN" sz="2000" dirty="0" err="1">
                <a:solidFill>
                  <a:srgbClr val="000000"/>
                </a:solidFill>
              </a:rPr>
              <a:t>idf</a:t>
            </a:r>
            <a:r>
              <a:rPr lang="zh-CN" altLang="en-US" sz="2000" dirty="0">
                <a:solidFill>
                  <a:srgbClr val="000000"/>
                </a:solidFill>
              </a:rPr>
              <a:t>加和的比例</a:t>
            </a:r>
            <a:r>
              <a:rPr lang="en-US" altLang="zh-CN" sz="2000" dirty="0">
                <a:solidFill>
                  <a:srgbClr val="000000"/>
                </a:solidFill>
              </a:rPr>
              <a:t>(1)</a:t>
            </a:r>
          </a:p>
          <a:p>
            <a:endParaRPr lang="en-US" altLang="zh-CN" sz="2400" dirty="0"/>
          </a:p>
          <a:p>
            <a:r>
              <a:rPr lang="zh-CN" altLang="en-US" sz="2400" dirty="0"/>
              <a:t>特征总结：</a:t>
            </a:r>
            <a:endParaRPr lang="en-US" altLang="zh-CN" sz="2400" dirty="0"/>
          </a:p>
          <a:p>
            <a:pPr lvl="1"/>
            <a:r>
              <a:rPr lang="en-US" altLang="zh-CN" sz="2000" dirty="0"/>
              <a:t>Name(4)</a:t>
            </a:r>
            <a:r>
              <a:rPr lang="zh-CN" altLang="en-US" sz="2000" dirty="0"/>
              <a:t> </a:t>
            </a:r>
            <a:r>
              <a:rPr lang="en-US" altLang="zh-CN" sz="2000" dirty="0"/>
              <a:t>+</a:t>
            </a:r>
            <a:r>
              <a:rPr lang="zh-CN" altLang="en-US" sz="2000" dirty="0"/>
              <a:t> </a:t>
            </a:r>
            <a:r>
              <a:rPr lang="en-US" altLang="zh-CN" sz="2000" dirty="0"/>
              <a:t>organization(8)</a:t>
            </a:r>
            <a:r>
              <a:rPr lang="zh-CN" altLang="en-US" sz="2000" dirty="0"/>
              <a:t> </a:t>
            </a:r>
            <a:r>
              <a:rPr lang="en-US" altLang="zh-CN" sz="2000" dirty="0"/>
              <a:t>+</a:t>
            </a:r>
            <a:r>
              <a:rPr lang="zh-CN" altLang="en-US" sz="2000" dirty="0"/>
              <a:t> </a:t>
            </a:r>
            <a:r>
              <a:rPr lang="en-US" altLang="zh-CN" sz="2000" dirty="0"/>
              <a:t>venue(8)</a:t>
            </a:r>
            <a:r>
              <a:rPr lang="zh-CN" altLang="en-US" sz="2000" dirty="0"/>
              <a:t> </a:t>
            </a:r>
            <a:r>
              <a:rPr lang="en-US" altLang="zh-CN" sz="2000" dirty="0"/>
              <a:t>+</a:t>
            </a:r>
            <a:r>
              <a:rPr lang="zh-CN" altLang="en-US" sz="2000" dirty="0"/>
              <a:t> </a:t>
            </a:r>
            <a:r>
              <a:rPr lang="en-US" altLang="zh-CN" sz="2000" dirty="0"/>
              <a:t>keywords(8)</a:t>
            </a:r>
            <a:r>
              <a:rPr lang="zh-CN" altLang="en-US" sz="2000" dirty="0"/>
              <a:t> </a:t>
            </a:r>
            <a:r>
              <a:rPr lang="en-US" altLang="zh-CN" sz="2000" dirty="0"/>
              <a:t>+</a:t>
            </a:r>
            <a:r>
              <a:rPr lang="zh-CN" altLang="en-US" sz="2000" dirty="0"/>
              <a:t> </a:t>
            </a:r>
            <a:r>
              <a:rPr lang="en-US" altLang="zh-CN" sz="2000" dirty="0"/>
              <a:t>title(8)</a:t>
            </a:r>
            <a:r>
              <a:rPr lang="zh-CN" altLang="en-US" sz="2000" dirty="0"/>
              <a:t> </a:t>
            </a:r>
            <a:r>
              <a:rPr lang="en-US" altLang="zh-CN" sz="2000" dirty="0"/>
              <a:t>=</a:t>
            </a:r>
            <a:r>
              <a:rPr lang="zh-CN" altLang="en-US" sz="2000" dirty="0"/>
              <a:t> </a:t>
            </a:r>
            <a:r>
              <a:rPr lang="en-US" altLang="zh-CN" sz="2000" dirty="0"/>
              <a:t>36</a:t>
            </a:r>
            <a:r>
              <a:rPr lang="zh-CN" altLang="en-US" sz="2000" dirty="0"/>
              <a:t> </a:t>
            </a:r>
            <a:endParaRPr lang="en-US" altLang="zh-CN" sz="2000" dirty="0"/>
          </a:p>
          <a:p>
            <a:pPr lvl="2"/>
            <a:endParaRPr lang="en-US" altLang="zh-CN" sz="2000" dirty="0">
              <a:solidFill>
                <a:srgbClr val="000000"/>
              </a:solidFill>
            </a:endParaRPr>
          </a:p>
          <a:p>
            <a:pPr lvl="2"/>
            <a:endParaRPr lang="en-US" altLang="zh-CN" sz="2000" dirty="0">
              <a:solidFill>
                <a:srgbClr val="000000"/>
              </a:solidFill>
            </a:endParaRPr>
          </a:p>
          <a:p>
            <a:pPr marL="914400" lvl="2" indent="0">
              <a:buNone/>
            </a:pPr>
            <a:endParaRPr lang="en-CN" sz="2000" dirty="0"/>
          </a:p>
        </p:txBody>
      </p:sp>
    </p:spTree>
    <p:extLst>
      <p:ext uri="{BB962C8B-B14F-4D97-AF65-F5344CB8AC3E}">
        <p14:creationId xmlns:p14="http://schemas.microsoft.com/office/powerpoint/2010/main" val="35109457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r>
              <a:rPr lang="zh-CN" altLang="en-US" dirty="0"/>
              <a:t>分类器</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6" y="1277186"/>
            <a:ext cx="8990129" cy="4929188"/>
          </a:xfrm>
        </p:spPr>
        <p:txBody>
          <a:bodyPr/>
          <a:lstStyle/>
          <a:p>
            <a:r>
              <a:rPr lang="en-US" dirty="0" err="1"/>
              <a:t>集成学习</a:t>
            </a:r>
            <a:r>
              <a:rPr lang="en-US" altLang="zh-CN" dirty="0"/>
              <a:t>:</a:t>
            </a:r>
            <a:r>
              <a:rPr lang="zh-CN" altLang="en-US" dirty="0"/>
              <a:t> 多</a:t>
            </a:r>
            <a:r>
              <a:rPr lang="en-CN" dirty="0"/>
              <a:t>分类器平均</a:t>
            </a:r>
            <a:endParaRPr lang="en-US" altLang="zh-CN" dirty="0"/>
          </a:p>
          <a:p>
            <a:pPr lvl="1"/>
            <a:r>
              <a:rPr lang="en-US" altLang="zh-CN" sz="2400" dirty="0" err="1">
                <a:solidFill>
                  <a:srgbClr val="FF0000"/>
                </a:solidFill>
              </a:rPr>
              <a:t>XGBoost</a:t>
            </a:r>
            <a:endParaRPr lang="en-US" altLang="zh-CN" sz="2400" dirty="0">
              <a:solidFill>
                <a:srgbClr val="FF0000"/>
              </a:solidFill>
            </a:endParaRPr>
          </a:p>
          <a:p>
            <a:pPr lvl="1"/>
            <a:r>
              <a:rPr lang="en-US" altLang="zh-CN" sz="2400" dirty="0"/>
              <a:t>GBDT(Gradient Boosting Decision Tree)</a:t>
            </a:r>
          </a:p>
          <a:p>
            <a:pPr lvl="1"/>
            <a:r>
              <a:rPr lang="en-US" altLang="zh-CN" sz="2400" dirty="0" err="1"/>
              <a:t>Catboost</a:t>
            </a:r>
            <a:endParaRPr lang="en-US" altLang="zh-CN" sz="2400" dirty="0"/>
          </a:p>
          <a:p>
            <a:pPr lvl="1"/>
            <a:r>
              <a:rPr lang="en-US" altLang="zh-CN" sz="2400" dirty="0"/>
              <a:t>Neural</a:t>
            </a:r>
            <a:r>
              <a:rPr lang="zh-CN" altLang="en-US" sz="2400" dirty="0"/>
              <a:t> </a:t>
            </a:r>
            <a:r>
              <a:rPr lang="en-US" altLang="zh-CN" sz="2400" dirty="0"/>
              <a:t>Network</a:t>
            </a:r>
          </a:p>
          <a:p>
            <a:pPr lvl="1"/>
            <a:r>
              <a:rPr lang="en-US" altLang="zh-CN" sz="2400" dirty="0"/>
              <a:t>SVM</a:t>
            </a:r>
          </a:p>
          <a:p>
            <a:pPr lvl="1"/>
            <a:r>
              <a:rPr lang="en-US" altLang="zh-CN" sz="2400" dirty="0"/>
              <a:t>…</a:t>
            </a:r>
            <a:endParaRPr lang="en-US" sz="2400" dirty="0"/>
          </a:p>
          <a:p>
            <a:pPr lvl="1"/>
            <a:endParaRPr lang="en-US" altLang="zh-CN" sz="1200" dirty="0">
              <a:solidFill>
                <a:srgbClr val="000000"/>
              </a:solidFill>
            </a:endParaRPr>
          </a:p>
          <a:p>
            <a:pPr lvl="2"/>
            <a:endParaRPr lang="en-US" altLang="zh-CN" sz="2000" dirty="0">
              <a:solidFill>
                <a:srgbClr val="000000"/>
              </a:solidFill>
            </a:endParaRPr>
          </a:p>
          <a:p>
            <a:pPr marL="914400" lvl="2" indent="0">
              <a:buNone/>
            </a:pPr>
            <a:endParaRPr lang="en-CN" sz="2000" dirty="0"/>
          </a:p>
        </p:txBody>
      </p:sp>
    </p:spTree>
    <p:extLst>
      <p:ext uri="{BB962C8B-B14F-4D97-AF65-F5344CB8AC3E}">
        <p14:creationId xmlns:p14="http://schemas.microsoft.com/office/powerpoint/2010/main" val="17251304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r>
              <a:rPr lang="zh-CN" altLang="en-US" dirty="0"/>
              <a:t>效果比较</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6" y="1277186"/>
            <a:ext cx="8990129" cy="4929188"/>
          </a:xfrm>
        </p:spPr>
        <p:txBody>
          <a:bodyPr/>
          <a:lstStyle/>
          <a:p>
            <a:r>
              <a:rPr lang="zh-CN" altLang="en-US" sz="2000" dirty="0"/>
              <a:t>实验结果</a:t>
            </a:r>
            <a:endParaRPr lang="en-US" altLang="zh-CN" sz="2000" dirty="0"/>
          </a:p>
          <a:p>
            <a:pPr lvl="1"/>
            <a:r>
              <a:rPr lang="zh-CN" altLang="en-US" sz="1600" dirty="0"/>
              <a:t>在</a:t>
            </a:r>
            <a:r>
              <a:rPr lang="en-US" altLang="zh-CN" sz="1600" dirty="0"/>
              <a:t>training</a:t>
            </a:r>
            <a:r>
              <a:rPr lang="zh-CN" altLang="en-US" sz="1600" dirty="0"/>
              <a:t> </a:t>
            </a:r>
            <a:r>
              <a:rPr lang="en-US" altLang="zh-CN" sz="1600" dirty="0"/>
              <a:t>data</a:t>
            </a:r>
            <a:r>
              <a:rPr lang="zh-CN" altLang="en-US" sz="1600" dirty="0"/>
              <a:t>上构造测试集：</a:t>
            </a:r>
            <a:r>
              <a:rPr lang="en-US" altLang="zh-CN" sz="1600" dirty="0"/>
              <a:t>50</a:t>
            </a:r>
            <a:r>
              <a:rPr lang="zh-CN" altLang="en-US" sz="1600" dirty="0"/>
              <a:t>个</a:t>
            </a:r>
            <a:r>
              <a:rPr lang="en-US" altLang="zh-CN" sz="1600" dirty="0"/>
              <a:t>name</a:t>
            </a:r>
            <a:endParaRPr lang="en-CN" dirty="0"/>
          </a:p>
          <a:p>
            <a:endParaRPr lang="en-CN" dirty="0"/>
          </a:p>
          <a:p>
            <a:endParaRPr lang="en-CN" dirty="0"/>
          </a:p>
          <a:p>
            <a:endParaRPr lang="en-CN" dirty="0"/>
          </a:p>
          <a:p>
            <a:endParaRPr lang="en-CN" dirty="0"/>
          </a:p>
          <a:p>
            <a:pPr lvl="1"/>
            <a:r>
              <a:rPr lang="en-US" sz="2400" dirty="0" err="1"/>
              <a:t>多模型集成输出具有更好的泛化性能</a:t>
            </a:r>
            <a:r>
              <a:rPr lang="zh-CN" altLang="en-US" sz="2400" dirty="0"/>
              <a:t>。</a:t>
            </a:r>
            <a:endParaRPr lang="en-US" dirty="0"/>
          </a:p>
          <a:p>
            <a:endParaRPr lang="en-US" dirty="0"/>
          </a:p>
          <a:p>
            <a:endParaRPr lang="en-US" dirty="0"/>
          </a:p>
          <a:p>
            <a:endParaRPr lang="en-US" dirty="0"/>
          </a:p>
          <a:p>
            <a:endParaRPr lang="en-US" dirty="0"/>
          </a:p>
          <a:p>
            <a:endParaRPr lang="en-US" sz="2400" dirty="0"/>
          </a:p>
          <a:p>
            <a:pPr lvl="1"/>
            <a:endParaRPr lang="en-US" sz="2400" dirty="0"/>
          </a:p>
          <a:p>
            <a:pPr lvl="1"/>
            <a:endParaRPr lang="en-US" altLang="zh-CN" sz="1200" dirty="0">
              <a:solidFill>
                <a:srgbClr val="000000"/>
              </a:solidFill>
            </a:endParaRPr>
          </a:p>
          <a:p>
            <a:pPr lvl="2"/>
            <a:endParaRPr lang="en-US" altLang="zh-CN" sz="2000" dirty="0">
              <a:solidFill>
                <a:srgbClr val="000000"/>
              </a:solidFill>
            </a:endParaRPr>
          </a:p>
          <a:p>
            <a:pPr marL="914400" lvl="2" indent="0">
              <a:buNone/>
            </a:pPr>
            <a:endParaRPr lang="en-CN" sz="2000" dirty="0"/>
          </a:p>
        </p:txBody>
      </p:sp>
      <p:graphicFrame>
        <p:nvGraphicFramePr>
          <p:cNvPr id="4" name="Table 3">
            <a:extLst>
              <a:ext uri="{FF2B5EF4-FFF2-40B4-BE49-F238E27FC236}">
                <a16:creationId xmlns:a16="http://schemas.microsoft.com/office/drawing/2014/main" id="{82FBD841-2EC6-454F-A10F-8FD27E89ED83}"/>
              </a:ext>
            </a:extLst>
          </p:cNvPr>
          <p:cNvGraphicFramePr>
            <a:graphicFrameLocks noGrp="1"/>
          </p:cNvGraphicFramePr>
          <p:nvPr>
            <p:extLst>
              <p:ext uri="{D42A27DB-BD31-4B8C-83A1-F6EECF244321}">
                <p14:modId xmlns:p14="http://schemas.microsoft.com/office/powerpoint/2010/main" val="1561909697"/>
              </p:ext>
            </p:extLst>
          </p:nvPr>
        </p:nvGraphicFramePr>
        <p:xfrm>
          <a:off x="1266825" y="2139950"/>
          <a:ext cx="6096000" cy="185420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745889005"/>
                    </a:ext>
                  </a:extLst>
                </a:gridCol>
                <a:gridCol w="1524000">
                  <a:extLst>
                    <a:ext uri="{9D8B030D-6E8A-4147-A177-3AD203B41FA5}">
                      <a16:colId xmlns:a16="http://schemas.microsoft.com/office/drawing/2014/main" val="1764261390"/>
                    </a:ext>
                  </a:extLst>
                </a:gridCol>
                <a:gridCol w="1524000">
                  <a:extLst>
                    <a:ext uri="{9D8B030D-6E8A-4147-A177-3AD203B41FA5}">
                      <a16:colId xmlns:a16="http://schemas.microsoft.com/office/drawing/2014/main" val="1144792134"/>
                    </a:ext>
                  </a:extLst>
                </a:gridCol>
                <a:gridCol w="1524000">
                  <a:extLst>
                    <a:ext uri="{9D8B030D-6E8A-4147-A177-3AD203B41FA5}">
                      <a16:colId xmlns:a16="http://schemas.microsoft.com/office/drawing/2014/main" val="3767392262"/>
                    </a:ext>
                  </a:extLst>
                </a:gridCol>
              </a:tblGrid>
              <a:tr h="370840">
                <a:tc>
                  <a:txBody>
                    <a:bodyPr/>
                    <a:lstStyle/>
                    <a:p>
                      <a:endParaRPr lang="en-CN" dirty="0"/>
                    </a:p>
                  </a:txBody>
                  <a:tcPr/>
                </a:tc>
                <a:tc>
                  <a:txBody>
                    <a:bodyPr/>
                    <a:lstStyle/>
                    <a:p>
                      <a:r>
                        <a:rPr lang="en-US" altLang="zh-CN" dirty="0"/>
                        <a:t>Precision%</a:t>
                      </a:r>
                      <a:endParaRPr lang="en-CN" dirty="0"/>
                    </a:p>
                  </a:txBody>
                  <a:tcPr/>
                </a:tc>
                <a:tc>
                  <a:txBody>
                    <a:bodyPr/>
                    <a:lstStyle/>
                    <a:p>
                      <a:r>
                        <a:rPr lang="en-US" altLang="zh-CN" dirty="0"/>
                        <a:t>Recall%</a:t>
                      </a:r>
                      <a:endParaRPr lang="en-CN" dirty="0"/>
                    </a:p>
                  </a:txBody>
                  <a:tcPr/>
                </a:tc>
                <a:tc>
                  <a:txBody>
                    <a:bodyPr/>
                    <a:lstStyle/>
                    <a:p>
                      <a:r>
                        <a:rPr lang="en-US" altLang="zh-CN" dirty="0"/>
                        <a:t>F1%</a:t>
                      </a:r>
                      <a:endParaRPr lang="en-CN" dirty="0"/>
                    </a:p>
                  </a:txBody>
                  <a:tcPr/>
                </a:tc>
                <a:extLst>
                  <a:ext uri="{0D108BD9-81ED-4DB2-BD59-A6C34878D82A}">
                    <a16:rowId xmlns:a16="http://schemas.microsoft.com/office/drawing/2014/main" val="2807529738"/>
                  </a:ext>
                </a:extLst>
              </a:tr>
              <a:tr h="370840">
                <a:tc>
                  <a:txBody>
                    <a:bodyPr/>
                    <a:lstStyle/>
                    <a:p>
                      <a:r>
                        <a:rPr lang="en-US" altLang="zh-CN" dirty="0" err="1"/>
                        <a:t>XGBoost</a:t>
                      </a:r>
                      <a:endParaRPr lang="en-CN" dirty="0"/>
                    </a:p>
                  </a:txBody>
                  <a:tcPr/>
                </a:tc>
                <a:tc>
                  <a:txBody>
                    <a:bodyPr/>
                    <a:lstStyle/>
                    <a:p>
                      <a:r>
                        <a:rPr lang="en-US" altLang="zh-CN" dirty="0"/>
                        <a:t>81.34</a:t>
                      </a:r>
                      <a:endParaRPr lang="en-CN" dirty="0"/>
                    </a:p>
                  </a:txBody>
                  <a:tcPr/>
                </a:tc>
                <a:tc>
                  <a:txBody>
                    <a:bodyPr/>
                    <a:lstStyle/>
                    <a:p>
                      <a:r>
                        <a:rPr lang="en-US" altLang="zh-CN" dirty="0"/>
                        <a:t>89.21</a:t>
                      </a:r>
                      <a:endParaRPr lang="en-CN" dirty="0"/>
                    </a:p>
                  </a:txBody>
                  <a:tcPr/>
                </a:tc>
                <a:tc>
                  <a:txBody>
                    <a:bodyPr/>
                    <a:lstStyle/>
                    <a:p>
                      <a:r>
                        <a:rPr lang="en-US" altLang="zh-CN" dirty="0"/>
                        <a:t>84.23</a:t>
                      </a:r>
                      <a:endParaRPr lang="en-CN" dirty="0"/>
                    </a:p>
                  </a:txBody>
                  <a:tcPr/>
                </a:tc>
                <a:extLst>
                  <a:ext uri="{0D108BD9-81ED-4DB2-BD59-A6C34878D82A}">
                    <a16:rowId xmlns:a16="http://schemas.microsoft.com/office/drawing/2014/main" val="3929343443"/>
                  </a:ext>
                </a:extLst>
              </a:tr>
              <a:tr h="370840">
                <a:tc>
                  <a:txBody>
                    <a:bodyPr/>
                    <a:lstStyle/>
                    <a:p>
                      <a:r>
                        <a:rPr lang="en-US" altLang="zh-CN" dirty="0" err="1"/>
                        <a:t>Catboost</a:t>
                      </a:r>
                      <a:endParaRPr lang="en-CN" dirty="0"/>
                    </a:p>
                  </a:txBody>
                  <a:tcPr/>
                </a:tc>
                <a:tc>
                  <a:txBody>
                    <a:bodyPr/>
                    <a:lstStyle/>
                    <a:p>
                      <a:r>
                        <a:rPr lang="en-US" altLang="zh-CN" dirty="0"/>
                        <a:t>80.97</a:t>
                      </a:r>
                      <a:endParaRPr lang="en-CN" dirty="0"/>
                    </a:p>
                  </a:txBody>
                  <a:tcPr/>
                </a:tc>
                <a:tc>
                  <a:txBody>
                    <a:bodyPr/>
                    <a:lstStyle/>
                    <a:p>
                      <a:r>
                        <a:rPr lang="en-US" altLang="zh-CN" dirty="0"/>
                        <a:t>85.73</a:t>
                      </a:r>
                      <a:endParaRPr lang="en-CN" dirty="0"/>
                    </a:p>
                  </a:txBody>
                  <a:tcPr/>
                </a:tc>
                <a:tc>
                  <a:txBody>
                    <a:bodyPr/>
                    <a:lstStyle/>
                    <a:p>
                      <a:r>
                        <a:rPr lang="en-US" altLang="zh-CN" dirty="0"/>
                        <a:t>83.27</a:t>
                      </a:r>
                      <a:endParaRPr lang="en-CN" dirty="0"/>
                    </a:p>
                  </a:txBody>
                  <a:tcPr/>
                </a:tc>
                <a:extLst>
                  <a:ext uri="{0D108BD9-81ED-4DB2-BD59-A6C34878D82A}">
                    <a16:rowId xmlns:a16="http://schemas.microsoft.com/office/drawing/2014/main" val="1470452556"/>
                  </a:ext>
                </a:extLst>
              </a:tr>
              <a:tr h="370840">
                <a:tc>
                  <a:txBody>
                    <a:bodyPr/>
                    <a:lstStyle/>
                    <a:p>
                      <a:r>
                        <a:rPr lang="en-US" altLang="zh-CN" dirty="0"/>
                        <a:t>GBDT</a:t>
                      </a:r>
                      <a:endParaRPr lang="en-CN" dirty="0"/>
                    </a:p>
                  </a:txBody>
                  <a:tcPr/>
                </a:tc>
                <a:tc>
                  <a:txBody>
                    <a:bodyPr/>
                    <a:lstStyle/>
                    <a:p>
                      <a:r>
                        <a:rPr lang="en-US" altLang="zh-CN" dirty="0"/>
                        <a:t>80.67</a:t>
                      </a:r>
                      <a:endParaRPr lang="en-CN" dirty="0"/>
                    </a:p>
                  </a:txBody>
                  <a:tcPr/>
                </a:tc>
                <a:tc>
                  <a:txBody>
                    <a:bodyPr/>
                    <a:lstStyle/>
                    <a:p>
                      <a:r>
                        <a:rPr lang="en-US" altLang="zh-CN" dirty="0"/>
                        <a:t>88.89</a:t>
                      </a:r>
                      <a:endParaRPr lang="en-CN" dirty="0"/>
                    </a:p>
                  </a:txBody>
                  <a:tcPr/>
                </a:tc>
                <a:tc>
                  <a:txBody>
                    <a:bodyPr/>
                    <a:lstStyle/>
                    <a:p>
                      <a:r>
                        <a:rPr lang="en-US" altLang="zh-CN" dirty="0"/>
                        <a:t>84.62</a:t>
                      </a:r>
                      <a:endParaRPr lang="en-CN" dirty="0"/>
                    </a:p>
                  </a:txBody>
                  <a:tcPr/>
                </a:tc>
                <a:extLst>
                  <a:ext uri="{0D108BD9-81ED-4DB2-BD59-A6C34878D82A}">
                    <a16:rowId xmlns:a16="http://schemas.microsoft.com/office/drawing/2014/main" val="1010772645"/>
                  </a:ext>
                </a:extLst>
              </a:tr>
              <a:tr h="370840">
                <a:tc>
                  <a:txBody>
                    <a:bodyPr/>
                    <a:lstStyle/>
                    <a:p>
                      <a:r>
                        <a:rPr lang="en-US" altLang="zh-CN" b="1" dirty="0"/>
                        <a:t>Final</a:t>
                      </a:r>
                      <a:endParaRPr lang="en-CN" b="1" dirty="0"/>
                    </a:p>
                  </a:txBody>
                  <a:tcPr/>
                </a:tc>
                <a:tc>
                  <a:txBody>
                    <a:bodyPr/>
                    <a:lstStyle/>
                    <a:p>
                      <a:r>
                        <a:rPr lang="en-US" altLang="zh-CN" b="1" dirty="0"/>
                        <a:t>82.55</a:t>
                      </a:r>
                      <a:endParaRPr lang="en-CN" b="1" dirty="0"/>
                    </a:p>
                  </a:txBody>
                  <a:tcPr/>
                </a:tc>
                <a:tc>
                  <a:txBody>
                    <a:bodyPr/>
                    <a:lstStyle/>
                    <a:p>
                      <a:r>
                        <a:rPr lang="en-US" altLang="zh-CN" b="1" dirty="0"/>
                        <a:t>91.37</a:t>
                      </a:r>
                      <a:endParaRPr lang="en-CN" b="1" dirty="0"/>
                    </a:p>
                  </a:txBody>
                  <a:tcPr/>
                </a:tc>
                <a:tc>
                  <a:txBody>
                    <a:bodyPr/>
                    <a:lstStyle/>
                    <a:p>
                      <a:r>
                        <a:rPr lang="en-US" altLang="zh-CN" b="1" dirty="0"/>
                        <a:t>85.63</a:t>
                      </a:r>
                      <a:endParaRPr lang="en-CN" b="1" dirty="0"/>
                    </a:p>
                  </a:txBody>
                  <a:tcPr/>
                </a:tc>
                <a:extLst>
                  <a:ext uri="{0D108BD9-81ED-4DB2-BD59-A6C34878D82A}">
                    <a16:rowId xmlns:a16="http://schemas.microsoft.com/office/drawing/2014/main" val="1534462720"/>
                  </a:ext>
                </a:extLst>
              </a:tr>
            </a:tbl>
          </a:graphicData>
        </a:graphic>
      </p:graphicFrame>
    </p:spTree>
    <p:extLst>
      <p:ext uri="{BB962C8B-B14F-4D97-AF65-F5344CB8AC3E}">
        <p14:creationId xmlns:p14="http://schemas.microsoft.com/office/powerpoint/2010/main" val="29362436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NA-NIL</a:t>
            </a:r>
            <a:r>
              <a:rPr lang="zh-CN" altLang="en-US" dirty="0"/>
              <a:t>情景</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en-CN" dirty="0"/>
              <a:t>如何解决</a:t>
            </a:r>
            <a:r>
              <a:rPr lang="en-US" altLang="zh-CN" dirty="0"/>
              <a:t>NIL</a:t>
            </a:r>
            <a:r>
              <a:rPr lang="zh-CN" altLang="en-US" dirty="0"/>
              <a:t>？</a:t>
            </a:r>
            <a:endParaRPr lang="en-CN" dirty="0"/>
          </a:p>
          <a:p>
            <a:pPr lvl="1"/>
            <a:r>
              <a:rPr lang="en-US" sz="2400" dirty="0" err="1"/>
              <a:t>之前并没有解决</a:t>
            </a:r>
            <a:r>
              <a:rPr lang="en-US" altLang="zh-CN" sz="2400" dirty="0" err="1"/>
              <a:t>NIL</a:t>
            </a:r>
            <a:r>
              <a:rPr lang="zh-CN" altLang="en-US" sz="2400" dirty="0"/>
              <a:t>的问题</a:t>
            </a:r>
            <a:endParaRPr lang="en-US" altLang="zh-CN" sz="2400" dirty="0"/>
          </a:p>
          <a:p>
            <a:pPr lvl="2"/>
            <a:r>
              <a:rPr lang="zh-CN" altLang="en-US" sz="2000" dirty="0"/>
              <a:t>直接把得分最高的作者认为是正确作者；</a:t>
            </a:r>
            <a:endParaRPr lang="en-US" altLang="zh-CN" sz="2000" dirty="0"/>
          </a:p>
          <a:p>
            <a:pPr lvl="2"/>
            <a:r>
              <a:rPr lang="zh-CN" altLang="en-US" sz="2000" dirty="0"/>
              <a:t>模型效果召回率普遍高于准确率。</a:t>
            </a:r>
            <a:endParaRPr lang="en-US" altLang="zh-CN" sz="2000" dirty="0"/>
          </a:p>
          <a:p>
            <a:pPr lvl="2"/>
            <a:endParaRPr lang="en-US" altLang="zh-CN" sz="2000" dirty="0">
              <a:solidFill>
                <a:srgbClr val="000000"/>
              </a:solidFill>
            </a:endParaRPr>
          </a:p>
          <a:p>
            <a:pPr lvl="1"/>
            <a:r>
              <a:rPr lang="en-US" altLang="zh-CN" sz="2400" dirty="0"/>
              <a:t>Solution-1:</a:t>
            </a:r>
            <a:r>
              <a:rPr lang="zh-CN" altLang="en-US" sz="2400" dirty="0"/>
              <a:t> 阈值筛选（</a:t>
            </a:r>
            <a:r>
              <a:rPr lang="en-US" altLang="zh-CN" sz="2400" dirty="0"/>
              <a:t>Shen</a:t>
            </a:r>
            <a:r>
              <a:rPr lang="zh-CN" altLang="en-US" sz="2400" dirty="0"/>
              <a:t> </a:t>
            </a:r>
            <a:r>
              <a:rPr lang="en-US" altLang="zh-CN" sz="2400" dirty="0"/>
              <a:t>et</a:t>
            </a:r>
            <a:r>
              <a:rPr lang="zh-CN" altLang="en-US" sz="2400" dirty="0"/>
              <a:t> </a:t>
            </a:r>
            <a:r>
              <a:rPr lang="en-US" altLang="zh-CN" sz="2400" dirty="0"/>
              <a:t>al</a:t>
            </a:r>
            <a:r>
              <a:rPr lang="zh-CN" altLang="en-US" sz="2400" dirty="0"/>
              <a:t>）</a:t>
            </a:r>
            <a:endParaRPr lang="en-US" altLang="zh-CN" sz="2400" dirty="0"/>
          </a:p>
          <a:p>
            <a:pPr lvl="2"/>
            <a:r>
              <a:rPr lang="zh-CN" altLang="en-US" sz="2000" dirty="0"/>
              <a:t>认为必须预测得分高于某个阈值的</a:t>
            </a:r>
            <a:r>
              <a:rPr lang="en-US" altLang="zh-CN" sz="2000" dirty="0"/>
              <a:t>top-1</a:t>
            </a:r>
            <a:r>
              <a:rPr lang="zh-CN" altLang="en-US" sz="2000" dirty="0"/>
              <a:t>作者才是正确作者；</a:t>
            </a:r>
            <a:endParaRPr lang="en-US" altLang="zh-CN" sz="2000" dirty="0"/>
          </a:p>
          <a:p>
            <a:pPr marL="914400" lvl="2" indent="0">
              <a:buNone/>
            </a:pPr>
            <a:endParaRPr lang="en-US" altLang="zh-CN" sz="2000" dirty="0"/>
          </a:p>
          <a:p>
            <a:pPr lvl="1"/>
            <a:r>
              <a:rPr lang="en-US" altLang="zh-CN" sz="2400" dirty="0"/>
              <a:t>Solution-2:</a:t>
            </a:r>
            <a:r>
              <a:rPr lang="zh-CN" altLang="en-US" sz="2400" dirty="0"/>
              <a:t> 额外的分类器预测（</a:t>
            </a:r>
            <a:r>
              <a:rPr lang="en-US" sz="2400" dirty="0" err="1"/>
              <a:t>Ratino</a:t>
            </a:r>
            <a:r>
              <a:rPr lang="zh-CN" altLang="en-US" sz="2400" dirty="0"/>
              <a:t> </a:t>
            </a:r>
            <a:r>
              <a:rPr lang="en-US" altLang="zh-CN" sz="2400" dirty="0"/>
              <a:t>et</a:t>
            </a:r>
            <a:r>
              <a:rPr lang="zh-CN" altLang="en-US" sz="2400" dirty="0"/>
              <a:t> </a:t>
            </a:r>
            <a:r>
              <a:rPr lang="en-US" altLang="zh-CN" sz="2400" dirty="0"/>
              <a:t>al</a:t>
            </a:r>
            <a:r>
              <a:rPr lang="zh-CN" altLang="en-US" sz="2400" dirty="0"/>
              <a:t>）</a:t>
            </a:r>
            <a:endParaRPr lang="en-US" altLang="zh-CN" sz="2400" dirty="0"/>
          </a:p>
          <a:p>
            <a:pPr lvl="2"/>
            <a:r>
              <a:rPr lang="zh-CN" altLang="en-US" sz="2000" dirty="0"/>
              <a:t>不局限于看</a:t>
            </a:r>
            <a:r>
              <a:rPr lang="en-US" altLang="zh-CN" sz="2000" dirty="0"/>
              <a:t>top-1</a:t>
            </a:r>
            <a:r>
              <a:rPr lang="zh-CN" altLang="en-US" sz="2000" dirty="0"/>
              <a:t>的作者，而是着眼于整个候选队列的分布特征；</a:t>
            </a:r>
            <a:endParaRPr lang="en-US" altLang="zh-CN" sz="2000" dirty="0"/>
          </a:p>
        </p:txBody>
      </p:sp>
      <p:sp>
        <p:nvSpPr>
          <p:cNvPr id="5" name="TextBox 4">
            <a:extLst>
              <a:ext uri="{FF2B5EF4-FFF2-40B4-BE49-F238E27FC236}">
                <a16:creationId xmlns:a16="http://schemas.microsoft.com/office/drawing/2014/main" id="{CD21694A-45A0-8C43-8AFB-0CB6B1E45229}"/>
              </a:ext>
            </a:extLst>
          </p:cNvPr>
          <p:cNvSpPr txBox="1"/>
          <p:nvPr/>
        </p:nvSpPr>
        <p:spPr>
          <a:xfrm>
            <a:off x="250588" y="5593023"/>
            <a:ext cx="8539516"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W. Shen, J. Wang, P. Luo, and M. Wang. Linking named entities in</a:t>
            </a:r>
            <a:r>
              <a:rPr lang="zh-CN" altLang="en-US" sz="1400" dirty="0"/>
              <a:t> </a:t>
            </a:r>
            <a:r>
              <a:rPr lang="en-US" sz="1400" dirty="0"/>
              <a:t>tweets with knowledge base via user interest modeling. In KDD’13</a:t>
            </a:r>
          </a:p>
          <a:p>
            <a:pPr marL="285750" indent="-285750">
              <a:buFont typeface="Arial" panose="020B0604020202020204" pitchFamily="34" charset="0"/>
              <a:buChar char="•"/>
            </a:pPr>
            <a:r>
              <a:rPr lang="en-US" sz="1400" dirty="0"/>
              <a:t>L. </a:t>
            </a:r>
            <a:r>
              <a:rPr lang="en-US" sz="1400" dirty="0" err="1"/>
              <a:t>Ratinov</a:t>
            </a:r>
            <a:r>
              <a:rPr lang="en-US" sz="1400" dirty="0"/>
              <a:t>, D. Roth, D. Downey, and M. Anderson. Local and global</a:t>
            </a:r>
            <a:r>
              <a:rPr lang="zh-CN" altLang="en-US" sz="1400" dirty="0"/>
              <a:t> </a:t>
            </a:r>
            <a:r>
              <a:rPr lang="en-US" sz="1400" dirty="0"/>
              <a:t>algorithms for</a:t>
            </a:r>
            <a:r>
              <a:rPr lang="zh-CN" altLang="en-US" sz="1400" dirty="0"/>
              <a:t> </a:t>
            </a:r>
            <a:r>
              <a:rPr lang="en-US" sz="1400" dirty="0"/>
              <a:t>disambiguation to </a:t>
            </a:r>
            <a:r>
              <a:rPr lang="en-US" sz="1400" dirty="0" err="1"/>
              <a:t>wikipedia</a:t>
            </a:r>
            <a:r>
              <a:rPr lang="en-US" sz="1400" dirty="0"/>
              <a:t>. In ACL’11, </a:t>
            </a:r>
          </a:p>
          <a:p>
            <a:pPr marL="285750" indent="-285750">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41123438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NA-NIL</a:t>
            </a:r>
            <a:r>
              <a:rPr lang="zh-CN" altLang="en-US" dirty="0"/>
              <a:t>情景</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en-US" altLang="zh-CN" sz="2400" dirty="0"/>
              <a:t>Solution-1:</a:t>
            </a:r>
            <a:r>
              <a:rPr lang="zh-CN" altLang="en-US" sz="2400" dirty="0"/>
              <a:t> 阈值筛选</a:t>
            </a:r>
            <a:r>
              <a:rPr lang="en-US" altLang="zh-CN" sz="2000" dirty="0"/>
              <a:t>:</a:t>
            </a:r>
          </a:p>
          <a:p>
            <a:pPr lvl="1"/>
            <a:r>
              <a:rPr lang="zh-CN" altLang="en-US" sz="2000" dirty="0"/>
              <a:t>模型预测得分在（</a:t>
            </a:r>
            <a:r>
              <a:rPr lang="en-US" altLang="zh-CN" sz="2000" dirty="0"/>
              <a:t>0-1</a:t>
            </a:r>
            <a:r>
              <a:rPr lang="zh-CN" altLang="en-US" sz="2000" dirty="0"/>
              <a:t>）之间，以</a:t>
            </a:r>
            <a:r>
              <a:rPr lang="en-US" altLang="zh-CN" sz="2000" dirty="0"/>
              <a:t>0.1</a:t>
            </a:r>
            <a:r>
              <a:rPr lang="zh-CN" altLang="en-US" sz="2000" dirty="0"/>
              <a:t>为间隔。</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大约</a:t>
            </a:r>
            <a:r>
              <a:rPr lang="en-US" altLang="zh-CN" sz="2000" dirty="0"/>
              <a:t>0.5-0.6</a:t>
            </a:r>
            <a:r>
              <a:rPr lang="zh-CN" altLang="en-US" sz="2000" dirty="0"/>
              <a:t>之间到达峰值</a:t>
            </a:r>
            <a:r>
              <a:rPr lang="en-US" altLang="zh-CN" sz="2000" dirty="0"/>
              <a:t>---F1</a:t>
            </a:r>
            <a:r>
              <a:rPr lang="zh-CN" altLang="en-US" sz="2000" dirty="0"/>
              <a:t>：</a:t>
            </a:r>
            <a:r>
              <a:rPr lang="en-US" altLang="zh-CN" sz="2000" dirty="0"/>
              <a:t>87.74%</a:t>
            </a:r>
            <a:r>
              <a:rPr lang="zh-CN" altLang="en-US" sz="2000" dirty="0"/>
              <a:t>（</a:t>
            </a:r>
            <a:r>
              <a:rPr lang="en-US" altLang="zh-CN" sz="2000" dirty="0"/>
              <a:t>+1.01%</a:t>
            </a:r>
            <a:r>
              <a:rPr lang="zh-CN" altLang="en-US" sz="2000" dirty="0"/>
              <a:t>）</a:t>
            </a:r>
            <a:endParaRPr lang="en-US" altLang="zh-CN" sz="2000" dirty="0"/>
          </a:p>
          <a:p>
            <a:pPr lvl="1"/>
            <a:r>
              <a:rPr lang="zh-CN" altLang="en-US" sz="2000" dirty="0">
                <a:solidFill>
                  <a:srgbClr val="FF0000"/>
                </a:solidFill>
              </a:rPr>
              <a:t>与具体模型输出相关，受</a:t>
            </a:r>
            <a:r>
              <a:rPr lang="en-US" altLang="zh-CN" sz="2000" dirty="0">
                <a:solidFill>
                  <a:srgbClr val="FF0000"/>
                </a:solidFill>
              </a:rPr>
              <a:t>scale</a:t>
            </a:r>
            <a:r>
              <a:rPr lang="zh-CN" altLang="en-US" sz="2000" dirty="0">
                <a:solidFill>
                  <a:srgbClr val="FF0000"/>
                </a:solidFill>
              </a:rPr>
              <a:t>影响；</a:t>
            </a:r>
            <a:endParaRPr lang="en-US" altLang="zh-CN" sz="2000" dirty="0">
              <a:solidFill>
                <a:srgbClr val="FF0000"/>
              </a:solidFill>
            </a:endParaRPr>
          </a:p>
          <a:p>
            <a:pPr lvl="1"/>
            <a:r>
              <a:rPr lang="zh-CN" altLang="en-US" sz="2000" dirty="0">
                <a:solidFill>
                  <a:srgbClr val="FF0000"/>
                </a:solidFill>
              </a:rPr>
              <a:t>与具体数据集也相关；</a:t>
            </a:r>
            <a:endParaRPr lang="en-US" altLang="zh-CN" sz="2000" dirty="0">
              <a:solidFill>
                <a:srgbClr val="FF0000"/>
              </a:solidFill>
            </a:endParaRPr>
          </a:p>
        </p:txBody>
      </p:sp>
      <p:pic>
        <p:nvPicPr>
          <p:cNvPr id="7" name="Picture 6">
            <a:extLst>
              <a:ext uri="{FF2B5EF4-FFF2-40B4-BE49-F238E27FC236}">
                <a16:creationId xmlns:a16="http://schemas.microsoft.com/office/drawing/2014/main" id="{A6B9B6BF-58D1-2242-9AA2-7D3AA8571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2649580"/>
            <a:ext cx="5372100" cy="2184400"/>
          </a:xfrm>
          <a:prstGeom prst="rect">
            <a:avLst/>
          </a:prstGeom>
        </p:spPr>
      </p:pic>
    </p:spTree>
    <p:extLst>
      <p:ext uri="{BB962C8B-B14F-4D97-AF65-F5344CB8AC3E}">
        <p14:creationId xmlns:p14="http://schemas.microsoft.com/office/powerpoint/2010/main" val="22008359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61F2-9E1A-654B-AF1A-DDC8DA35CABB}"/>
              </a:ext>
            </a:extLst>
          </p:cNvPr>
          <p:cNvSpPr>
            <a:spLocks noGrp="1"/>
          </p:cNvSpPr>
          <p:nvPr>
            <p:ph type="title"/>
          </p:nvPr>
        </p:nvSpPr>
        <p:spPr/>
        <p:txBody>
          <a:bodyPr/>
          <a:lstStyle/>
          <a:p>
            <a:r>
              <a:rPr lang="en-CN" dirty="0"/>
              <a:t>大纲</a:t>
            </a:r>
          </a:p>
        </p:txBody>
      </p:sp>
      <p:sp>
        <p:nvSpPr>
          <p:cNvPr id="3" name="Content Placeholder 2">
            <a:extLst>
              <a:ext uri="{FF2B5EF4-FFF2-40B4-BE49-F238E27FC236}">
                <a16:creationId xmlns:a16="http://schemas.microsoft.com/office/drawing/2014/main" id="{A13466F0-8EFF-094A-BB9F-2BE5724EF289}"/>
              </a:ext>
            </a:extLst>
          </p:cNvPr>
          <p:cNvSpPr>
            <a:spLocks noGrp="1"/>
          </p:cNvSpPr>
          <p:nvPr>
            <p:ph idx="1"/>
          </p:nvPr>
        </p:nvSpPr>
        <p:spPr/>
        <p:txBody>
          <a:bodyPr/>
          <a:lstStyle/>
          <a:p>
            <a:r>
              <a:rPr lang="en-CN" dirty="0"/>
              <a:t>问题背景及意义</a:t>
            </a:r>
            <a:r>
              <a:rPr lang="en-US" altLang="zh-CN" dirty="0"/>
              <a:t>—System</a:t>
            </a:r>
            <a:endParaRPr lang="en-US" dirty="0"/>
          </a:p>
          <a:p>
            <a:r>
              <a:rPr lang="en-US" dirty="0" err="1"/>
              <a:t>赛道任务定义及解析</a:t>
            </a:r>
            <a:endParaRPr lang="en-CN" dirty="0"/>
          </a:p>
          <a:p>
            <a:r>
              <a:rPr lang="en-US" dirty="0" err="1"/>
              <a:t>增量消歧</a:t>
            </a:r>
            <a:r>
              <a:rPr lang="en-US" altLang="zh-CN" dirty="0"/>
              <a:t>(Continuous</a:t>
            </a:r>
            <a:r>
              <a:rPr lang="zh-CN" altLang="en-US" dirty="0"/>
              <a:t> </a:t>
            </a:r>
            <a:r>
              <a:rPr lang="en-US" altLang="zh-CN" dirty="0"/>
              <a:t>NA)</a:t>
            </a:r>
            <a:endParaRPr lang="en-US" dirty="0"/>
          </a:p>
          <a:p>
            <a:r>
              <a:rPr lang="en-US" dirty="0" err="1"/>
              <a:t>冷启动消歧</a:t>
            </a:r>
            <a:r>
              <a:rPr lang="en-US" altLang="zh-CN" dirty="0"/>
              <a:t>(NA</a:t>
            </a:r>
            <a:r>
              <a:rPr lang="zh-CN" altLang="en-US" dirty="0"/>
              <a:t> </a:t>
            </a:r>
            <a:r>
              <a:rPr lang="en-US" altLang="zh-CN" dirty="0"/>
              <a:t>from</a:t>
            </a:r>
            <a:r>
              <a:rPr lang="zh-CN" altLang="en-US" dirty="0"/>
              <a:t> </a:t>
            </a:r>
            <a:r>
              <a:rPr lang="en-CN" dirty="0"/>
              <a:t>scratch</a:t>
            </a:r>
            <a:r>
              <a:rPr lang="en-US" altLang="zh-CN" dirty="0"/>
              <a:t>)</a:t>
            </a:r>
            <a:endParaRPr lang="en-US" dirty="0"/>
          </a:p>
          <a:p>
            <a:endParaRPr lang="en-US" dirty="0"/>
          </a:p>
          <a:p>
            <a:endParaRPr lang="en-US" dirty="0"/>
          </a:p>
        </p:txBody>
      </p:sp>
    </p:spTree>
    <p:extLst>
      <p:ext uri="{BB962C8B-B14F-4D97-AF65-F5344CB8AC3E}">
        <p14:creationId xmlns:p14="http://schemas.microsoft.com/office/powerpoint/2010/main" val="32920547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NA-NIL</a:t>
            </a:r>
            <a:r>
              <a:rPr lang="zh-CN" altLang="en-US" dirty="0"/>
              <a:t>情景</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en-US" altLang="zh-CN" sz="2400" dirty="0"/>
              <a:t>Solution-2:</a:t>
            </a:r>
            <a:r>
              <a:rPr lang="zh-CN" altLang="en-US" sz="2400" dirty="0"/>
              <a:t> 额外的分类器</a:t>
            </a:r>
            <a:r>
              <a:rPr lang="en-US" altLang="zh-CN" sz="2000" dirty="0"/>
              <a:t>:</a:t>
            </a:r>
          </a:p>
          <a:p>
            <a:pPr lvl="1"/>
            <a:r>
              <a:rPr lang="zh-CN" altLang="en-CN" sz="2000" dirty="0"/>
              <a:t>与</a:t>
            </a:r>
            <a:r>
              <a:rPr lang="zh-CN" altLang="en-US" sz="2000" dirty="0"/>
              <a:t>划定阈值不同，在</a:t>
            </a:r>
            <a:r>
              <a:rPr lang="en-US" altLang="zh-CN" sz="2000" dirty="0"/>
              <a:t>ranking</a:t>
            </a:r>
            <a:r>
              <a:rPr lang="zh-CN" altLang="en-US" sz="2000" dirty="0"/>
              <a:t>的结果后接入分类器更加注重所有候选作者得分的分布；</a:t>
            </a:r>
            <a:endParaRPr lang="en-US" altLang="zh-CN" sz="2000" dirty="0"/>
          </a:p>
          <a:p>
            <a:pPr lvl="1"/>
            <a:r>
              <a:rPr lang="zh-CN" altLang="en-US" sz="2000" dirty="0"/>
              <a:t>数据观察：</a:t>
            </a:r>
            <a:endParaRPr lang="en-US" altLang="zh-CN" sz="2000" dirty="0"/>
          </a:p>
          <a:p>
            <a:pPr lvl="2"/>
            <a:r>
              <a:rPr lang="en-US" altLang="zh-CN" sz="1600" dirty="0"/>
              <a:t>Top-1</a:t>
            </a:r>
            <a:r>
              <a:rPr lang="zh-CN" altLang="en-US" sz="1600" dirty="0"/>
              <a:t> 作者即为正确作者</a:t>
            </a:r>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marL="914400" lvl="2" indent="0">
              <a:buNone/>
            </a:pPr>
            <a:endParaRPr lang="en-US" altLang="zh-CN" sz="1600" dirty="0"/>
          </a:p>
          <a:p>
            <a:pPr lvl="2"/>
            <a:r>
              <a:rPr lang="en-US" altLang="zh-CN" sz="1600" dirty="0"/>
              <a:t>Top-1</a:t>
            </a:r>
            <a:r>
              <a:rPr lang="zh-CN" altLang="en-US" sz="1600" dirty="0"/>
              <a:t>作者的得分与其它作者相差很大；</a:t>
            </a:r>
            <a:endParaRPr lang="en-US" altLang="zh-CN" sz="1600" dirty="0"/>
          </a:p>
          <a:p>
            <a:pPr lvl="2"/>
            <a:r>
              <a:rPr lang="zh-CN" altLang="en-US" sz="1600" dirty="0"/>
              <a:t>其余候选作者的得分相差不大；</a:t>
            </a:r>
            <a:endParaRPr lang="en-US" altLang="zh-CN" sz="16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p:txBody>
      </p:sp>
      <p:pic>
        <p:nvPicPr>
          <p:cNvPr id="5" name="Picture 4">
            <a:extLst>
              <a:ext uri="{FF2B5EF4-FFF2-40B4-BE49-F238E27FC236}">
                <a16:creationId xmlns:a16="http://schemas.microsoft.com/office/drawing/2014/main" id="{D5C1CD95-60AD-5042-9E7A-2158CD110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3157538"/>
            <a:ext cx="6604000" cy="1828800"/>
          </a:xfrm>
          <a:prstGeom prst="rect">
            <a:avLst/>
          </a:prstGeom>
        </p:spPr>
      </p:pic>
    </p:spTree>
    <p:extLst>
      <p:ext uri="{BB962C8B-B14F-4D97-AF65-F5344CB8AC3E}">
        <p14:creationId xmlns:p14="http://schemas.microsoft.com/office/powerpoint/2010/main" val="46433388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NA-NIL</a:t>
            </a:r>
            <a:r>
              <a:rPr lang="zh-CN" altLang="en-US" dirty="0"/>
              <a:t>情景</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pPr lvl="1"/>
            <a:r>
              <a:rPr lang="zh-CN" altLang="en-US" sz="2000" dirty="0"/>
              <a:t>数据观察：</a:t>
            </a:r>
            <a:endParaRPr lang="en-US" altLang="zh-CN" sz="2000" dirty="0"/>
          </a:p>
          <a:p>
            <a:pPr lvl="2"/>
            <a:r>
              <a:rPr lang="en-US" altLang="zh-CN" sz="1600" dirty="0"/>
              <a:t>Top-1</a:t>
            </a:r>
            <a:r>
              <a:rPr lang="zh-CN" altLang="en-US" sz="1600" dirty="0"/>
              <a:t> 作者不是正确作者，即</a:t>
            </a:r>
            <a:r>
              <a:rPr lang="en-US" altLang="zh-CN" sz="1600" dirty="0"/>
              <a:t>NIL</a:t>
            </a:r>
            <a:r>
              <a:rPr lang="zh-CN" altLang="en-US" sz="1600" dirty="0"/>
              <a:t>的</a:t>
            </a:r>
            <a:r>
              <a:rPr lang="en-US" altLang="zh-CN" sz="1600" dirty="0"/>
              <a:t>case;</a:t>
            </a:r>
          </a:p>
          <a:p>
            <a:pPr lvl="2"/>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2"/>
            <a:r>
              <a:rPr lang="en-US" altLang="zh-CN" sz="1600" dirty="0"/>
              <a:t>Top-1</a:t>
            </a:r>
            <a:r>
              <a:rPr lang="zh-CN" altLang="en-US" sz="1600" dirty="0"/>
              <a:t>作者与其余作者相差很小</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p:txBody>
      </p:sp>
      <p:pic>
        <p:nvPicPr>
          <p:cNvPr id="8" name="Picture 7">
            <a:extLst>
              <a:ext uri="{FF2B5EF4-FFF2-40B4-BE49-F238E27FC236}">
                <a16:creationId xmlns:a16="http://schemas.microsoft.com/office/drawing/2014/main" id="{0DDD4CDA-5EE4-EA42-A666-1E24FEFB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0" y="2222500"/>
            <a:ext cx="6515100" cy="1841500"/>
          </a:xfrm>
          <a:prstGeom prst="rect">
            <a:avLst/>
          </a:prstGeom>
        </p:spPr>
      </p:pic>
    </p:spTree>
    <p:extLst>
      <p:ext uri="{BB962C8B-B14F-4D97-AF65-F5344CB8AC3E}">
        <p14:creationId xmlns:p14="http://schemas.microsoft.com/office/powerpoint/2010/main" val="35866345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NA-NIL</a:t>
            </a:r>
            <a:r>
              <a:rPr lang="zh-CN" altLang="en-US" dirty="0"/>
              <a:t>情景</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en-US" altLang="zh-CN" sz="2400" dirty="0"/>
              <a:t>Solution-2:</a:t>
            </a:r>
            <a:r>
              <a:rPr lang="zh-CN" altLang="en-US" sz="2400" dirty="0"/>
              <a:t> 额外的分类器</a:t>
            </a:r>
            <a:r>
              <a:rPr lang="en-US" altLang="zh-CN" sz="2000" dirty="0"/>
              <a:t>:</a:t>
            </a:r>
          </a:p>
          <a:p>
            <a:pPr lvl="1"/>
            <a:r>
              <a:rPr lang="zh-CN" altLang="en-US" sz="2000" b="1" dirty="0"/>
              <a:t>目标：捕捉整体候选作者的特征分布</a:t>
            </a:r>
            <a:endParaRPr lang="en-US" altLang="zh-CN" sz="2000" b="1" dirty="0"/>
          </a:p>
          <a:p>
            <a:pPr lvl="1"/>
            <a:r>
              <a:rPr lang="zh-CN" altLang="en-CN" sz="2000" dirty="0"/>
              <a:t>提取</a:t>
            </a:r>
            <a:r>
              <a:rPr lang="zh-CN" altLang="en-US" sz="2000" dirty="0"/>
              <a:t>候选作者整体分布的特征（</a:t>
            </a:r>
            <a:r>
              <a:rPr lang="en-US" altLang="zh-CN" sz="2000" dirty="0"/>
              <a:t>34</a:t>
            </a:r>
            <a:r>
              <a:rPr lang="zh-CN" altLang="en-US" sz="2000" dirty="0"/>
              <a:t>）：</a:t>
            </a:r>
            <a:endParaRPr lang="en-US" altLang="zh-CN" sz="2000" dirty="0"/>
          </a:p>
          <a:p>
            <a:pPr lvl="2"/>
            <a:r>
              <a:rPr lang="zh-CN" altLang="en-US" sz="1600" dirty="0"/>
              <a:t>用于打分的</a:t>
            </a:r>
            <a:r>
              <a:rPr lang="en-US" altLang="zh-CN" sz="1600" dirty="0"/>
              <a:t>30</a:t>
            </a:r>
            <a:r>
              <a:rPr lang="zh-CN" altLang="en-US" sz="1600" dirty="0"/>
              <a:t>维特征</a:t>
            </a:r>
            <a:endParaRPr lang="en-US" altLang="zh-CN" sz="1600" dirty="0"/>
          </a:p>
          <a:p>
            <a:pPr lvl="2"/>
            <a:r>
              <a:rPr lang="en-US" altLang="zh-CN" sz="1600" dirty="0"/>
              <a:t>Top-1</a:t>
            </a:r>
            <a:r>
              <a:rPr lang="zh-CN" altLang="en-US" sz="1600" dirty="0"/>
              <a:t> 作者得分；</a:t>
            </a:r>
            <a:endParaRPr lang="en-US" altLang="zh-CN" sz="1600" dirty="0"/>
          </a:p>
          <a:p>
            <a:pPr lvl="2"/>
            <a:r>
              <a:rPr lang="zh-CN" altLang="en-US" sz="1600" dirty="0"/>
              <a:t>所有候选作者的平均得分；</a:t>
            </a:r>
            <a:endParaRPr lang="en-US" altLang="zh-CN" sz="1600" dirty="0"/>
          </a:p>
          <a:p>
            <a:pPr lvl="2"/>
            <a:r>
              <a:rPr lang="en-US" altLang="zh-CN" sz="1600" dirty="0"/>
              <a:t>(Top-1</a:t>
            </a:r>
            <a:r>
              <a:rPr lang="zh-CN" altLang="en-US" sz="1600" dirty="0"/>
              <a:t>作者得分</a:t>
            </a:r>
            <a:r>
              <a:rPr lang="en-US" altLang="zh-CN" sz="1600" dirty="0"/>
              <a:t>-</a:t>
            </a:r>
            <a:r>
              <a:rPr lang="zh-CN" altLang="en-US" sz="1600" dirty="0"/>
              <a:t>排名第二的作者得分</a:t>
            </a:r>
            <a:r>
              <a:rPr lang="en-US" altLang="zh-CN" sz="1600" dirty="0"/>
              <a:t>)</a:t>
            </a:r>
            <a:r>
              <a:rPr lang="zh-CN" altLang="en-US" sz="1600" dirty="0"/>
              <a:t> </a:t>
            </a:r>
            <a:r>
              <a:rPr lang="en-US" altLang="zh-CN" sz="1600" dirty="0"/>
              <a:t>/</a:t>
            </a:r>
            <a:r>
              <a:rPr lang="zh-CN" altLang="en-US" sz="1600" dirty="0"/>
              <a:t> </a:t>
            </a:r>
            <a:r>
              <a:rPr lang="en-US" altLang="zh-CN" sz="1600" dirty="0"/>
              <a:t>(Top-1</a:t>
            </a:r>
            <a:r>
              <a:rPr lang="zh-CN" altLang="en-US" sz="1600" dirty="0"/>
              <a:t>作者得分</a:t>
            </a:r>
            <a:r>
              <a:rPr lang="en-US" altLang="zh-CN" sz="1600" dirty="0"/>
              <a:t>-</a:t>
            </a:r>
            <a:r>
              <a:rPr lang="zh-CN" altLang="en-US" sz="1600" dirty="0"/>
              <a:t>平均得分</a:t>
            </a:r>
            <a:r>
              <a:rPr lang="en-US" altLang="zh-CN" sz="1600" dirty="0"/>
              <a:t>)</a:t>
            </a:r>
            <a:r>
              <a:rPr lang="zh-CN" altLang="en-US" sz="1600" dirty="0"/>
              <a:t>；</a:t>
            </a:r>
            <a:endParaRPr lang="en-US" altLang="zh-CN" sz="1600" dirty="0"/>
          </a:p>
          <a:p>
            <a:pPr lvl="2"/>
            <a:r>
              <a:rPr lang="en-US" altLang="zh-CN" sz="1600" dirty="0"/>
              <a:t>(Top-1</a:t>
            </a:r>
            <a:r>
              <a:rPr lang="zh-CN" altLang="en-US" sz="1600" dirty="0"/>
              <a:t>作者得分</a:t>
            </a:r>
            <a:r>
              <a:rPr lang="en-US" altLang="zh-CN" sz="1600" dirty="0"/>
              <a:t>-</a:t>
            </a:r>
            <a:r>
              <a:rPr lang="zh-CN" altLang="en-US" sz="1600" dirty="0"/>
              <a:t>排名第二的作者得分</a:t>
            </a:r>
            <a:r>
              <a:rPr lang="en-US" altLang="zh-CN" sz="1600" dirty="0"/>
              <a:t>)</a:t>
            </a:r>
            <a:r>
              <a:rPr lang="zh-CN" altLang="en-US" sz="1600" dirty="0"/>
              <a:t> </a:t>
            </a:r>
            <a:r>
              <a:rPr lang="en-US" altLang="zh-CN" sz="1600" dirty="0"/>
              <a:t>/</a:t>
            </a:r>
            <a:r>
              <a:rPr lang="zh-CN" altLang="en-US" sz="1600" dirty="0"/>
              <a:t> </a:t>
            </a:r>
            <a:r>
              <a:rPr lang="en-US" altLang="zh-CN" sz="1600" dirty="0"/>
              <a:t>(Top-1</a:t>
            </a:r>
            <a:r>
              <a:rPr lang="zh-CN" altLang="en-US" sz="1600" dirty="0"/>
              <a:t>作者得分</a:t>
            </a:r>
            <a:r>
              <a:rPr lang="en-US" altLang="zh-CN" sz="1600" dirty="0"/>
              <a:t>-</a:t>
            </a:r>
            <a:r>
              <a:rPr lang="zh-CN" altLang="en-US" sz="1600" dirty="0"/>
              <a:t>排名最后作者得分</a:t>
            </a:r>
            <a:r>
              <a:rPr lang="en-US" altLang="zh-CN" sz="1600" dirty="0"/>
              <a:t>)</a:t>
            </a:r>
            <a:r>
              <a:rPr lang="zh-CN" altLang="en-US" sz="1600" dirty="0"/>
              <a:t>；</a:t>
            </a:r>
            <a:endParaRPr lang="en-US" altLang="zh-CN" sz="1600" dirty="0"/>
          </a:p>
          <a:p>
            <a:pPr lvl="1"/>
            <a:r>
              <a:rPr lang="zh-CN" altLang="en-US" sz="2000" dirty="0"/>
              <a:t>训练集构建：包含正确作者的候选作者打分作为正例，否则作为负例</a:t>
            </a:r>
            <a:endParaRPr lang="en-US" altLang="zh-CN" sz="2000" dirty="0"/>
          </a:p>
          <a:p>
            <a:pPr lvl="1"/>
            <a:r>
              <a:rPr lang="zh-CN" altLang="en-US" sz="2000" dirty="0"/>
              <a:t>分类器：</a:t>
            </a:r>
            <a:endParaRPr lang="en-US" altLang="zh-CN" sz="2000" dirty="0"/>
          </a:p>
          <a:p>
            <a:pPr lvl="2"/>
            <a:r>
              <a:rPr lang="zh-CN" altLang="en-US" sz="1600" dirty="0"/>
              <a:t>传统机器学习分类器；</a:t>
            </a:r>
            <a:endParaRPr lang="en-US" altLang="zh-CN" sz="1600" dirty="0"/>
          </a:p>
          <a:p>
            <a:pPr lvl="2"/>
            <a:r>
              <a:rPr lang="en-US" altLang="zh-CN" sz="1600" dirty="0"/>
              <a:t>Neural</a:t>
            </a:r>
            <a:r>
              <a:rPr lang="zh-CN" altLang="en-US" sz="1600" dirty="0"/>
              <a:t> </a:t>
            </a:r>
            <a:r>
              <a:rPr lang="en-US" altLang="zh-CN" sz="1600" dirty="0"/>
              <a:t>Network</a:t>
            </a:r>
            <a:r>
              <a:rPr lang="zh-CN" altLang="en-US" sz="1600" dirty="0"/>
              <a:t>；</a:t>
            </a:r>
            <a:endParaRPr lang="en-US" altLang="zh-CN" sz="1600" dirty="0"/>
          </a:p>
          <a:p>
            <a:pPr lvl="2"/>
            <a:endParaRPr lang="en-US" altLang="zh-CN" sz="1600" dirty="0"/>
          </a:p>
          <a:p>
            <a:pPr lvl="2"/>
            <a:endParaRPr lang="en-US" altLang="zh-CN" sz="1200" dirty="0"/>
          </a:p>
          <a:p>
            <a:pPr lvl="1"/>
            <a:endParaRPr lang="en-US" altLang="zh-CN" sz="2000" dirty="0"/>
          </a:p>
          <a:p>
            <a:pPr lvl="1"/>
            <a:endParaRPr lang="en-US" altLang="zh-CN" sz="2000" dirty="0"/>
          </a:p>
          <a:p>
            <a:pPr lvl="1"/>
            <a:endParaRPr lang="en-US" altLang="zh-CN" sz="2000" dirty="0"/>
          </a:p>
          <a:p>
            <a:pPr lvl="1"/>
            <a:endParaRPr lang="en-US" altLang="zh-CN" sz="2000" dirty="0"/>
          </a:p>
        </p:txBody>
      </p:sp>
    </p:spTree>
    <p:extLst>
      <p:ext uri="{BB962C8B-B14F-4D97-AF65-F5344CB8AC3E}">
        <p14:creationId xmlns:p14="http://schemas.microsoft.com/office/powerpoint/2010/main" val="42650059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NA-NIL</a:t>
            </a:r>
            <a:r>
              <a:rPr lang="zh-CN" altLang="en-US" dirty="0"/>
              <a:t>情景</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en-US" altLang="zh-CN" sz="2400" dirty="0"/>
              <a:t>Solution-2:</a:t>
            </a:r>
            <a:r>
              <a:rPr lang="zh-CN" altLang="en-US" sz="2400" dirty="0"/>
              <a:t> 额外的分类器</a:t>
            </a:r>
            <a:r>
              <a:rPr lang="en-US" altLang="zh-CN" sz="2000" dirty="0"/>
              <a:t>:</a:t>
            </a:r>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略微优于阈值方法；</a:t>
            </a:r>
            <a:endParaRPr lang="en-US" altLang="zh-CN" sz="2000" dirty="0"/>
          </a:p>
          <a:p>
            <a:pPr lvl="1"/>
            <a:r>
              <a:rPr lang="zh-CN" altLang="en-US" sz="2000" dirty="0">
                <a:solidFill>
                  <a:srgbClr val="FF0000"/>
                </a:solidFill>
              </a:rPr>
              <a:t>跟具体模型和数据集无关，只关心候选作者集的整体分布；</a:t>
            </a:r>
            <a:endParaRPr lang="en-US" altLang="zh-CN" sz="2000" dirty="0">
              <a:solidFill>
                <a:srgbClr val="FF0000"/>
              </a:solidFill>
            </a:endParaRPr>
          </a:p>
          <a:p>
            <a:pPr lvl="1"/>
            <a:r>
              <a:rPr lang="zh-CN" altLang="en-US" sz="2000" dirty="0">
                <a:solidFill>
                  <a:srgbClr val="FF0000"/>
                </a:solidFill>
              </a:rPr>
              <a:t>泛化性能更好；</a:t>
            </a:r>
            <a:endParaRPr lang="en-US" altLang="zh-CN" sz="2000" dirty="0">
              <a:solidFill>
                <a:srgbClr val="FF0000"/>
              </a:solidFill>
            </a:endParaRPr>
          </a:p>
          <a:p>
            <a:pPr lvl="1"/>
            <a:endParaRPr lang="en-US" altLang="zh-CN" sz="1600" dirty="0"/>
          </a:p>
          <a:p>
            <a:pPr lvl="2"/>
            <a:endParaRPr lang="en-US" altLang="zh-CN" sz="1200" dirty="0"/>
          </a:p>
          <a:p>
            <a:pPr lvl="1"/>
            <a:endParaRPr lang="en-US" altLang="zh-CN" sz="2000" dirty="0"/>
          </a:p>
          <a:p>
            <a:pPr lvl="1"/>
            <a:endParaRPr lang="en-US" altLang="zh-CN" sz="2000" dirty="0"/>
          </a:p>
          <a:p>
            <a:pPr lvl="1"/>
            <a:endParaRPr lang="en-US" altLang="zh-CN" sz="2000" dirty="0"/>
          </a:p>
          <a:p>
            <a:pPr lvl="1"/>
            <a:endParaRPr lang="en-US" altLang="zh-CN" sz="2000" dirty="0"/>
          </a:p>
        </p:txBody>
      </p:sp>
      <p:sp>
        <p:nvSpPr>
          <p:cNvPr id="4" name="TextBox 3">
            <a:extLst>
              <a:ext uri="{FF2B5EF4-FFF2-40B4-BE49-F238E27FC236}">
                <a16:creationId xmlns:a16="http://schemas.microsoft.com/office/drawing/2014/main" id="{CA3123EB-AB99-A14A-BFA6-C54A63314DC8}"/>
              </a:ext>
            </a:extLst>
          </p:cNvPr>
          <p:cNvSpPr txBox="1"/>
          <p:nvPr/>
        </p:nvSpPr>
        <p:spPr>
          <a:xfrm>
            <a:off x="2886075" y="5657850"/>
            <a:ext cx="184731" cy="369332"/>
          </a:xfrm>
          <a:prstGeom prst="rect">
            <a:avLst/>
          </a:prstGeom>
          <a:noFill/>
        </p:spPr>
        <p:txBody>
          <a:bodyPr wrap="none" rtlCol="0">
            <a:spAutoFit/>
          </a:bodyPr>
          <a:lstStyle/>
          <a:p>
            <a:endParaRPr lang="en-CN" dirty="0"/>
          </a:p>
        </p:txBody>
      </p:sp>
      <p:graphicFrame>
        <p:nvGraphicFramePr>
          <p:cNvPr id="5" name="Table 4">
            <a:extLst>
              <a:ext uri="{FF2B5EF4-FFF2-40B4-BE49-F238E27FC236}">
                <a16:creationId xmlns:a16="http://schemas.microsoft.com/office/drawing/2014/main" id="{C522AF44-5501-7849-B7C1-A2B4D2432759}"/>
              </a:ext>
            </a:extLst>
          </p:cNvPr>
          <p:cNvGraphicFramePr>
            <a:graphicFrameLocks noGrp="1"/>
          </p:cNvGraphicFramePr>
          <p:nvPr>
            <p:extLst>
              <p:ext uri="{D42A27DB-BD31-4B8C-83A1-F6EECF244321}">
                <p14:modId xmlns:p14="http://schemas.microsoft.com/office/powerpoint/2010/main" val="446874129"/>
              </p:ext>
            </p:extLst>
          </p:nvPr>
        </p:nvGraphicFramePr>
        <p:xfrm>
          <a:off x="1423987" y="2054225"/>
          <a:ext cx="6096000" cy="111252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418684151"/>
                    </a:ext>
                  </a:extLst>
                </a:gridCol>
                <a:gridCol w="3048000">
                  <a:extLst>
                    <a:ext uri="{9D8B030D-6E8A-4147-A177-3AD203B41FA5}">
                      <a16:colId xmlns:a16="http://schemas.microsoft.com/office/drawing/2014/main" val="708449179"/>
                    </a:ext>
                  </a:extLst>
                </a:gridCol>
              </a:tblGrid>
              <a:tr h="370840">
                <a:tc>
                  <a:txBody>
                    <a:bodyPr/>
                    <a:lstStyle/>
                    <a:p>
                      <a:endParaRPr lang="en-CN" dirty="0"/>
                    </a:p>
                  </a:txBody>
                  <a:tcPr/>
                </a:tc>
                <a:tc>
                  <a:txBody>
                    <a:bodyPr/>
                    <a:lstStyle/>
                    <a:p>
                      <a:r>
                        <a:rPr lang="en-US" altLang="zh-CN" dirty="0"/>
                        <a:t>F1%</a:t>
                      </a:r>
                      <a:endParaRPr lang="en-CN" dirty="0"/>
                    </a:p>
                  </a:txBody>
                  <a:tcPr/>
                </a:tc>
                <a:extLst>
                  <a:ext uri="{0D108BD9-81ED-4DB2-BD59-A6C34878D82A}">
                    <a16:rowId xmlns:a16="http://schemas.microsoft.com/office/drawing/2014/main" val="2446890564"/>
                  </a:ext>
                </a:extLst>
              </a:tr>
              <a:tr h="370840">
                <a:tc>
                  <a:txBody>
                    <a:bodyPr/>
                    <a:lstStyle/>
                    <a:p>
                      <a:r>
                        <a:rPr lang="en-US" altLang="zh-CN" dirty="0"/>
                        <a:t>Threshold</a:t>
                      </a:r>
                      <a:endParaRPr lang="en-CN" dirty="0"/>
                    </a:p>
                  </a:txBody>
                  <a:tcPr/>
                </a:tc>
                <a:tc>
                  <a:txBody>
                    <a:bodyPr/>
                    <a:lstStyle/>
                    <a:p>
                      <a:r>
                        <a:rPr lang="en-US" altLang="zh-CN" dirty="0"/>
                        <a:t>87.74</a:t>
                      </a:r>
                      <a:endParaRPr lang="en-CN" dirty="0"/>
                    </a:p>
                  </a:txBody>
                  <a:tcPr/>
                </a:tc>
                <a:extLst>
                  <a:ext uri="{0D108BD9-81ED-4DB2-BD59-A6C34878D82A}">
                    <a16:rowId xmlns:a16="http://schemas.microsoft.com/office/drawing/2014/main" val="299571496"/>
                  </a:ext>
                </a:extLst>
              </a:tr>
              <a:tr h="370840">
                <a:tc>
                  <a:txBody>
                    <a:bodyPr/>
                    <a:lstStyle/>
                    <a:p>
                      <a:r>
                        <a:rPr lang="en-US" altLang="zh-CN" dirty="0"/>
                        <a:t>Additional</a:t>
                      </a:r>
                      <a:r>
                        <a:rPr lang="zh-CN" altLang="en-US" dirty="0"/>
                        <a:t> </a:t>
                      </a:r>
                      <a:r>
                        <a:rPr lang="en-US" altLang="zh-CN" dirty="0"/>
                        <a:t>Classifier</a:t>
                      </a:r>
                      <a:endParaRPr lang="en-CN" dirty="0"/>
                    </a:p>
                  </a:txBody>
                  <a:tcPr/>
                </a:tc>
                <a:tc>
                  <a:txBody>
                    <a:bodyPr/>
                    <a:lstStyle/>
                    <a:p>
                      <a:r>
                        <a:rPr lang="en-US" altLang="zh-CN" dirty="0"/>
                        <a:t>87.93</a:t>
                      </a:r>
                      <a:endParaRPr lang="en-CN" dirty="0"/>
                    </a:p>
                  </a:txBody>
                  <a:tcPr/>
                </a:tc>
                <a:extLst>
                  <a:ext uri="{0D108BD9-81ED-4DB2-BD59-A6C34878D82A}">
                    <a16:rowId xmlns:a16="http://schemas.microsoft.com/office/drawing/2014/main" val="3741205102"/>
                  </a:ext>
                </a:extLst>
              </a:tr>
            </a:tbl>
          </a:graphicData>
        </a:graphic>
      </p:graphicFrame>
    </p:spTree>
    <p:extLst>
      <p:ext uri="{BB962C8B-B14F-4D97-AF65-F5344CB8AC3E}">
        <p14:creationId xmlns:p14="http://schemas.microsoft.com/office/powerpoint/2010/main" val="10935669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zh-CN" altLang="en-CN" sz="2400" dirty="0"/>
              <a:t>如何</a:t>
            </a:r>
            <a:r>
              <a:rPr lang="zh-CN" altLang="en-US" sz="2400" dirty="0"/>
              <a:t>去进一步提高模型的效果？</a:t>
            </a:r>
            <a:endParaRPr lang="en-US" altLang="zh-CN" sz="2400" dirty="0"/>
          </a:p>
          <a:p>
            <a:pPr lvl="1"/>
            <a:r>
              <a:rPr lang="en-US" altLang="zh-CN" sz="2000" dirty="0"/>
              <a:t>Feature-Engineering</a:t>
            </a:r>
            <a:r>
              <a:rPr lang="zh-CN" altLang="en-US" sz="2000" dirty="0"/>
              <a:t> </a:t>
            </a:r>
            <a:r>
              <a:rPr lang="en-US" altLang="zh-CN" sz="2000" dirty="0"/>
              <a:t>+</a:t>
            </a:r>
            <a:r>
              <a:rPr lang="zh-CN" altLang="en-US" sz="2000" dirty="0"/>
              <a:t> </a:t>
            </a:r>
            <a:r>
              <a:rPr lang="en-US" altLang="zh-CN" sz="2000" dirty="0"/>
              <a:t>Representation-based</a:t>
            </a:r>
            <a:r>
              <a:rPr lang="zh-CN" altLang="en-US" sz="2000" dirty="0"/>
              <a:t> </a:t>
            </a:r>
            <a:r>
              <a:rPr lang="en-US" altLang="zh-CN" sz="2000" dirty="0"/>
              <a:t>model</a:t>
            </a:r>
          </a:p>
          <a:p>
            <a:pPr lvl="1"/>
            <a:r>
              <a:rPr lang="en-US" altLang="zh-CN" sz="2000" dirty="0"/>
              <a:t>Feature-Engineering</a:t>
            </a:r>
          </a:p>
          <a:p>
            <a:pPr lvl="2"/>
            <a:r>
              <a:rPr lang="zh-CN" altLang="en-US" sz="1800" dirty="0">
                <a:solidFill>
                  <a:srgbClr val="FF0000"/>
                </a:solidFill>
              </a:rPr>
              <a:t>准确匹配；</a:t>
            </a:r>
            <a:endParaRPr lang="en-US" altLang="zh-CN" sz="1800" dirty="0">
              <a:solidFill>
                <a:srgbClr val="FF0000"/>
              </a:solidFill>
            </a:endParaRPr>
          </a:p>
          <a:p>
            <a:pPr lvl="2"/>
            <a:r>
              <a:rPr lang="zh-CN" altLang="en-US" sz="1800" dirty="0">
                <a:solidFill>
                  <a:srgbClr val="FF0000"/>
                </a:solidFill>
              </a:rPr>
              <a:t>需要定义大量手工特征；</a:t>
            </a:r>
            <a:endParaRPr lang="en-US" altLang="zh-CN" sz="1800" dirty="0">
              <a:solidFill>
                <a:srgbClr val="FF0000"/>
              </a:solidFill>
            </a:endParaRPr>
          </a:p>
          <a:p>
            <a:pPr lvl="2"/>
            <a:r>
              <a:rPr lang="zh-CN" altLang="en-US" sz="1800" dirty="0">
                <a:solidFill>
                  <a:srgbClr val="FF0000"/>
                </a:solidFill>
              </a:rPr>
              <a:t>不能捕捉语义信息；</a:t>
            </a:r>
            <a:endParaRPr lang="en-US" altLang="zh-CN" sz="1800" dirty="0">
              <a:solidFill>
                <a:srgbClr val="FF0000"/>
              </a:solidFill>
            </a:endParaRPr>
          </a:p>
          <a:p>
            <a:pPr marL="0" indent="0">
              <a:buNone/>
            </a:pPr>
            <a:endParaRPr lang="en-US" altLang="zh-CN" sz="2400" dirty="0"/>
          </a:p>
          <a:p>
            <a:pPr marL="0" indent="0">
              <a:buNone/>
            </a:pPr>
            <a:endParaRPr lang="en-US" altLang="zh-CN" sz="1200" dirty="0"/>
          </a:p>
          <a:p>
            <a:r>
              <a:rPr lang="en-US" altLang="zh-CN" sz="2400" dirty="0"/>
              <a:t>BERT</a:t>
            </a:r>
            <a:r>
              <a:rPr lang="zh-CN" altLang="en-US" sz="2400" dirty="0"/>
              <a:t> </a:t>
            </a:r>
            <a:r>
              <a:rPr lang="en-US" altLang="zh-CN" sz="2400" dirty="0"/>
              <a:t>as</a:t>
            </a:r>
            <a:r>
              <a:rPr lang="zh-CN" altLang="en-US" sz="2400" dirty="0"/>
              <a:t> </a:t>
            </a:r>
            <a:r>
              <a:rPr lang="en-US" altLang="zh-CN" sz="2400" dirty="0"/>
              <a:t>Embedding</a:t>
            </a:r>
            <a:r>
              <a:rPr lang="zh-CN" altLang="en-US" sz="2400" dirty="0"/>
              <a:t> </a:t>
            </a:r>
            <a:r>
              <a:rPr lang="en-US" altLang="zh-CN" sz="2400" dirty="0"/>
              <a:t>Model</a:t>
            </a:r>
          </a:p>
          <a:p>
            <a:pPr lvl="1"/>
            <a:r>
              <a:rPr lang="en-US" altLang="zh-CN" sz="2000" dirty="0"/>
              <a:t>BERT</a:t>
            </a:r>
            <a:r>
              <a:rPr lang="zh-CN" altLang="en-US" sz="2000" dirty="0"/>
              <a:t>在</a:t>
            </a:r>
            <a:r>
              <a:rPr lang="en-US" altLang="zh-CN" sz="2000" dirty="0"/>
              <a:t>NLP</a:t>
            </a:r>
            <a:r>
              <a:rPr lang="zh-CN" altLang="en-US" sz="2000" dirty="0"/>
              <a:t>模型中的效果证明了其有效性；</a:t>
            </a:r>
            <a:endParaRPr lang="en-US" altLang="zh-CN" sz="2000" dirty="0"/>
          </a:p>
          <a:p>
            <a:pPr lvl="1"/>
            <a:r>
              <a:rPr lang="zh-CN" altLang="en-US" sz="2000" dirty="0"/>
              <a:t>使用</a:t>
            </a:r>
            <a:r>
              <a:rPr lang="en-US" altLang="zh-CN" sz="2000" dirty="0"/>
              <a:t>BERT</a:t>
            </a:r>
            <a:r>
              <a:rPr lang="zh-CN" altLang="en-US" sz="2000" dirty="0"/>
              <a:t>生成</a:t>
            </a:r>
            <a:r>
              <a:rPr lang="en-US" altLang="zh-CN" sz="2000" dirty="0"/>
              <a:t>paper</a:t>
            </a:r>
            <a:r>
              <a:rPr lang="zh-CN" altLang="en-US" sz="2000" dirty="0"/>
              <a:t>的语义</a:t>
            </a:r>
            <a:r>
              <a:rPr lang="en-US" altLang="zh-CN" sz="2000" dirty="0"/>
              <a:t>embedding</a:t>
            </a:r>
            <a:r>
              <a:rPr lang="zh-CN" altLang="en-US" sz="2000" dirty="0"/>
              <a:t>；</a:t>
            </a:r>
            <a:endParaRPr lang="en-US" altLang="zh-CN" sz="2000" dirty="0"/>
          </a:p>
          <a:p>
            <a:pPr lvl="1"/>
            <a:r>
              <a:rPr lang="zh-CN" altLang="en-US" sz="2000" dirty="0"/>
              <a:t>我们使用了在</a:t>
            </a:r>
            <a:r>
              <a:rPr lang="en-US" altLang="zh-CN" sz="2000" dirty="0"/>
              <a:t>paper</a:t>
            </a:r>
            <a:r>
              <a:rPr lang="zh-CN" altLang="en-US" sz="2000" dirty="0"/>
              <a:t> </a:t>
            </a:r>
            <a:r>
              <a:rPr lang="en-US" altLang="zh-CN" sz="2000" dirty="0" err="1"/>
              <a:t>na</a:t>
            </a:r>
            <a:r>
              <a:rPr lang="zh-CN" altLang="en-US" sz="2000" dirty="0"/>
              <a:t> </a:t>
            </a:r>
            <a:r>
              <a:rPr lang="en-US" altLang="zh-CN" sz="2000" dirty="0"/>
              <a:t>task</a:t>
            </a:r>
            <a:r>
              <a:rPr lang="zh-CN" altLang="en-US" sz="2000" dirty="0"/>
              <a:t>上</a:t>
            </a:r>
            <a:r>
              <a:rPr lang="en-US" altLang="zh-CN" sz="2000" dirty="0"/>
              <a:t>fine-tune</a:t>
            </a:r>
            <a:r>
              <a:rPr lang="zh-CN" altLang="en-US" sz="2000" dirty="0"/>
              <a:t>的</a:t>
            </a:r>
            <a:r>
              <a:rPr lang="en-US" altLang="zh-CN" sz="2000" dirty="0" err="1"/>
              <a:t>OAGBert</a:t>
            </a:r>
            <a:r>
              <a:rPr lang="zh-CN" altLang="en-US" sz="2000" dirty="0"/>
              <a:t>；</a:t>
            </a:r>
            <a:endParaRPr lang="en-US" altLang="zh-CN" sz="2000" dirty="0"/>
          </a:p>
          <a:p>
            <a:pPr marL="457200" lvl="1" indent="0">
              <a:buNone/>
            </a:pPr>
            <a:r>
              <a:rPr lang="zh-CN" altLang="en-US" sz="2000" dirty="0"/>
              <a:t>（</a:t>
            </a:r>
            <a:r>
              <a:rPr lang="en-US" altLang="zh-CN" sz="2000" dirty="0"/>
              <a:t>https://</a:t>
            </a:r>
            <a:r>
              <a:rPr lang="en-US" altLang="zh-CN" sz="2000" dirty="0" err="1"/>
              <a:t>github.com</a:t>
            </a:r>
            <a:r>
              <a:rPr lang="en-US" altLang="zh-CN" sz="2000" dirty="0"/>
              <a:t>/</a:t>
            </a:r>
            <a:r>
              <a:rPr lang="en-US" altLang="zh-CN" sz="2000" dirty="0" err="1"/>
              <a:t>thudm</a:t>
            </a:r>
            <a:r>
              <a:rPr lang="en-US" altLang="zh-CN" sz="2000" dirty="0"/>
              <a:t>/</a:t>
            </a:r>
            <a:r>
              <a:rPr lang="en-US" altLang="zh-CN" sz="2000" dirty="0" err="1"/>
              <a:t>oag-bert</a:t>
            </a:r>
            <a:r>
              <a:rPr lang="zh-CN" altLang="en-US" sz="2000" dirty="0"/>
              <a:t>） </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p:txBody>
      </p:sp>
      <p:sp>
        <p:nvSpPr>
          <p:cNvPr id="4" name="TextBox 3">
            <a:extLst>
              <a:ext uri="{FF2B5EF4-FFF2-40B4-BE49-F238E27FC236}">
                <a16:creationId xmlns:a16="http://schemas.microsoft.com/office/drawing/2014/main" id="{CA3123EB-AB99-A14A-BFA6-C54A63314DC8}"/>
              </a:ext>
            </a:extLst>
          </p:cNvPr>
          <p:cNvSpPr txBox="1"/>
          <p:nvPr/>
        </p:nvSpPr>
        <p:spPr>
          <a:xfrm>
            <a:off x="2886075" y="5657850"/>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0963114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zh-CN" altLang="en-US" sz="2400" dirty="0"/>
              <a:t>信息检索基于交互的匹配模型</a:t>
            </a:r>
            <a:endParaRPr lang="en-US" altLang="zh-CN" sz="2400" dirty="0"/>
          </a:p>
          <a:p>
            <a:endParaRPr lang="en-US" altLang="zh-CN" sz="2000" dirty="0"/>
          </a:p>
          <a:p>
            <a:pPr lvl="1"/>
            <a:endParaRPr lang="en-US" altLang="zh-CN" sz="2000" dirty="0"/>
          </a:p>
        </p:txBody>
      </p:sp>
      <p:sp>
        <p:nvSpPr>
          <p:cNvPr id="4" name="TextBox 3">
            <a:extLst>
              <a:ext uri="{FF2B5EF4-FFF2-40B4-BE49-F238E27FC236}">
                <a16:creationId xmlns:a16="http://schemas.microsoft.com/office/drawing/2014/main" id="{CA3123EB-AB99-A14A-BFA6-C54A63314DC8}"/>
              </a:ext>
            </a:extLst>
          </p:cNvPr>
          <p:cNvSpPr txBox="1"/>
          <p:nvPr/>
        </p:nvSpPr>
        <p:spPr>
          <a:xfrm>
            <a:off x="2886075" y="5657850"/>
            <a:ext cx="184731" cy="369332"/>
          </a:xfrm>
          <a:prstGeom prst="rect">
            <a:avLst/>
          </a:prstGeom>
          <a:noFill/>
        </p:spPr>
        <p:txBody>
          <a:bodyPr wrap="none" rtlCol="0">
            <a:spAutoFit/>
          </a:bodyPr>
          <a:lstStyle/>
          <a:p>
            <a:endParaRPr lang="en-CN" dirty="0"/>
          </a:p>
        </p:txBody>
      </p:sp>
      <p:pic>
        <p:nvPicPr>
          <p:cNvPr id="7" name="Picture 6">
            <a:extLst>
              <a:ext uri="{FF2B5EF4-FFF2-40B4-BE49-F238E27FC236}">
                <a16:creationId xmlns:a16="http://schemas.microsoft.com/office/drawing/2014/main" id="{D0DB029B-2677-AF47-9B2B-929F1A985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905" y="2307193"/>
            <a:ext cx="6038850" cy="3200400"/>
          </a:xfrm>
          <a:prstGeom prst="rect">
            <a:avLst/>
          </a:prstGeom>
        </p:spPr>
      </p:pic>
      <p:sp>
        <p:nvSpPr>
          <p:cNvPr id="5" name="Rectangle 4">
            <a:extLst>
              <a:ext uri="{FF2B5EF4-FFF2-40B4-BE49-F238E27FC236}">
                <a16:creationId xmlns:a16="http://schemas.microsoft.com/office/drawing/2014/main" id="{320B2068-D427-ED42-8366-A1E8DDA1D121}"/>
              </a:ext>
            </a:extLst>
          </p:cNvPr>
          <p:cNvSpPr/>
          <p:nvPr/>
        </p:nvSpPr>
        <p:spPr>
          <a:xfrm>
            <a:off x="4869859" y="1350407"/>
            <a:ext cx="2403222" cy="369332"/>
          </a:xfrm>
          <a:prstGeom prst="rect">
            <a:avLst/>
          </a:prstGeom>
        </p:spPr>
        <p:txBody>
          <a:bodyPr wrap="none">
            <a:spAutoFit/>
          </a:bodyPr>
          <a:lstStyle/>
          <a:p>
            <a:r>
              <a:rPr lang="en-US" altLang="zh-CN" dirty="0" err="1"/>
              <a:t>Xiong</a:t>
            </a:r>
            <a:r>
              <a:rPr lang="en-US" altLang="zh-CN" dirty="0"/>
              <a:t>,</a:t>
            </a:r>
            <a:r>
              <a:rPr lang="zh-CN" altLang="en-US" dirty="0"/>
              <a:t> </a:t>
            </a:r>
            <a:r>
              <a:rPr lang="en-US" altLang="zh-CN" dirty="0"/>
              <a:t>et</a:t>
            </a:r>
            <a:r>
              <a:rPr lang="zh-CN" altLang="en-US" dirty="0"/>
              <a:t> </a:t>
            </a:r>
            <a:r>
              <a:rPr lang="en-US" altLang="zh-CN" dirty="0"/>
              <a:t>al.</a:t>
            </a:r>
            <a:r>
              <a:rPr lang="zh-CN" altLang="en-US" dirty="0"/>
              <a:t> </a:t>
            </a:r>
            <a:r>
              <a:rPr lang="en-US" altLang="zh-CN" dirty="0"/>
              <a:t>SIGIR’17</a:t>
            </a:r>
            <a:endParaRPr lang="zh-CN" altLang="en-US" dirty="0"/>
          </a:p>
        </p:txBody>
      </p:sp>
      <p:sp>
        <p:nvSpPr>
          <p:cNvPr id="9" name="Rectangle 8">
            <a:extLst>
              <a:ext uri="{FF2B5EF4-FFF2-40B4-BE49-F238E27FC236}">
                <a16:creationId xmlns:a16="http://schemas.microsoft.com/office/drawing/2014/main" id="{0775946E-75B2-9C47-8D05-E216639BF684}"/>
              </a:ext>
            </a:extLst>
          </p:cNvPr>
          <p:cNvSpPr/>
          <p:nvPr/>
        </p:nvSpPr>
        <p:spPr>
          <a:xfrm>
            <a:off x="631953" y="6027182"/>
            <a:ext cx="8286750" cy="584775"/>
          </a:xfrm>
          <a:prstGeom prst="rect">
            <a:avLst/>
          </a:prstGeom>
        </p:spPr>
        <p:txBody>
          <a:bodyPr wrap="square">
            <a:spAutoFit/>
          </a:bodyPr>
          <a:lstStyle/>
          <a:p>
            <a:r>
              <a:rPr lang="en-US" sz="1600" dirty="0"/>
              <a:t>C. </a:t>
            </a:r>
            <a:r>
              <a:rPr lang="en-US" sz="1600" dirty="0" err="1"/>
              <a:t>Xiong</a:t>
            </a:r>
            <a:r>
              <a:rPr lang="en-US" sz="1600" dirty="0"/>
              <a:t>, Z. Dai, J. Callan, Z. Liu, and R. Power. End-to-end neural</a:t>
            </a:r>
            <a:r>
              <a:rPr lang="zh-CN" altLang="en-US" sz="1600" dirty="0"/>
              <a:t> </a:t>
            </a:r>
            <a:r>
              <a:rPr lang="en-US" sz="1600" dirty="0"/>
              <a:t>ad-hoc ranking with kernel pooling. In SIGIR’17, pages 55–64, 2017.</a:t>
            </a:r>
          </a:p>
        </p:txBody>
      </p:sp>
    </p:spTree>
    <p:extLst>
      <p:ext uri="{BB962C8B-B14F-4D97-AF65-F5344CB8AC3E}">
        <p14:creationId xmlns:p14="http://schemas.microsoft.com/office/powerpoint/2010/main" val="252737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endParaRPr lang="en-C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en-US" altLang="zh-CN" sz="2400" dirty="0"/>
                  <a:t>RBF</a:t>
                </a:r>
                <a:r>
                  <a:rPr lang="zh-CN" altLang="en-US" sz="2400" dirty="0"/>
                  <a:t> </a:t>
                </a:r>
                <a:r>
                  <a:rPr lang="en-US" altLang="zh-CN" sz="2400" dirty="0"/>
                  <a:t>Kernel</a:t>
                </a:r>
                <a:r>
                  <a:rPr lang="zh-CN" altLang="en-US" sz="2400" dirty="0"/>
                  <a:t> </a:t>
                </a:r>
                <a:r>
                  <a:rPr lang="en-US" altLang="zh-CN" sz="2400" dirty="0"/>
                  <a:t>Function</a:t>
                </a:r>
                <a:r>
                  <a:rPr lang="zh-CN" altLang="en-US" sz="2400" dirty="0"/>
                  <a:t> </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000" dirty="0"/>
                  <a:t>通过控制</a:t>
                </a:r>
                <a14:m>
                  <m:oMath xmlns:m="http://schemas.openxmlformats.org/officeDocument/2006/math">
                    <m:r>
                      <a:rPr lang="zh-CN" altLang="en-US" sz="2000" i="1" smtClean="0">
                        <a:latin typeface="Cambria Math" panose="02040503050406030204" pitchFamily="18" charset="0"/>
                      </a:rPr>
                      <m:t>𝜇</m:t>
                    </m:r>
                    <m:r>
                      <a:rPr lang="zh-CN" altLang="en-US" sz="2000" b="0" i="1" smtClean="0">
                        <a:latin typeface="Cambria Math" panose="02040503050406030204" pitchFamily="18" charset="0"/>
                      </a:rPr>
                      <m:t>，</m:t>
                    </m:r>
                    <m:r>
                      <a:rPr lang="zh-CN" altLang="en-US" sz="2000" i="1" smtClean="0">
                        <a:latin typeface="Cambria Math" panose="02040503050406030204" pitchFamily="18" charset="0"/>
                      </a:rPr>
                      <m:t>𝜎</m:t>
                    </m:r>
                  </m:oMath>
                </a14:m>
                <a:r>
                  <a:rPr lang="zh-CN" altLang="en-US" sz="2000" dirty="0"/>
                  <a:t>来控制</a:t>
                </a:r>
                <a:r>
                  <a:rPr lang="en-US" altLang="zh-CN" sz="2000" dirty="0"/>
                  <a:t>exact</a:t>
                </a:r>
                <a:r>
                  <a:rPr lang="zh-CN" altLang="en-US" sz="2000" dirty="0"/>
                  <a:t> </a:t>
                </a:r>
                <a:r>
                  <a:rPr lang="en-US" altLang="zh-CN" sz="2000" dirty="0"/>
                  <a:t>or</a:t>
                </a:r>
                <a:r>
                  <a:rPr lang="zh-CN" altLang="en-US" sz="2000" dirty="0"/>
                  <a:t> </a:t>
                </a:r>
                <a:r>
                  <a:rPr lang="en-US" altLang="zh-CN" sz="2000" dirty="0"/>
                  <a:t>semantic</a:t>
                </a:r>
                <a:r>
                  <a:rPr lang="zh-CN" altLang="en-US" sz="2000" dirty="0"/>
                  <a:t> </a:t>
                </a:r>
                <a:r>
                  <a:rPr lang="en-US" altLang="zh-CN" sz="2000" dirty="0"/>
                  <a:t>matching</a:t>
                </a:r>
              </a:p>
              <a:p>
                <a:pPr lvl="1"/>
                <a14:m>
                  <m:oMath xmlns:m="http://schemas.openxmlformats.org/officeDocument/2006/math">
                    <m:r>
                      <a:rPr lang="zh-CN" altLang="en-US" sz="1600" i="1">
                        <a:latin typeface="Cambria Math" panose="02040503050406030204" pitchFamily="18" charset="0"/>
                      </a:rPr>
                      <m:t>𝜇</m:t>
                    </m:r>
                    <m:r>
                      <a:rPr lang="en-US" altLang="zh-CN" sz="1600" b="0" i="1" smtClean="0">
                        <a:latin typeface="Cambria Math" panose="02040503050406030204" pitchFamily="18" charset="0"/>
                      </a:rPr>
                      <m:t>=1</m:t>
                    </m:r>
                  </m:oMath>
                </a14:m>
                <a:r>
                  <a:rPr lang="en-US" altLang="zh-CN" sz="1600" dirty="0"/>
                  <a:t>,</a:t>
                </a:r>
                <a:r>
                  <a:rPr lang="zh-CN" altLang="en-US" sz="1600" dirty="0"/>
                  <a:t> </a:t>
                </a:r>
                <a14:m>
                  <m:oMath xmlns:m="http://schemas.openxmlformats.org/officeDocument/2006/math">
                    <m:r>
                      <a:rPr lang="zh-CN" altLang="en-US" sz="1600" b="0" i="0" smtClean="0">
                        <a:latin typeface="Cambria Math" panose="02040503050406030204" pitchFamily="18" charset="0"/>
                      </a:rPr>
                      <m:t> </m:t>
                    </m:r>
                    <m:r>
                      <a:rPr lang="zh-CN" altLang="en-US" sz="1600" i="1">
                        <a:latin typeface="Cambria Math" panose="02040503050406030204" pitchFamily="18" charset="0"/>
                      </a:rPr>
                      <m:t>𝜎</m:t>
                    </m:r>
                    <m:r>
                      <a:rPr lang="en-US" altLang="zh-CN" sz="1600" b="0" i="1" smtClean="0">
                        <a:latin typeface="Cambria Math" panose="02040503050406030204" pitchFamily="18" charset="0"/>
                      </a:rPr>
                      <m:t>→0</m:t>
                    </m:r>
                  </m:oMath>
                </a14:m>
                <a:r>
                  <a:rPr lang="en-US" altLang="zh-CN" sz="1600" dirty="0"/>
                  <a:t>:</a:t>
                </a:r>
                <a:r>
                  <a:rPr lang="zh-CN" altLang="en-US" sz="1600" dirty="0"/>
                  <a:t> </a:t>
                </a:r>
                <a:r>
                  <a:rPr lang="en-US" altLang="zh-CN" sz="1600" dirty="0"/>
                  <a:t>Exact</a:t>
                </a:r>
                <a:r>
                  <a:rPr lang="zh-CN" altLang="en-US" sz="1600" dirty="0"/>
                  <a:t> </a:t>
                </a:r>
                <a:r>
                  <a:rPr lang="en-US" altLang="zh-CN" sz="1600" dirty="0"/>
                  <a:t>matching</a:t>
                </a:r>
              </a:p>
              <a:p>
                <a:pPr lvl="1"/>
                <a14:m>
                  <m:oMath xmlns:m="http://schemas.openxmlformats.org/officeDocument/2006/math">
                    <m:r>
                      <a:rPr lang="zh-CN" altLang="en-US" sz="1600" i="1">
                        <a:latin typeface="Cambria Math" panose="02040503050406030204" pitchFamily="18" charset="0"/>
                      </a:rPr>
                      <m:t>𝜇</m:t>
                    </m:r>
                    <m:r>
                      <a:rPr lang="en-US" altLang="zh-CN" sz="1600" i="1">
                        <a:latin typeface="Cambria Math" panose="02040503050406030204" pitchFamily="18" charset="0"/>
                      </a:rPr>
                      <m:t>=</m:t>
                    </m:r>
                    <m:r>
                      <a:rPr lang="en-US" altLang="zh-CN" sz="1600" b="0" i="1" smtClean="0">
                        <a:latin typeface="Cambria Math" panose="02040503050406030204" pitchFamily="18" charset="0"/>
                      </a:rPr>
                      <m:t>0.5</m:t>
                    </m:r>
                  </m:oMath>
                </a14:m>
                <a:r>
                  <a:rPr lang="en-US" altLang="zh-CN" sz="1600" dirty="0"/>
                  <a:t>:</a:t>
                </a:r>
                <a:r>
                  <a:rPr lang="zh-CN" altLang="en-US" sz="1600" dirty="0"/>
                  <a:t> </a:t>
                </a:r>
                <a:r>
                  <a:rPr lang="en-US" altLang="zh-CN" sz="1600" dirty="0"/>
                  <a:t>Semantic</a:t>
                </a:r>
                <a:r>
                  <a:rPr lang="zh-CN" altLang="en-US" sz="1600" dirty="0"/>
                  <a:t> </a:t>
                </a:r>
                <a:r>
                  <a:rPr lang="en-US" altLang="zh-CN" sz="1600" dirty="0"/>
                  <a:t>matching</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mc:Choice>
        <mc:Fallback>
          <p:sp>
            <p:nvSpPr>
              <p:cNvPr id="3" name="Content Placeholder 2">
                <a:extLst>
                  <a:ext uri="{FF2B5EF4-FFF2-40B4-BE49-F238E27FC236}">
                    <a16:creationId xmlns:a16="http://schemas.microsoft.com/office/drawing/2014/main" id="{8E7D374A-4FE7-B54F-8F6B-2442FC065E2D}"/>
                  </a:ext>
                </a:extLst>
              </p:cNvPr>
              <p:cNvSpPr>
                <a:spLocks noGrp="1" noRot="1" noChangeAspect="1" noMove="1" noResize="1" noEditPoints="1" noAdjustHandles="1" noChangeArrowheads="1" noChangeShapeType="1" noTextEdit="1"/>
              </p:cNvSpPr>
              <p:nvPr>
                <p:ph idx="1"/>
              </p:nvPr>
            </p:nvSpPr>
            <p:spPr>
              <a:xfrm>
                <a:off x="353897" y="1277186"/>
                <a:ext cx="8642838" cy="4929188"/>
              </a:xfrm>
              <a:blipFill>
                <a:blip r:embed="rId3"/>
                <a:stretch>
                  <a:fillRect l="-880" t="-1028"/>
                </a:stretch>
              </a:blipFill>
            </p:spPr>
            <p:txBody>
              <a:bodyPr/>
              <a:lstStyle/>
              <a:p>
                <a:r>
                  <a:rPr lang="en-CN">
                    <a:noFill/>
                  </a:rPr>
                  <a:t> </a:t>
                </a:r>
              </a:p>
            </p:txBody>
          </p:sp>
        </mc:Fallback>
      </mc:AlternateContent>
      <p:sp>
        <p:nvSpPr>
          <p:cNvPr id="4" name="TextBox 3">
            <a:extLst>
              <a:ext uri="{FF2B5EF4-FFF2-40B4-BE49-F238E27FC236}">
                <a16:creationId xmlns:a16="http://schemas.microsoft.com/office/drawing/2014/main" id="{CA3123EB-AB99-A14A-BFA6-C54A63314DC8}"/>
              </a:ext>
            </a:extLst>
          </p:cNvPr>
          <p:cNvSpPr txBox="1"/>
          <p:nvPr/>
        </p:nvSpPr>
        <p:spPr>
          <a:xfrm>
            <a:off x="2886075" y="5657850"/>
            <a:ext cx="184731" cy="369332"/>
          </a:xfrm>
          <a:prstGeom prst="rect">
            <a:avLst/>
          </a:prstGeom>
          <a:noFill/>
        </p:spPr>
        <p:txBody>
          <a:bodyPr wrap="none" rtlCol="0">
            <a:spAutoFit/>
          </a:bodyPr>
          <a:lstStyle/>
          <a:p>
            <a:endParaRPr lang="en-CN" dirty="0"/>
          </a:p>
        </p:txBody>
      </p:sp>
      <p:sp>
        <p:nvSpPr>
          <p:cNvPr id="9" name="Rectangle 8">
            <a:extLst>
              <a:ext uri="{FF2B5EF4-FFF2-40B4-BE49-F238E27FC236}">
                <a16:creationId xmlns:a16="http://schemas.microsoft.com/office/drawing/2014/main" id="{0775946E-75B2-9C47-8D05-E216639BF684}"/>
              </a:ext>
            </a:extLst>
          </p:cNvPr>
          <p:cNvSpPr/>
          <p:nvPr/>
        </p:nvSpPr>
        <p:spPr>
          <a:xfrm>
            <a:off x="631953" y="6027182"/>
            <a:ext cx="8286750" cy="584775"/>
          </a:xfrm>
          <a:prstGeom prst="rect">
            <a:avLst/>
          </a:prstGeom>
        </p:spPr>
        <p:txBody>
          <a:bodyPr wrap="square">
            <a:spAutoFit/>
          </a:bodyPr>
          <a:lstStyle/>
          <a:p>
            <a:r>
              <a:rPr lang="en-US" sz="1600" dirty="0"/>
              <a:t>C. </a:t>
            </a:r>
            <a:r>
              <a:rPr lang="en-US" sz="1600" dirty="0" err="1"/>
              <a:t>Xiong</a:t>
            </a:r>
            <a:r>
              <a:rPr lang="en-US" sz="1600" dirty="0"/>
              <a:t>, Z. Dai, J. Callan, Z. Liu, and R. Power. End-to-end neural</a:t>
            </a:r>
            <a:r>
              <a:rPr lang="zh-CN" altLang="en-US" sz="1600" dirty="0"/>
              <a:t> </a:t>
            </a:r>
            <a:r>
              <a:rPr lang="en-US" sz="1600" dirty="0"/>
              <a:t>ad-hoc ranking with kernel pooling. In SIGIR’17, pages 55–64, 2017.</a:t>
            </a:r>
          </a:p>
        </p:txBody>
      </p:sp>
      <p:pic>
        <p:nvPicPr>
          <p:cNvPr id="8" name="Picture 7">
            <a:extLst>
              <a:ext uri="{FF2B5EF4-FFF2-40B4-BE49-F238E27FC236}">
                <a16:creationId xmlns:a16="http://schemas.microsoft.com/office/drawing/2014/main" id="{6D45AD3D-7320-D242-8B35-476BAC0954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53" y="1833145"/>
            <a:ext cx="5664200" cy="2451100"/>
          </a:xfrm>
          <a:prstGeom prst="rect">
            <a:avLst/>
          </a:prstGeom>
        </p:spPr>
      </p:pic>
    </p:spTree>
    <p:extLst>
      <p:ext uri="{BB962C8B-B14F-4D97-AF65-F5344CB8AC3E}">
        <p14:creationId xmlns:p14="http://schemas.microsoft.com/office/powerpoint/2010/main" val="75212628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C98E-FECC-0A4D-B601-E532CD838C8C}"/>
              </a:ext>
            </a:extLst>
          </p:cNvPr>
          <p:cNvSpPr>
            <a:spLocks noGrp="1"/>
          </p:cNvSpPr>
          <p:nvPr>
            <p:ph type="title"/>
          </p:nvPr>
        </p:nvSpPr>
        <p:spPr/>
        <p:txBody>
          <a:bodyPr/>
          <a:lstStyle/>
          <a:p>
            <a:r>
              <a:rPr lang="en-CN" dirty="0"/>
              <a:t>增量</a:t>
            </a:r>
            <a:r>
              <a:rPr lang="en-US" altLang="zh-CN" dirty="0"/>
              <a:t>NA</a:t>
            </a:r>
            <a:endParaRPr lang="en-CN" dirty="0"/>
          </a:p>
        </p:txBody>
      </p:sp>
      <p:sp>
        <p:nvSpPr>
          <p:cNvPr id="3" name="Content Placeholder 2">
            <a:extLst>
              <a:ext uri="{FF2B5EF4-FFF2-40B4-BE49-F238E27FC236}">
                <a16:creationId xmlns:a16="http://schemas.microsoft.com/office/drawing/2014/main" id="{8E7D374A-4FE7-B54F-8F6B-2442FC065E2D}"/>
              </a:ext>
            </a:extLst>
          </p:cNvPr>
          <p:cNvSpPr>
            <a:spLocks noGrp="1"/>
          </p:cNvSpPr>
          <p:nvPr>
            <p:ph idx="1"/>
          </p:nvPr>
        </p:nvSpPr>
        <p:spPr>
          <a:xfrm>
            <a:off x="353897" y="1277186"/>
            <a:ext cx="8642838" cy="4929188"/>
          </a:xfrm>
        </p:spPr>
        <p:txBody>
          <a:bodyPr/>
          <a:lstStyle/>
          <a:p>
            <a:r>
              <a:rPr lang="zh-CN" altLang="en-US" sz="2400" dirty="0"/>
              <a:t>训练</a:t>
            </a:r>
            <a:endParaRPr lang="en-US" altLang="zh-CN" sz="2400" dirty="0"/>
          </a:p>
          <a:p>
            <a:pPr lvl="1"/>
            <a:r>
              <a:rPr lang="en-US" altLang="zh-CN" sz="2000" dirty="0"/>
              <a:t>Features</a:t>
            </a:r>
            <a:r>
              <a:rPr lang="zh-CN" altLang="en-US" sz="2000" dirty="0"/>
              <a:t>：</a:t>
            </a:r>
            <a:r>
              <a:rPr lang="en-US" altLang="zh-CN" sz="2000" dirty="0"/>
              <a:t>36-d</a:t>
            </a:r>
            <a:r>
              <a:rPr lang="zh-CN" altLang="en-US" sz="2000" dirty="0"/>
              <a:t> </a:t>
            </a:r>
            <a:r>
              <a:rPr lang="en-US" altLang="zh-CN" sz="2000" dirty="0"/>
              <a:t>hand-craft</a:t>
            </a:r>
            <a:r>
              <a:rPr lang="zh-CN" altLang="en-US" sz="2000" dirty="0"/>
              <a:t> </a:t>
            </a:r>
            <a:r>
              <a:rPr lang="en-US" altLang="zh-CN" sz="2000" dirty="0"/>
              <a:t>features</a:t>
            </a:r>
            <a:r>
              <a:rPr lang="zh-CN" altLang="en-US" sz="2000" dirty="0"/>
              <a:t> </a:t>
            </a:r>
            <a:r>
              <a:rPr lang="en-US" altLang="zh-CN" sz="2000" dirty="0"/>
              <a:t>+</a:t>
            </a:r>
            <a:r>
              <a:rPr lang="zh-CN" altLang="en-US" sz="2000" dirty="0"/>
              <a:t> </a:t>
            </a:r>
            <a:r>
              <a:rPr lang="en-US" altLang="zh-CN" sz="2000" dirty="0"/>
              <a:t>41-d</a:t>
            </a:r>
            <a:r>
              <a:rPr lang="zh-CN" altLang="en-US" sz="2000" dirty="0"/>
              <a:t> </a:t>
            </a:r>
            <a:r>
              <a:rPr lang="en-US" altLang="zh-CN" sz="2000" dirty="0"/>
              <a:t>semantic</a:t>
            </a:r>
            <a:r>
              <a:rPr lang="zh-CN" altLang="en-US" sz="2000" dirty="0"/>
              <a:t> </a:t>
            </a:r>
            <a:r>
              <a:rPr lang="en-US" altLang="zh-CN" sz="2000" dirty="0"/>
              <a:t>features</a:t>
            </a:r>
          </a:p>
          <a:p>
            <a:pPr lvl="1"/>
            <a:r>
              <a:rPr lang="en-US" altLang="zh-CN" sz="2000" dirty="0"/>
              <a:t>Learning</a:t>
            </a:r>
            <a:r>
              <a:rPr lang="zh-CN" altLang="en-US" sz="2000" dirty="0"/>
              <a:t> </a:t>
            </a:r>
            <a:r>
              <a:rPr lang="en-US" altLang="zh-CN" sz="2000" dirty="0"/>
              <a:t>to</a:t>
            </a:r>
            <a:r>
              <a:rPr lang="zh-CN" altLang="en-US" sz="2000" dirty="0"/>
              <a:t> </a:t>
            </a:r>
            <a:r>
              <a:rPr lang="en-US" altLang="zh-CN" sz="2000" dirty="0"/>
              <a:t>Rank.</a:t>
            </a:r>
          </a:p>
          <a:p>
            <a:endParaRPr lang="en-US" altLang="zh-CN" sz="2400" dirty="0"/>
          </a:p>
          <a:p>
            <a:endParaRPr lang="en-US" altLang="zh-CN" sz="2400" dirty="0"/>
          </a:p>
          <a:p>
            <a:r>
              <a:rPr lang="zh-CN" altLang="en-US" sz="2400" dirty="0"/>
              <a:t>评测结果</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sp>
        <p:nvSpPr>
          <p:cNvPr id="4" name="TextBox 3">
            <a:extLst>
              <a:ext uri="{FF2B5EF4-FFF2-40B4-BE49-F238E27FC236}">
                <a16:creationId xmlns:a16="http://schemas.microsoft.com/office/drawing/2014/main" id="{CA3123EB-AB99-A14A-BFA6-C54A63314DC8}"/>
              </a:ext>
            </a:extLst>
          </p:cNvPr>
          <p:cNvSpPr txBox="1"/>
          <p:nvPr/>
        </p:nvSpPr>
        <p:spPr>
          <a:xfrm>
            <a:off x="2886075" y="5657850"/>
            <a:ext cx="184731" cy="369332"/>
          </a:xfrm>
          <a:prstGeom prst="rect">
            <a:avLst/>
          </a:prstGeom>
          <a:noFill/>
        </p:spPr>
        <p:txBody>
          <a:bodyPr wrap="none" rtlCol="0">
            <a:spAutoFit/>
          </a:bodyPr>
          <a:lstStyle/>
          <a:p>
            <a:endParaRPr lang="en-CN" dirty="0"/>
          </a:p>
        </p:txBody>
      </p:sp>
      <p:graphicFrame>
        <p:nvGraphicFramePr>
          <p:cNvPr id="7" name="Table 6">
            <a:extLst>
              <a:ext uri="{FF2B5EF4-FFF2-40B4-BE49-F238E27FC236}">
                <a16:creationId xmlns:a16="http://schemas.microsoft.com/office/drawing/2014/main" id="{9B8945BD-BD08-5A4F-8C9F-FCC1632A3E91}"/>
              </a:ext>
            </a:extLst>
          </p:cNvPr>
          <p:cNvGraphicFramePr>
            <a:graphicFrameLocks noGrp="1"/>
          </p:cNvGraphicFramePr>
          <p:nvPr>
            <p:extLst>
              <p:ext uri="{D42A27DB-BD31-4B8C-83A1-F6EECF244321}">
                <p14:modId xmlns:p14="http://schemas.microsoft.com/office/powerpoint/2010/main" val="1012507142"/>
              </p:ext>
            </p:extLst>
          </p:nvPr>
        </p:nvGraphicFramePr>
        <p:xfrm>
          <a:off x="1409699" y="4097337"/>
          <a:ext cx="6096000" cy="111252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418684151"/>
                    </a:ext>
                  </a:extLst>
                </a:gridCol>
                <a:gridCol w="3048000">
                  <a:extLst>
                    <a:ext uri="{9D8B030D-6E8A-4147-A177-3AD203B41FA5}">
                      <a16:colId xmlns:a16="http://schemas.microsoft.com/office/drawing/2014/main" val="708449179"/>
                    </a:ext>
                  </a:extLst>
                </a:gridCol>
              </a:tblGrid>
              <a:tr h="370840">
                <a:tc>
                  <a:txBody>
                    <a:bodyPr/>
                    <a:lstStyle/>
                    <a:p>
                      <a:endParaRPr lang="en-CN" dirty="0"/>
                    </a:p>
                  </a:txBody>
                  <a:tcPr/>
                </a:tc>
                <a:tc>
                  <a:txBody>
                    <a:bodyPr/>
                    <a:lstStyle/>
                    <a:p>
                      <a:r>
                        <a:rPr lang="en-US" altLang="zh-CN" dirty="0"/>
                        <a:t>F1%</a:t>
                      </a:r>
                      <a:endParaRPr lang="en-CN" dirty="0"/>
                    </a:p>
                  </a:txBody>
                  <a:tcPr/>
                </a:tc>
                <a:extLst>
                  <a:ext uri="{0D108BD9-81ED-4DB2-BD59-A6C34878D82A}">
                    <a16:rowId xmlns:a16="http://schemas.microsoft.com/office/drawing/2014/main" val="2446890564"/>
                  </a:ext>
                </a:extLst>
              </a:tr>
              <a:tr h="370840">
                <a:tc>
                  <a:txBody>
                    <a:bodyPr/>
                    <a:lstStyle/>
                    <a:p>
                      <a:r>
                        <a:rPr lang="en-US" altLang="zh-CN" dirty="0"/>
                        <a:t>Feature-based</a:t>
                      </a:r>
                      <a:endParaRPr lang="en-CN" dirty="0"/>
                    </a:p>
                  </a:txBody>
                  <a:tcPr/>
                </a:tc>
                <a:tc>
                  <a:txBody>
                    <a:bodyPr/>
                    <a:lstStyle/>
                    <a:p>
                      <a:r>
                        <a:rPr lang="en-US" altLang="zh-CN" dirty="0"/>
                        <a:t>87.74</a:t>
                      </a:r>
                      <a:endParaRPr lang="en-CN" dirty="0"/>
                    </a:p>
                  </a:txBody>
                  <a:tcPr/>
                </a:tc>
                <a:extLst>
                  <a:ext uri="{0D108BD9-81ED-4DB2-BD59-A6C34878D82A}">
                    <a16:rowId xmlns:a16="http://schemas.microsoft.com/office/drawing/2014/main" val="299571496"/>
                  </a:ext>
                </a:extLst>
              </a:tr>
              <a:tr h="370840">
                <a:tc>
                  <a:txBody>
                    <a:bodyPr/>
                    <a:lstStyle/>
                    <a:p>
                      <a:r>
                        <a:rPr lang="en-US" altLang="zh-CN" dirty="0"/>
                        <a:t>Embedding-based</a:t>
                      </a:r>
                      <a:endParaRPr lang="en-CN" dirty="0"/>
                    </a:p>
                  </a:txBody>
                  <a:tcPr/>
                </a:tc>
                <a:tc>
                  <a:txBody>
                    <a:bodyPr/>
                    <a:lstStyle/>
                    <a:p>
                      <a:r>
                        <a:rPr lang="en-US" altLang="zh-CN" dirty="0"/>
                        <a:t>88.23</a:t>
                      </a:r>
                      <a:endParaRPr lang="en-CN" dirty="0"/>
                    </a:p>
                  </a:txBody>
                  <a:tcPr/>
                </a:tc>
                <a:extLst>
                  <a:ext uri="{0D108BD9-81ED-4DB2-BD59-A6C34878D82A}">
                    <a16:rowId xmlns:a16="http://schemas.microsoft.com/office/drawing/2014/main" val="3741205102"/>
                  </a:ext>
                </a:extLst>
              </a:tr>
            </a:tbl>
          </a:graphicData>
        </a:graphic>
      </p:graphicFrame>
    </p:spTree>
    <p:extLst>
      <p:ext uri="{BB962C8B-B14F-4D97-AF65-F5344CB8AC3E}">
        <p14:creationId xmlns:p14="http://schemas.microsoft.com/office/powerpoint/2010/main" val="37290974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A18D-0585-864C-B6DA-9BE1C6046A1E}"/>
              </a:ext>
            </a:extLst>
          </p:cNvPr>
          <p:cNvSpPr>
            <a:spLocks noGrp="1"/>
          </p:cNvSpPr>
          <p:nvPr>
            <p:ph type="title"/>
          </p:nvPr>
        </p:nvSpPr>
        <p:spPr/>
        <p:txBody>
          <a:bodyPr/>
          <a:lstStyle/>
          <a:p>
            <a:r>
              <a:rPr lang="en-US" dirty="0" err="1"/>
              <a:t>增量</a:t>
            </a:r>
            <a:r>
              <a:rPr lang="en-US" altLang="zh-CN" dirty="0" err="1"/>
              <a:t>NA</a:t>
            </a:r>
            <a:endParaRPr lang="en-CN" dirty="0"/>
          </a:p>
        </p:txBody>
      </p:sp>
      <p:sp>
        <p:nvSpPr>
          <p:cNvPr id="3" name="Content Placeholder 2">
            <a:extLst>
              <a:ext uri="{FF2B5EF4-FFF2-40B4-BE49-F238E27FC236}">
                <a16:creationId xmlns:a16="http://schemas.microsoft.com/office/drawing/2014/main" id="{38EC3209-E535-9840-8157-4A5434B63C7E}"/>
              </a:ext>
            </a:extLst>
          </p:cNvPr>
          <p:cNvSpPr>
            <a:spLocks noGrp="1"/>
          </p:cNvSpPr>
          <p:nvPr>
            <p:ph idx="1"/>
          </p:nvPr>
        </p:nvSpPr>
        <p:spPr/>
        <p:txBody>
          <a:bodyPr/>
          <a:lstStyle/>
          <a:p>
            <a:r>
              <a:rPr lang="en-CN"/>
              <a:t>讨论提升</a:t>
            </a:r>
          </a:p>
          <a:p>
            <a:pPr lvl="1"/>
            <a:r>
              <a:rPr lang="en-US" sz="2400"/>
              <a:t>特征工程</a:t>
            </a:r>
            <a:r>
              <a:rPr lang="zh-CN" altLang="en-US" sz="2400"/>
              <a:t>：更多的手工特征产生更好的效果；</a:t>
            </a:r>
            <a:endParaRPr lang="en-US" altLang="zh-CN" sz="2400"/>
          </a:p>
          <a:p>
            <a:pPr lvl="1"/>
            <a:r>
              <a:rPr lang="en-CN" sz="2400"/>
              <a:t>基于embedding模型</a:t>
            </a:r>
            <a:r>
              <a:rPr lang="zh-CN" altLang="en-US" sz="2400"/>
              <a:t>：</a:t>
            </a:r>
            <a:endParaRPr lang="en-US" altLang="zh-CN" sz="2400"/>
          </a:p>
          <a:p>
            <a:pPr lvl="2"/>
            <a:r>
              <a:rPr lang="zh-CN" altLang="en-US" sz="2000"/>
              <a:t>进一步区分不同属性的作用；</a:t>
            </a:r>
            <a:endParaRPr lang="en-US" altLang="zh-CN" sz="2000"/>
          </a:p>
          <a:p>
            <a:pPr lvl="2"/>
            <a:r>
              <a:rPr lang="zh-CN" altLang="en-US" sz="2000"/>
              <a:t>进一步区分不同论文的作用；</a:t>
            </a:r>
            <a:endParaRPr lang="en-US" altLang="zh-CN" sz="2000"/>
          </a:p>
          <a:p>
            <a:pPr lvl="2"/>
            <a:r>
              <a:rPr lang="en-US" altLang="zh-CN" sz="2000"/>
              <a:t>Ranking</a:t>
            </a:r>
            <a:r>
              <a:rPr lang="zh-CN" altLang="en-US" sz="2000"/>
              <a:t>模型与</a:t>
            </a:r>
            <a:r>
              <a:rPr lang="en-US" altLang="zh-CN" sz="2000"/>
              <a:t>decision</a:t>
            </a:r>
            <a:r>
              <a:rPr lang="zh-CN" altLang="en-US" sz="2000"/>
              <a:t>模型互相促进学习</a:t>
            </a:r>
            <a:r>
              <a:rPr lang="en-US" altLang="zh-CN" sz="2000"/>
              <a:t>(RL)</a:t>
            </a:r>
          </a:p>
          <a:p>
            <a:pPr marL="914400" lvl="2" indent="0">
              <a:buNone/>
            </a:pPr>
            <a:r>
              <a:rPr lang="zh-CN" altLang="en-US" sz="2000"/>
              <a:t>（</a:t>
            </a:r>
            <a:r>
              <a:rPr lang="en-US" altLang="zh-CN" sz="2000"/>
              <a:t>Refer</a:t>
            </a:r>
            <a:r>
              <a:rPr lang="zh-CN" altLang="en-US" sz="2000"/>
              <a:t> </a:t>
            </a:r>
            <a:r>
              <a:rPr lang="en-US" altLang="zh-CN" sz="2000"/>
              <a:t>to</a:t>
            </a:r>
            <a:r>
              <a:rPr lang="zh-CN" altLang="en-US" sz="2000"/>
              <a:t> </a:t>
            </a:r>
            <a:r>
              <a:rPr lang="en-US" altLang="zh-CN" sz="2000"/>
              <a:t>Chen</a:t>
            </a:r>
            <a:r>
              <a:rPr lang="zh-CN" altLang="en-US" sz="2000"/>
              <a:t> </a:t>
            </a:r>
            <a:r>
              <a:rPr lang="en-US" altLang="zh-CN" sz="2000"/>
              <a:t>et</a:t>
            </a:r>
            <a:r>
              <a:rPr lang="zh-CN" altLang="en-US" sz="2000"/>
              <a:t> </a:t>
            </a:r>
            <a:r>
              <a:rPr lang="en-US" altLang="zh-CN" sz="2000"/>
              <a:t>al</a:t>
            </a:r>
            <a:r>
              <a:rPr lang="zh-CN" altLang="en-US" sz="2000"/>
              <a:t>）</a:t>
            </a:r>
            <a:endParaRPr lang="en-US" altLang="zh-CN" sz="2000" dirty="0"/>
          </a:p>
        </p:txBody>
      </p:sp>
      <p:sp>
        <p:nvSpPr>
          <p:cNvPr id="4" name="TextBox 3">
            <a:extLst>
              <a:ext uri="{FF2B5EF4-FFF2-40B4-BE49-F238E27FC236}">
                <a16:creationId xmlns:a16="http://schemas.microsoft.com/office/drawing/2014/main" id="{094961C4-F756-A847-A352-C31470E0FA9A}"/>
              </a:ext>
            </a:extLst>
          </p:cNvPr>
          <p:cNvSpPr txBox="1"/>
          <p:nvPr/>
        </p:nvSpPr>
        <p:spPr>
          <a:xfrm>
            <a:off x="628650" y="5440082"/>
            <a:ext cx="7700762" cy="923330"/>
          </a:xfrm>
          <a:prstGeom prst="rect">
            <a:avLst/>
          </a:prstGeom>
          <a:noFill/>
        </p:spPr>
        <p:txBody>
          <a:bodyPr wrap="none" rtlCol="0">
            <a:spAutoFit/>
          </a:bodyPr>
          <a:lstStyle/>
          <a:p>
            <a:r>
              <a:rPr lang="en-US" dirty="0"/>
              <a:t>Chen, Bo, et al. "CONNA: Addressing Name Disambiguation on The Fly." </a:t>
            </a:r>
          </a:p>
          <a:p>
            <a:r>
              <a:rPr lang="en-US" i="1" dirty="0"/>
              <a:t>IEEE Transactions on Knowledge and Data Engineering</a:t>
            </a:r>
            <a:r>
              <a:rPr lang="en-US" dirty="0"/>
              <a:t> (2020).</a:t>
            </a:r>
          </a:p>
          <a:p>
            <a:r>
              <a:rPr lang="en-US" dirty="0">
                <a:hlinkClick r:id="rId3"/>
              </a:rPr>
              <a:t>https://arxiv.org/abs/1910.12202</a:t>
            </a:r>
            <a:endParaRPr lang="en-CN" dirty="0"/>
          </a:p>
        </p:txBody>
      </p:sp>
    </p:spTree>
    <p:extLst>
      <p:ext uri="{BB962C8B-B14F-4D97-AF65-F5344CB8AC3E}">
        <p14:creationId xmlns:p14="http://schemas.microsoft.com/office/powerpoint/2010/main" val="233266498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A122-6CF4-7548-BEC3-EB5430A8A6C7}"/>
              </a:ext>
            </a:extLst>
          </p:cNvPr>
          <p:cNvSpPr>
            <a:spLocks noGrp="1"/>
          </p:cNvSpPr>
          <p:nvPr>
            <p:ph type="title"/>
          </p:nvPr>
        </p:nvSpPr>
        <p:spPr/>
        <p:txBody>
          <a:bodyPr/>
          <a:lstStyle/>
          <a:p>
            <a:r>
              <a:rPr lang="en-US" dirty="0" err="1"/>
              <a:t>增量</a:t>
            </a:r>
            <a:r>
              <a:rPr lang="en-US" altLang="zh-CN" dirty="0" err="1"/>
              <a:t>NA</a:t>
            </a:r>
            <a:r>
              <a:rPr lang="zh-CN" altLang="en-US" dirty="0"/>
              <a:t>在</a:t>
            </a:r>
            <a:r>
              <a:rPr lang="en-US" altLang="zh-CN" dirty="0" err="1"/>
              <a:t>AMiner</a:t>
            </a:r>
            <a:r>
              <a:rPr lang="zh-CN" altLang="en-US" dirty="0"/>
              <a:t>中的应用</a:t>
            </a:r>
            <a:endParaRPr lang="en-CN" dirty="0"/>
          </a:p>
        </p:txBody>
      </p:sp>
      <p:pic>
        <p:nvPicPr>
          <p:cNvPr id="5" name="Content Placeholder 4">
            <a:extLst>
              <a:ext uri="{FF2B5EF4-FFF2-40B4-BE49-F238E27FC236}">
                <a16:creationId xmlns:a16="http://schemas.microsoft.com/office/drawing/2014/main" id="{5AE1E732-8949-904A-9ADA-F9D94B6CE7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1258094"/>
            <a:ext cx="6676607" cy="3671094"/>
          </a:xfrm>
        </p:spPr>
      </p:pic>
      <p:sp>
        <p:nvSpPr>
          <p:cNvPr id="8" name="Content Placeholder 2">
            <a:extLst>
              <a:ext uri="{FF2B5EF4-FFF2-40B4-BE49-F238E27FC236}">
                <a16:creationId xmlns:a16="http://schemas.microsoft.com/office/drawing/2014/main" id="{5B38F6E5-55EB-0147-846E-96EA53F095C4}"/>
              </a:ext>
            </a:extLst>
          </p:cNvPr>
          <p:cNvSpPr txBox="1">
            <a:spLocks/>
          </p:cNvSpPr>
          <p:nvPr/>
        </p:nvSpPr>
        <p:spPr bwMode="auto">
          <a:xfrm>
            <a:off x="353890" y="5206207"/>
            <a:ext cx="8436219" cy="4929188"/>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zh-CN" altLang="en-US" sz="2000" kern="0" dirty="0"/>
              <a:t>线上同名场景非常复杂：</a:t>
            </a:r>
            <a:endParaRPr lang="en-US" altLang="zh-CN" sz="2000" kern="0" dirty="0"/>
          </a:p>
          <a:p>
            <a:pPr lvl="1"/>
            <a:r>
              <a:rPr lang="en-US" altLang="zh-CN" sz="1600" kern="0" dirty="0"/>
              <a:t>MAG,</a:t>
            </a:r>
            <a:r>
              <a:rPr lang="zh-CN" altLang="en-US" sz="1600" kern="0" dirty="0"/>
              <a:t> </a:t>
            </a:r>
            <a:r>
              <a:rPr lang="en-US" altLang="zh-CN" sz="1600" kern="0" dirty="0"/>
              <a:t>DBLP</a:t>
            </a:r>
            <a:r>
              <a:rPr lang="zh-CN" altLang="en-US" sz="1600" kern="0" dirty="0"/>
              <a:t>源论文属性及其缺失，需要单独适配算法；</a:t>
            </a:r>
            <a:endParaRPr lang="en-US" altLang="zh-CN" sz="1600" kern="0" dirty="0"/>
          </a:p>
          <a:p>
            <a:pPr lvl="1"/>
            <a:r>
              <a:rPr lang="zh-CN" altLang="en-US" sz="1600" kern="0" dirty="0"/>
              <a:t>由于</a:t>
            </a:r>
            <a:r>
              <a:rPr lang="en-US" altLang="zh-CN" sz="1600" kern="0" dirty="0"/>
              <a:t>embedding</a:t>
            </a:r>
            <a:r>
              <a:rPr lang="zh-CN" altLang="en-US" sz="1600" kern="0" dirty="0"/>
              <a:t>比较耗时，所以仅把</a:t>
            </a:r>
            <a:r>
              <a:rPr lang="en-US" altLang="zh-CN" sz="1600" kern="0" dirty="0"/>
              <a:t>feature</a:t>
            </a:r>
            <a:r>
              <a:rPr lang="zh-CN" altLang="en-US" sz="1600" kern="0" dirty="0"/>
              <a:t>做不出来的使用</a:t>
            </a:r>
            <a:r>
              <a:rPr lang="en-US" altLang="zh-CN" sz="1600" kern="0" dirty="0"/>
              <a:t>embedding</a:t>
            </a:r>
            <a:r>
              <a:rPr lang="zh-CN" altLang="en-US" sz="1600" kern="0" dirty="0"/>
              <a:t> </a:t>
            </a:r>
            <a:r>
              <a:rPr lang="en-US" altLang="zh-CN" sz="1600" kern="0" dirty="0"/>
              <a:t>model</a:t>
            </a:r>
            <a:r>
              <a:rPr lang="zh-CN" altLang="en-US" sz="1600" kern="0" dirty="0"/>
              <a:t>去解决，详见</a:t>
            </a:r>
            <a:r>
              <a:rPr lang="en-US" altLang="zh-CN" sz="1600" kern="0" dirty="0"/>
              <a:t>Chen</a:t>
            </a:r>
            <a:r>
              <a:rPr lang="zh-CN" altLang="en-US" sz="1600" kern="0" dirty="0"/>
              <a:t> </a:t>
            </a:r>
            <a:r>
              <a:rPr lang="en-US" altLang="zh-CN" sz="1600" kern="0" dirty="0"/>
              <a:t>et,</a:t>
            </a:r>
            <a:r>
              <a:rPr lang="zh-CN" altLang="en-US" sz="1600" kern="0" dirty="0"/>
              <a:t> </a:t>
            </a:r>
            <a:r>
              <a:rPr lang="en-US" altLang="zh-CN" sz="1600" kern="0" dirty="0"/>
              <a:t>al</a:t>
            </a:r>
          </a:p>
        </p:txBody>
      </p:sp>
    </p:spTree>
    <p:extLst>
      <p:ext uri="{BB962C8B-B14F-4D97-AF65-F5344CB8AC3E}">
        <p14:creationId xmlns:p14="http://schemas.microsoft.com/office/powerpoint/2010/main" val="41720347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06BE-B520-3240-8A3F-299E7178A9F5}"/>
              </a:ext>
            </a:extLst>
          </p:cNvPr>
          <p:cNvSpPr>
            <a:spLocks noGrp="1"/>
          </p:cNvSpPr>
          <p:nvPr>
            <p:ph type="title"/>
          </p:nvPr>
        </p:nvSpPr>
        <p:spPr/>
        <p:txBody>
          <a:bodyPr/>
          <a:lstStyle/>
          <a:p>
            <a:r>
              <a:rPr lang="zh-CN" altLang="en-US" dirty="0"/>
              <a:t>研究背景</a:t>
            </a:r>
            <a:endParaRPr lang="en-US" dirty="0"/>
          </a:p>
        </p:txBody>
      </p:sp>
      <p:sp>
        <p:nvSpPr>
          <p:cNvPr id="3" name="Content Placeholder 2">
            <a:extLst>
              <a:ext uri="{FF2B5EF4-FFF2-40B4-BE49-F238E27FC236}">
                <a16:creationId xmlns:a16="http://schemas.microsoft.com/office/drawing/2014/main" id="{689EFD7A-BA17-FF45-9A32-F55B8732A307}"/>
              </a:ext>
            </a:extLst>
          </p:cNvPr>
          <p:cNvSpPr>
            <a:spLocks noGrp="1"/>
          </p:cNvSpPr>
          <p:nvPr>
            <p:ph idx="1"/>
          </p:nvPr>
        </p:nvSpPr>
        <p:spPr/>
        <p:txBody>
          <a:bodyPr/>
          <a:lstStyle/>
          <a:p>
            <a:r>
              <a:rPr lang="zh-CN" altLang="en-US" sz="2400" dirty="0"/>
              <a:t>线上学术搜索系统</a:t>
            </a:r>
            <a:r>
              <a:rPr lang="en-US" altLang="zh-CN" sz="2400" dirty="0"/>
              <a:t>(</a:t>
            </a:r>
            <a:r>
              <a:rPr lang="zh-CN" altLang="en-US" sz="2400" dirty="0"/>
              <a:t>例</a:t>
            </a:r>
            <a:r>
              <a:rPr lang="en-US" sz="2400" dirty="0"/>
              <a:t>Google Scholar, </a:t>
            </a:r>
            <a:r>
              <a:rPr lang="en-US" sz="2400" dirty="0" err="1"/>
              <a:t>Dblp</a:t>
            </a:r>
            <a:r>
              <a:rPr lang="zh-CN" altLang="en-US" sz="2400" dirty="0"/>
              <a:t>和</a:t>
            </a:r>
            <a:r>
              <a:rPr lang="en-US" sz="2400" dirty="0" err="1"/>
              <a:t>AMiner</a:t>
            </a:r>
            <a:r>
              <a:rPr lang="zh-CN" altLang="en-US" sz="2400" dirty="0"/>
              <a:t>等</a:t>
            </a:r>
            <a:r>
              <a:rPr lang="en-US" altLang="zh-CN" sz="2400" dirty="0"/>
              <a:t>)</a:t>
            </a:r>
            <a:r>
              <a:rPr lang="zh-CN" altLang="en-US" sz="2400" dirty="0"/>
              <a:t>已经成为目前全球学术界重要且最受欢迎的学术交流以及论文搜索平台。然而由于论文分配算法的局限性，现有的学术系统内部存在着大量的论文分配错误</a:t>
            </a:r>
            <a:r>
              <a:rPr lang="en-US" altLang="zh-CN" sz="2400" dirty="0"/>
              <a:t>…</a:t>
            </a:r>
            <a:endParaRPr lang="en-US" sz="2400" dirty="0"/>
          </a:p>
        </p:txBody>
      </p:sp>
    </p:spTree>
    <p:extLst>
      <p:ext uri="{BB962C8B-B14F-4D97-AF65-F5344CB8AC3E}">
        <p14:creationId xmlns:p14="http://schemas.microsoft.com/office/powerpoint/2010/main" val="103162997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EEAD-971E-8E48-87C8-22589AE1F6F3}"/>
              </a:ext>
            </a:extLst>
          </p:cNvPr>
          <p:cNvSpPr>
            <a:spLocks noGrp="1"/>
          </p:cNvSpPr>
          <p:nvPr>
            <p:ph type="title"/>
          </p:nvPr>
        </p:nvSpPr>
        <p:spPr/>
        <p:txBody>
          <a:bodyPr/>
          <a:lstStyle/>
          <a:p>
            <a:r>
              <a:rPr lang="en-CN" dirty="0"/>
              <a:t>冷启动</a:t>
            </a:r>
            <a:r>
              <a:rPr lang="en-US" altLang="zh-CN" dirty="0"/>
              <a:t>NA</a:t>
            </a:r>
            <a:endParaRPr lang="en-CN" dirty="0"/>
          </a:p>
        </p:txBody>
      </p:sp>
      <p:sp>
        <p:nvSpPr>
          <p:cNvPr id="3" name="Content Placeholder 2">
            <a:extLst>
              <a:ext uri="{FF2B5EF4-FFF2-40B4-BE49-F238E27FC236}">
                <a16:creationId xmlns:a16="http://schemas.microsoft.com/office/drawing/2014/main" id="{8CBA3066-70B4-F249-906F-E4627B85D2B7}"/>
              </a:ext>
            </a:extLst>
          </p:cNvPr>
          <p:cNvSpPr>
            <a:spLocks noGrp="1"/>
          </p:cNvSpPr>
          <p:nvPr>
            <p:ph idx="1"/>
          </p:nvPr>
        </p:nvSpPr>
        <p:spPr/>
        <p:txBody>
          <a:bodyPr/>
          <a:lstStyle/>
          <a:p>
            <a:r>
              <a:rPr lang="en-CN" sz="2400" dirty="0"/>
              <a:t>任务没变</a:t>
            </a:r>
            <a:r>
              <a:rPr lang="zh-CN" altLang="en-US" sz="2400" dirty="0"/>
              <a:t>，</a:t>
            </a:r>
            <a:r>
              <a:rPr lang="en-CN" sz="2400" dirty="0"/>
              <a:t>上期竞赛的方法都可作为baseline</a:t>
            </a:r>
            <a:r>
              <a:rPr lang="zh-CN" altLang="en-US" sz="2400" dirty="0"/>
              <a:t>；</a:t>
            </a:r>
            <a:endParaRPr lang="en-US" altLang="zh-CN" sz="2400" dirty="0"/>
          </a:p>
          <a:p>
            <a:pPr lvl="1"/>
            <a:r>
              <a:rPr lang="zh-CN" altLang="en-US" sz="2000" dirty="0"/>
              <a:t>增量</a:t>
            </a:r>
            <a:r>
              <a:rPr lang="en-US" altLang="zh-CN" sz="2000" dirty="0" err="1"/>
              <a:t>na</a:t>
            </a:r>
            <a:r>
              <a:rPr lang="zh-CN" altLang="en-US" sz="2000" dirty="0"/>
              <a:t>中衡量</a:t>
            </a:r>
            <a:r>
              <a:rPr lang="en-US" altLang="zh-CN" sz="2000" dirty="0"/>
              <a:t>paper-paper</a:t>
            </a:r>
            <a:r>
              <a:rPr lang="zh-CN" altLang="en-US" sz="2000" dirty="0"/>
              <a:t>之间的方法都可作为冷启动中</a:t>
            </a:r>
            <a:endParaRPr lang="en-US" altLang="zh-CN" sz="2000" dirty="0"/>
          </a:p>
          <a:p>
            <a:pPr marL="457200" lvl="1" indent="0">
              <a:buNone/>
            </a:pPr>
            <a:r>
              <a:rPr lang="zh-CN" altLang="en-US" sz="2000" dirty="0"/>
              <a:t>构建论文交互矩阵的</a:t>
            </a:r>
            <a:r>
              <a:rPr lang="en-US" altLang="zh-CN" sz="2000" dirty="0"/>
              <a:t>metric</a:t>
            </a:r>
          </a:p>
          <a:p>
            <a:endParaRPr lang="en-US" sz="2400" dirty="0"/>
          </a:p>
          <a:p>
            <a:r>
              <a:rPr lang="en-US" altLang="zh-CN" sz="2400" dirty="0" err="1"/>
              <a:t>AMiner</a:t>
            </a:r>
            <a:r>
              <a:rPr lang="zh-CN" altLang="en-US" sz="2400" dirty="0"/>
              <a:t>中类似任务</a:t>
            </a:r>
            <a:endParaRPr lang="en-US" altLang="zh-CN" sz="2400" dirty="0"/>
          </a:p>
          <a:p>
            <a:pPr lvl="1"/>
            <a:r>
              <a:rPr lang="zh-CN" altLang="en-US" sz="2000" dirty="0"/>
              <a:t>历史错误纠正：找出用户档案中历史分配的错误论文</a:t>
            </a:r>
            <a:endParaRPr lang="en-US" altLang="zh-CN" sz="2000" dirty="0"/>
          </a:p>
          <a:p>
            <a:pPr lvl="1"/>
            <a:r>
              <a:rPr lang="zh-CN" altLang="en-US" sz="2000" dirty="0"/>
              <a:t>聚类</a:t>
            </a:r>
            <a:r>
              <a:rPr lang="en-US" altLang="zh-CN" sz="2000" dirty="0"/>
              <a:t>/</a:t>
            </a:r>
            <a:r>
              <a:rPr lang="zh-CN" altLang="en-US" sz="2000" dirty="0"/>
              <a:t>异常点检测 </a:t>
            </a:r>
            <a:r>
              <a:rPr lang="en-US" altLang="zh-CN" sz="2000" dirty="0"/>
              <a:t>or</a:t>
            </a:r>
            <a:r>
              <a:rPr lang="zh-CN" altLang="en-US" sz="2000" dirty="0"/>
              <a:t> </a:t>
            </a:r>
            <a:r>
              <a:rPr lang="zh-CN" altLang="en-US" sz="2000" dirty="0">
                <a:solidFill>
                  <a:srgbClr val="FF0000"/>
                </a:solidFill>
              </a:rPr>
              <a:t>增量的方式</a:t>
            </a:r>
            <a:r>
              <a:rPr lang="zh-CN" altLang="en-US" sz="2000" dirty="0"/>
              <a:t>；</a:t>
            </a:r>
            <a:endParaRPr lang="en-US" altLang="zh-CN" sz="2000" dirty="0"/>
          </a:p>
        </p:txBody>
      </p:sp>
    </p:spTree>
    <p:extLst>
      <p:ext uri="{BB962C8B-B14F-4D97-AF65-F5344CB8AC3E}">
        <p14:creationId xmlns:p14="http://schemas.microsoft.com/office/powerpoint/2010/main" val="2356703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1D74-73F3-3A42-8A6D-7DA715415A20}"/>
              </a:ext>
            </a:extLst>
          </p:cNvPr>
          <p:cNvSpPr>
            <a:spLocks noGrp="1"/>
          </p:cNvSpPr>
          <p:nvPr>
            <p:ph type="title"/>
          </p:nvPr>
        </p:nvSpPr>
        <p:spPr/>
        <p:txBody>
          <a:bodyPr/>
          <a:lstStyle/>
          <a:p>
            <a:r>
              <a:rPr lang="zh-CN" altLang="en-US" dirty="0"/>
              <a:t>未来工作</a:t>
            </a:r>
            <a:endParaRPr lang="en-US" dirty="0"/>
          </a:p>
        </p:txBody>
      </p:sp>
      <p:sp>
        <p:nvSpPr>
          <p:cNvPr id="3" name="Content Placeholder 2">
            <a:extLst>
              <a:ext uri="{FF2B5EF4-FFF2-40B4-BE49-F238E27FC236}">
                <a16:creationId xmlns:a16="http://schemas.microsoft.com/office/drawing/2014/main" id="{8D1A96D0-B218-2B42-B3F9-A89261530352}"/>
              </a:ext>
            </a:extLst>
          </p:cNvPr>
          <p:cNvSpPr>
            <a:spLocks noGrp="1"/>
          </p:cNvSpPr>
          <p:nvPr>
            <p:ph idx="1"/>
          </p:nvPr>
        </p:nvSpPr>
        <p:spPr/>
        <p:txBody>
          <a:bodyPr/>
          <a:lstStyle/>
          <a:p>
            <a:r>
              <a:rPr lang="zh-CN" altLang="en-US" sz="2400" dirty="0"/>
              <a:t>数据集主页：</a:t>
            </a:r>
            <a:endParaRPr lang="en-US" altLang="zh-CN" sz="2400" dirty="0"/>
          </a:p>
          <a:p>
            <a:pPr marL="457200" lvl="1" indent="0">
              <a:buNone/>
            </a:pPr>
            <a:r>
              <a:rPr lang="en-US" sz="1600" dirty="0"/>
              <a:t>https://</a:t>
            </a:r>
            <a:r>
              <a:rPr lang="en-US" sz="1600" dirty="0" err="1"/>
              <a:t>www.aminer.cn</a:t>
            </a:r>
            <a:r>
              <a:rPr lang="en-US" sz="1600" dirty="0"/>
              <a:t>/</a:t>
            </a:r>
            <a:r>
              <a:rPr lang="en-US" sz="1600" dirty="0" err="1"/>
              <a:t>whoiswho</a:t>
            </a:r>
            <a:endParaRPr lang="en-US" sz="1600" dirty="0"/>
          </a:p>
          <a:p>
            <a:endParaRPr lang="en-US" sz="1600" dirty="0"/>
          </a:p>
          <a:p>
            <a:r>
              <a:rPr lang="en-US" sz="2400" dirty="0" err="1"/>
              <a:t>增量</a:t>
            </a:r>
            <a:r>
              <a:rPr lang="en-US" altLang="zh-CN" sz="2400" dirty="0" err="1"/>
              <a:t>NA</a:t>
            </a:r>
            <a:r>
              <a:rPr lang="zh-CN" altLang="en-US" sz="2400" dirty="0"/>
              <a:t> </a:t>
            </a:r>
            <a:r>
              <a:rPr lang="en-US" altLang="zh-CN" sz="2400" dirty="0"/>
              <a:t>baseline</a:t>
            </a:r>
            <a:r>
              <a:rPr lang="zh-CN" altLang="en-US" sz="2400" dirty="0"/>
              <a:t>：</a:t>
            </a:r>
            <a:endParaRPr lang="en-US" altLang="zh-CN" sz="2400" dirty="0"/>
          </a:p>
          <a:p>
            <a:pPr marL="0" indent="0">
              <a:buNone/>
            </a:pPr>
            <a:r>
              <a:rPr lang="zh-CN" altLang="en-US" sz="2400" dirty="0"/>
              <a:t>     </a:t>
            </a:r>
            <a:r>
              <a:rPr lang="en-US" altLang="zh-CN" sz="1600" dirty="0"/>
              <a:t>https://</a:t>
            </a:r>
            <a:r>
              <a:rPr lang="en-US" altLang="zh-CN" sz="1600" dirty="0" err="1"/>
              <a:t>github.com</a:t>
            </a:r>
            <a:r>
              <a:rPr lang="en-US" altLang="zh-CN" sz="1600" dirty="0"/>
              <a:t>/allanchen95/IJCAI-21-WhoIsWho-baseline</a:t>
            </a:r>
            <a:endParaRPr lang="en-US" sz="1600" dirty="0"/>
          </a:p>
          <a:p>
            <a:pPr marL="0" indent="0">
              <a:buNone/>
            </a:pPr>
            <a:endParaRPr lang="en-US" altLang="zh-CN" sz="2400" dirty="0"/>
          </a:p>
          <a:p>
            <a:r>
              <a:rPr lang="zh-CN" altLang="en-US" sz="2400" dirty="0"/>
              <a:t>数据集和竞赛的俩个未来发展方向</a:t>
            </a:r>
            <a:endParaRPr lang="en-US" altLang="zh-CN" sz="2400" dirty="0"/>
          </a:p>
          <a:p>
            <a:pPr lvl="1"/>
            <a:r>
              <a:rPr lang="zh-CN" altLang="en-US" sz="2000" dirty="0"/>
              <a:t>数据集体量：达到</a:t>
            </a:r>
            <a:r>
              <a:rPr lang="en-US" altLang="zh-CN" sz="2000" dirty="0"/>
              <a:t>100w</a:t>
            </a:r>
          </a:p>
          <a:p>
            <a:pPr lvl="1"/>
            <a:r>
              <a:rPr lang="zh-CN" altLang="en-US" sz="2000" dirty="0"/>
              <a:t>常态化竞赛：同名消歧领域的</a:t>
            </a:r>
            <a:r>
              <a:rPr lang="en-US" altLang="zh-CN" sz="2000" dirty="0" err="1"/>
              <a:t>imageNet</a:t>
            </a:r>
            <a:endParaRPr lang="en-US" altLang="zh-CN" sz="2000" dirty="0"/>
          </a:p>
        </p:txBody>
      </p:sp>
    </p:spTree>
    <p:extLst>
      <p:ext uri="{BB962C8B-B14F-4D97-AF65-F5344CB8AC3E}">
        <p14:creationId xmlns:p14="http://schemas.microsoft.com/office/powerpoint/2010/main" val="6875533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6" y="981075"/>
            <a:ext cx="9144000" cy="5253058"/>
          </a:xfrm>
          <a:prstGeom prst="rect">
            <a:avLst/>
          </a:prstGeom>
        </p:spPr>
      </p:pic>
      <p:sp>
        <p:nvSpPr>
          <p:cNvPr id="2" name="标题 1"/>
          <p:cNvSpPr>
            <a:spLocks noGrp="1"/>
          </p:cNvSpPr>
          <p:nvPr>
            <p:ph type="title"/>
          </p:nvPr>
        </p:nvSpPr>
        <p:spPr/>
        <p:txBody>
          <a:bodyPr/>
          <a:lstStyle/>
          <a:p>
            <a:r>
              <a:rPr kumimoji="1" lang="en-US" altLang="zh-CN" dirty="0"/>
              <a:t>Google</a:t>
            </a:r>
            <a:r>
              <a:rPr kumimoji="1" lang="zh-CN" altLang="en-US" dirty="0"/>
              <a:t> </a:t>
            </a:r>
            <a:r>
              <a:rPr kumimoji="1" lang="en-US" altLang="zh-CN" dirty="0"/>
              <a:t>Scholar</a:t>
            </a:r>
            <a:endParaRPr kumimoji="1" lang="zh-CN" altLang="en-US" dirty="0"/>
          </a:p>
        </p:txBody>
      </p:sp>
      <p:sp>
        <p:nvSpPr>
          <p:cNvPr id="5" name="矩形 4"/>
          <p:cNvSpPr/>
          <p:nvPr/>
        </p:nvSpPr>
        <p:spPr>
          <a:xfrm>
            <a:off x="500001" y="3973783"/>
            <a:ext cx="6670820" cy="8195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2858337" y="3573379"/>
            <a:ext cx="3773469" cy="369332"/>
          </a:xfrm>
          <a:prstGeom prst="rect">
            <a:avLst/>
          </a:prstGeom>
          <a:noFill/>
        </p:spPr>
        <p:txBody>
          <a:bodyPr wrap="square" rtlCol="0">
            <a:spAutoFit/>
          </a:bodyPr>
          <a:lstStyle/>
          <a:p>
            <a:r>
              <a:rPr kumimoji="1" lang="en-US" altLang="zh-CN" dirty="0">
                <a:solidFill>
                  <a:srgbClr val="C00000"/>
                </a:solidFill>
              </a:rPr>
              <a:t>One</a:t>
            </a:r>
            <a:r>
              <a:rPr kumimoji="1" lang="zh-CN" altLang="en-US" dirty="0">
                <a:solidFill>
                  <a:srgbClr val="C00000"/>
                </a:solidFill>
              </a:rPr>
              <a:t> </a:t>
            </a:r>
            <a:r>
              <a:rPr kumimoji="1" lang="en-US" altLang="zh-CN" dirty="0">
                <a:solidFill>
                  <a:srgbClr val="C00000"/>
                </a:solidFill>
              </a:rPr>
              <a:t>common</a:t>
            </a:r>
            <a:r>
              <a:rPr kumimoji="1" lang="zh-CN" altLang="en-US" dirty="0">
                <a:solidFill>
                  <a:srgbClr val="C00000"/>
                </a:solidFill>
              </a:rPr>
              <a:t> </a:t>
            </a:r>
            <a:r>
              <a:rPr kumimoji="1" lang="en-US" altLang="zh-CN" dirty="0">
                <a:solidFill>
                  <a:srgbClr val="C00000"/>
                </a:solidFill>
              </a:rPr>
              <a:t>coauthor</a:t>
            </a:r>
            <a:r>
              <a:rPr kumimoji="1" lang="zh-CN" altLang="en-US" dirty="0">
                <a:solidFill>
                  <a:srgbClr val="C00000"/>
                </a:solidFill>
              </a:rPr>
              <a:t> </a:t>
            </a:r>
            <a:r>
              <a:rPr kumimoji="1" lang="en-US" altLang="zh-CN" dirty="0">
                <a:solidFill>
                  <a:srgbClr val="C00000"/>
                </a:solidFill>
              </a:rPr>
              <a:t>“</a:t>
            </a:r>
            <a:r>
              <a:rPr kumimoji="1" lang="en-US" altLang="zh-CN" dirty="0" err="1">
                <a:solidFill>
                  <a:srgbClr val="C00000"/>
                </a:solidFill>
              </a:rPr>
              <a:t>Jie</a:t>
            </a:r>
            <a:r>
              <a:rPr kumimoji="1" lang="zh-CN" altLang="en-US" dirty="0">
                <a:solidFill>
                  <a:srgbClr val="C00000"/>
                </a:solidFill>
              </a:rPr>
              <a:t> </a:t>
            </a:r>
            <a:r>
              <a:rPr kumimoji="1" lang="en-US" altLang="zh-CN" dirty="0">
                <a:solidFill>
                  <a:srgbClr val="C00000"/>
                </a:solidFill>
              </a:rPr>
              <a:t>Tang”</a:t>
            </a:r>
            <a:endParaRPr kumimoji="1" lang="zh-CN" altLang="en-US" dirty="0">
              <a:solidFill>
                <a:srgbClr val="C00000"/>
              </a:solidFill>
            </a:endParaRPr>
          </a:p>
        </p:txBody>
      </p:sp>
      <p:sp>
        <p:nvSpPr>
          <p:cNvPr id="12" name="矩形 11"/>
          <p:cNvSpPr/>
          <p:nvPr/>
        </p:nvSpPr>
        <p:spPr>
          <a:xfrm>
            <a:off x="3397205" y="4372880"/>
            <a:ext cx="558778" cy="189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951812" y="5064295"/>
            <a:ext cx="558778" cy="189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664081" y="5747688"/>
            <a:ext cx="558778" cy="189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81186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DBLP</a:t>
            </a:r>
            <a:endParaRPr kumimoji="1" lang="zh-CN" altLang="en-US" dirty="0"/>
          </a:p>
        </p:txBody>
      </p:sp>
      <p:pic>
        <p:nvPicPr>
          <p:cNvPr id="5" name="图片 4"/>
          <p:cNvPicPr>
            <a:picLocks noChangeAspect="1"/>
          </p:cNvPicPr>
          <p:nvPr/>
        </p:nvPicPr>
        <p:blipFill>
          <a:blip r:embed="rId3"/>
          <a:stretch>
            <a:fillRect/>
          </a:stretch>
        </p:blipFill>
        <p:spPr>
          <a:xfrm>
            <a:off x="250587" y="1421451"/>
            <a:ext cx="8642838" cy="4640658"/>
          </a:xfrm>
          <a:prstGeom prst="rect">
            <a:avLst/>
          </a:prstGeom>
          <a:ln>
            <a:noFill/>
          </a:ln>
        </p:spPr>
      </p:pic>
      <p:sp>
        <p:nvSpPr>
          <p:cNvPr id="6" name="矩形 5"/>
          <p:cNvSpPr/>
          <p:nvPr/>
        </p:nvSpPr>
        <p:spPr>
          <a:xfrm>
            <a:off x="353895" y="3794608"/>
            <a:ext cx="6788049" cy="4457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5119955" y="4263519"/>
            <a:ext cx="3773469" cy="369332"/>
          </a:xfrm>
          <a:prstGeom prst="rect">
            <a:avLst/>
          </a:prstGeom>
          <a:solidFill>
            <a:schemeClr val="bg1"/>
          </a:solidFill>
        </p:spPr>
        <p:txBody>
          <a:bodyPr wrap="square" rtlCol="0">
            <a:spAutoFit/>
          </a:bodyPr>
          <a:lstStyle/>
          <a:p>
            <a:r>
              <a:rPr kumimoji="1" lang="en-US" altLang="zh-CN" dirty="0">
                <a:solidFill>
                  <a:srgbClr val="C00000"/>
                </a:solidFill>
              </a:rPr>
              <a:t>One</a:t>
            </a:r>
            <a:r>
              <a:rPr kumimoji="1" lang="zh-CN" altLang="en-US" dirty="0">
                <a:solidFill>
                  <a:srgbClr val="C00000"/>
                </a:solidFill>
              </a:rPr>
              <a:t> </a:t>
            </a:r>
            <a:r>
              <a:rPr kumimoji="1" lang="en-US" altLang="zh-CN" dirty="0">
                <a:solidFill>
                  <a:srgbClr val="C00000"/>
                </a:solidFill>
              </a:rPr>
              <a:t>common</a:t>
            </a:r>
            <a:r>
              <a:rPr kumimoji="1" lang="zh-CN" altLang="en-US" dirty="0">
                <a:solidFill>
                  <a:srgbClr val="C00000"/>
                </a:solidFill>
              </a:rPr>
              <a:t> </a:t>
            </a:r>
            <a:r>
              <a:rPr kumimoji="1" lang="en-US" altLang="zh-CN" dirty="0">
                <a:solidFill>
                  <a:srgbClr val="C00000"/>
                </a:solidFill>
              </a:rPr>
              <a:t>coauthor</a:t>
            </a:r>
            <a:r>
              <a:rPr kumimoji="1" lang="zh-CN" altLang="en-US" dirty="0">
                <a:solidFill>
                  <a:srgbClr val="C00000"/>
                </a:solidFill>
              </a:rPr>
              <a:t> </a:t>
            </a:r>
            <a:r>
              <a:rPr kumimoji="1" lang="en-US" altLang="zh-CN" dirty="0">
                <a:solidFill>
                  <a:srgbClr val="C00000"/>
                </a:solidFill>
              </a:rPr>
              <a:t>“Li Zhang”</a:t>
            </a:r>
            <a:endParaRPr kumimoji="1" lang="zh-CN" altLang="en-US" dirty="0">
              <a:solidFill>
                <a:srgbClr val="C00000"/>
              </a:solidFill>
            </a:endParaRPr>
          </a:p>
        </p:txBody>
      </p:sp>
      <p:sp>
        <p:nvSpPr>
          <p:cNvPr id="8" name="矩形 7"/>
          <p:cNvSpPr/>
          <p:nvPr/>
        </p:nvSpPr>
        <p:spPr>
          <a:xfrm>
            <a:off x="250587" y="1052119"/>
            <a:ext cx="1415772" cy="369332"/>
          </a:xfrm>
          <a:prstGeom prst="rect">
            <a:avLst/>
          </a:prstGeom>
        </p:spPr>
        <p:txBody>
          <a:bodyPr wrap="none">
            <a:spAutoFit/>
          </a:bodyPr>
          <a:lstStyle/>
          <a:p>
            <a:r>
              <a:rPr kumimoji="1" lang="en-US" altLang="zh-CN" b="1" dirty="0">
                <a:solidFill>
                  <a:srgbClr val="C00000"/>
                </a:solidFill>
              </a:rPr>
              <a:t>Jing Zhang</a:t>
            </a:r>
            <a:endParaRPr lang="zh-CN" altLang="en-US" b="1" dirty="0"/>
          </a:p>
        </p:txBody>
      </p:sp>
    </p:spTree>
    <p:extLst>
      <p:ext uri="{BB962C8B-B14F-4D97-AF65-F5344CB8AC3E}">
        <p14:creationId xmlns:p14="http://schemas.microsoft.com/office/powerpoint/2010/main" val="20697996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AMiner</a:t>
            </a:r>
            <a:endParaRPr kumimoji="1" lang="zh-CN" altLang="en-US" dirty="0"/>
          </a:p>
        </p:txBody>
      </p:sp>
      <p:sp>
        <p:nvSpPr>
          <p:cNvPr id="8" name="矩形 7"/>
          <p:cNvSpPr/>
          <p:nvPr/>
        </p:nvSpPr>
        <p:spPr>
          <a:xfrm>
            <a:off x="250587" y="1052119"/>
            <a:ext cx="1338828" cy="369332"/>
          </a:xfrm>
          <a:prstGeom prst="rect">
            <a:avLst/>
          </a:prstGeom>
        </p:spPr>
        <p:txBody>
          <a:bodyPr wrap="none">
            <a:spAutoFit/>
          </a:bodyPr>
          <a:lstStyle/>
          <a:p>
            <a:r>
              <a:rPr kumimoji="1" lang="en-US" altLang="zh-CN" b="1" dirty="0">
                <a:solidFill>
                  <a:srgbClr val="C00000"/>
                </a:solidFill>
              </a:rPr>
              <a:t>Min Zhang</a:t>
            </a:r>
            <a:endParaRPr lang="zh-CN" altLang="en-US" b="1" dirty="0"/>
          </a:p>
        </p:txBody>
      </p:sp>
      <p:pic>
        <p:nvPicPr>
          <p:cNvPr id="9" name="图片 8"/>
          <p:cNvPicPr>
            <a:picLocks noChangeAspect="1"/>
          </p:cNvPicPr>
          <p:nvPr/>
        </p:nvPicPr>
        <p:blipFill>
          <a:blip r:embed="rId3"/>
          <a:stretch>
            <a:fillRect/>
          </a:stretch>
        </p:blipFill>
        <p:spPr>
          <a:xfrm>
            <a:off x="353895" y="1444633"/>
            <a:ext cx="4920749" cy="1977661"/>
          </a:xfrm>
          <a:prstGeom prst="rect">
            <a:avLst/>
          </a:prstGeom>
        </p:spPr>
      </p:pic>
      <p:sp>
        <p:nvSpPr>
          <p:cNvPr id="7" name="文本框 6"/>
          <p:cNvSpPr txBox="1"/>
          <p:nvPr/>
        </p:nvSpPr>
        <p:spPr>
          <a:xfrm>
            <a:off x="5686926" y="3180318"/>
            <a:ext cx="3486302" cy="369332"/>
          </a:xfrm>
          <a:prstGeom prst="rect">
            <a:avLst/>
          </a:prstGeom>
          <a:solidFill>
            <a:schemeClr val="bg1"/>
          </a:solidFill>
        </p:spPr>
        <p:txBody>
          <a:bodyPr wrap="square" rtlCol="0">
            <a:spAutoFit/>
          </a:bodyPr>
          <a:lstStyle/>
          <a:p>
            <a:r>
              <a:rPr kumimoji="1" lang="en-US" altLang="zh-CN" dirty="0">
                <a:solidFill>
                  <a:srgbClr val="C00000"/>
                </a:solidFill>
              </a:rPr>
              <a:t>Papers</a:t>
            </a:r>
            <a:r>
              <a:rPr kumimoji="1" lang="zh-CN" altLang="en-US" dirty="0">
                <a:solidFill>
                  <a:srgbClr val="C00000"/>
                </a:solidFill>
              </a:rPr>
              <a:t> </a:t>
            </a:r>
            <a:r>
              <a:rPr kumimoji="1" lang="en-US" altLang="zh-CN" dirty="0">
                <a:solidFill>
                  <a:srgbClr val="C00000"/>
                </a:solidFill>
              </a:rPr>
              <a:t>are</a:t>
            </a:r>
            <a:r>
              <a:rPr kumimoji="1" lang="zh-CN" altLang="en-US" dirty="0">
                <a:solidFill>
                  <a:srgbClr val="C00000"/>
                </a:solidFill>
              </a:rPr>
              <a:t> </a:t>
            </a:r>
            <a:r>
              <a:rPr kumimoji="1" lang="en-US" altLang="zh-CN" dirty="0">
                <a:solidFill>
                  <a:srgbClr val="C00000"/>
                </a:solidFill>
              </a:rPr>
              <a:t>over-partitioned</a:t>
            </a:r>
            <a:endParaRPr kumimoji="1" lang="zh-CN" altLang="en-US" dirty="0">
              <a:solidFill>
                <a:srgbClr val="C00000"/>
              </a:solidFill>
            </a:endParaRPr>
          </a:p>
        </p:txBody>
      </p:sp>
      <p:pic>
        <p:nvPicPr>
          <p:cNvPr id="3" name="图片 2"/>
          <p:cNvPicPr>
            <a:picLocks noChangeAspect="1"/>
          </p:cNvPicPr>
          <p:nvPr/>
        </p:nvPicPr>
        <p:blipFill>
          <a:blip r:embed="rId4"/>
          <a:stretch>
            <a:fillRect/>
          </a:stretch>
        </p:blipFill>
        <p:spPr>
          <a:xfrm>
            <a:off x="4565650" y="3397250"/>
            <a:ext cx="12700" cy="63500"/>
          </a:xfrm>
          <a:prstGeom prst="rect">
            <a:avLst/>
          </a:prstGeom>
        </p:spPr>
      </p:pic>
      <p:pic>
        <p:nvPicPr>
          <p:cNvPr id="4" name="图片 3"/>
          <p:cNvPicPr>
            <a:picLocks noChangeAspect="1"/>
          </p:cNvPicPr>
          <p:nvPr/>
        </p:nvPicPr>
        <p:blipFill>
          <a:blip r:embed="rId4"/>
          <a:stretch>
            <a:fillRect/>
          </a:stretch>
        </p:blipFill>
        <p:spPr>
          <a:xfrm>
            <a:off x="4718050" y="3549650"/>
            <a:ext cx="12700" cy="63500"/>
          </a:xfrm>
          <a:prstGeom prst="rect">
            <a:avLst/>
          </a:prstGeom>
        </p:spPr>
      </p:pic>
      <p:pic>
        <p:nvPicPr>
          <p:cNvPr id="5" name="图片 4"/>
          <p:cNvPicPr>
            <a:picLocks noChangeAspect="1"/>
          </p:cNvPicPr>
          <p:nvPr/>
        </p:nvPicPr>
        <p:blipFill>
          <a:blip r:embed="rId5"/>
          <a:stretch>
            <a:fillRect/>
          </a:stretch>
        </p:blipFill>
        <p:spPr>
          <a:xfrm>
            <a:off x="315428" y="3314972"/>
            <a:ext cx="4757119" cy="1516763"/>
          </a:xfrm>
          <a:prstGeom prst="rect">
            <a:avLst/>
          </a:prstGeom>
        </p:spPr>
      </p:pic>
      <p:pic>
        <p:nvPicPr>
          <p:cNvPr id="10" name="图片 9"/>
          <p:cNvPicPr>
            <a:picLocks noChangeAspect="1"/>
          </p:cNvPicPr>
          <p:nvPr/>
        </p:nvPicPr>
        <p:blipFill>
          <a:blip r:embed="rId6"/>
          <a:stretch>
            <a:fillRect/>
          </a:stretch>
        </p:blipFill>
        <p:spPr>
          <a:xfrm>
            <a:off x="275572" y="4685956"/>
            <a:ext cx="5077394" cy="2046536"/>
          </a:xfrm>
          <a:prstGeom prst="rect">
            <a:avLst/>
          </a:prstGeom>
        </p:spPr>
      </p:pic>
      <p:sp>
        <p:nvSpPr>
          <p:cNvPr id="11" name="右大括号 10"/>
          <p:cNvSpPr/>
          <p:nvPr/>
        </p:nvSpPr>
        <p:spPr>
          <a:xfrm>
            <a:off x="5274644" y="2119587"/>
            <a:ext cx="454341" cy="2390770"/>
          </a:xfrm>
          <a:prstGeom prst="rightBrace">
            <a:avLst>
              <a:gd name="adj1" fmla="val 8333"/>
              <a:gd name="adj2" fmla="val 50422"/>
            </a:avLst>
          </a:prstGeom>
          <a:ln w="28575">
            <a:solidFill>
              <a:srgbClr val="A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8973862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dirty="0"/>
              <a:t>新增论文的消歧</a:t>
            </a:r>
          </a:p>
        </p:txBody>
      </p:sp>
      <p:sp>
        <p:nvSpPr>
          <p:cNvPr id="3" name="内容占位符 2"/>
          <p:cNvSpPr>
            <a:spLocks noGrp="1"/>
          </p:cNvSpPr>
          <p:nvPr>
            <p:ph idx="1"/>
          </p:nvPr>
        </p:nvSpPr>
        <p:spPr>
          <a:xfrm>
            <a:off x="353896" y="1309036"/>
            <a:ext cx="8436219" cy="4897338"/>
          </a:xfrm>
        </p:spPr>
        <p:txBody>
          <a:bodyPr/>
          <a:lstStyle/>
          <a:p>
            <a:r>
              <a:rPr lang="zh-CN" altLang="en-US" sz="2400" dirty="0"/>
              <a:t>每天都会有大量新论文进入系统 </a:t>
            </a:r>
            <a:endParaRPr lang="en-US" altLang="zh-CN" sz="2400" dirty="0"/>
          </a:p>
          <a:p>
            <a:pPr lvl="1"/>
            <a:r>
              <a:rPr lang="en-US" altLang="zh-CN" sz="2400" dirty="0"/>
              <a:t>New papers of </a:t>
            </a:r>
            <a:r>
              <a:rPr lang="en-US" altLang="zh-CN" sz="2400" dirty="0" err="1"/>
              <a:t>Aminer</a:t>
            </a:r>
            <a:r>
              <a:rPr lang="en-US" altLang="zh-CN" sz="2400" dirty="0"/>
              <a:t> &gt;</a:t>
            </a:r>
            <a:r>
              <a:rPr lang="zh-CN" altLang="en-US" sz="2400" dirty="0"/>
              <a:t> </a:t>
            </a:r>
            <a:r>
              <a:rPr lang="en-US" altLang="zh-CN" sz="2400" dirty="0"/>
              <a:t>500,000</a:t>
            </a:r>
            <a:r>
              <a:rPr lang="zh-CN" altLang="en-US" sz="2400" dirty="0"/>
              <a:t> </a:t>
            </a:r>
            <a:r>
              <a:rPr lang="en-US" altLang="zh-CN" sz="2400" dirty="0"/>
              <a:t>per</a:t>
            </a:r>
            <a:r>
              <a:rPr lang="zh-CN" altLang="en-US" sz="2400" dirty="0"/>
              <a:t> </a:t>
            </a:r>
            <a:r>
              <a:rPr lang="en-US" altLang="zh-CN" sz="2400" dirty="0"/>
              <a:t>month</a:t>
            </a:r>
          </a:p>
          <a:p>
            <a:pPr lvl="1"/>
            <a:endParaRPr kumimoji="1" lang="en-US" altLang="zh-CN" dirty="0"/>
          </a:p>
          <a:p>
            <a:endParaRPr kumimoji="1" lang="en-US" altLang="zh-CN" dirty="0"/>
          </a:p>
        </p:txBody>
      </p:sp>
      <p:pic>
        <p:nvPicPr>
          <p:cNvPr id="4" name="图片 3"/>
          <p:cNvPicPr>
            <a:picLocks noChangeAspect="1"/>
          </p:cNvPicPr>
          <p:nvPr/>
        </p:nvPicPr>
        <p:blipFill>
          <a:blip r:embed="rId3"/>
          <a:stretch>
            <a:fillRect/>
          </a:stretch>
        </p:blipFill>
        <p:spPr>
          <a:xfrm>
            <a:off x="1013106" y="3500186"/>
            <a:ext cx="3323037" cy="2021848"/>
          </a:xfrm>
          <a:prstGeom prst="rect">
            <a:avLst/>
          </a:prstGeom>
        </p:spPr>
      </p:pic>
      <p:pic>
        <p:nvPicPr>
          <p:cNvPr id="6" name="图片 5"/>
          <p:cNvPicPr>
            <a:picLocks noChangeAspect="1"/>
          </p:cNvPicPr>
          <p:nvPr/>
        </p:nvPicPr>
        <p:blipFill>
          <a:blip r:embed="rId4"/>
          <a:stretch>
            <a:fillRect/>
          </a:stretch>
        </p:blipFill>
        <p:spPr>
          <a:xfrm>
            <a:off x="5590663" y="3706298"/>
            <a:ext cx="1329361" cy="1239404"/>
          </a:xfrm>
          <a:prstGeom prst="rect">
            <a:avLst/>
          </a:prstGeom>
        </p:spPr>
      </p:pic>
      <p:pic>
        <p:nvPicPr>
          <p:cNvPr id="7" name="图片 6"/>
          <p:cNvPicPr>
            <a:picLocks noChangeAspect="1"/>
          </p:cNvPicPr>
          <p:nvPr/>
        </p:nvPicPr>
        <p:blipFill>
          <a:blip r:embed="rId5"/>
          <a:stretch>
            <a:fillRect/>
          </a:stretch>
        </p:blipFill>
        <p:spPr>
          <a:xfrm>
            <a:off x="5617139" y="2573698"/>
            <a:ext cx="1163489" cy="1132600"/>
          </a:xfrm>
          <a:prstGeom prst="rect">
            <a:avLst/>
          </a:prstGeom>
        </p:spPr>
      </p:pic>
      <p:pic>
        <p:nvPicPr>
          <p:cNvPr id="9" name="图片 8"/>
          <p:cNvPicPr>
            <a:picLocks noChangeAspect="1"/>
          </p:cNvPicPr>
          <p:nvPr/>
        </p:nvPicPr>
        <p:blipFill>
          <a:blip r:embed="rId6"/>
          <a:stretch>
            <a:fillRect/>
          </a:stretch>
        </p:blipFill>
        <p:spPr>
          <a:xfrm>
            <a:off x="5694182" y="5014877"/>
            <a:ext cx="1122321" cy="1122321"/>
          </a:xfrm>
          <a:prstGeom prst="rect">
            <a:avLst/>
          </a:prstGeom>
        </p:spPr>
      </p:pic>
      <p:sp>
        <p:nvSpPr>
          <p:cNvPr id="10" name="右箭头 9"/>
          <p:cNvSpPr/>
          <p:nvPr/>
        </p:nvSpPr>
        <p:spPr>
          <a:xfrm>
            <a:off x="4739261" y="4084353"/>
            <a:ext cx="858417" cy="553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185737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8CCD-8BE0-9B48-8378-F519004716F7}"/>
              </a:ext>
            </a:extLst>
          </p:cNvPr>
          <p:cNvSpPr>
            <a:spLocks noGrp="1"/>
          </p:cNvSpPr>
          <p:nvPr>
            <p:ph type="title"/>
          </p:nvPr>
        </p:nvSpPr>
        <p:spPr/>
        <p:txBody>
          <a:bodyPr/>
          <a:lstStyle/>
          <a:p>
            <a:r>
              <a:rPr lang="zh-CN" altLang="en-US" dirty="0"/>
              <a:t>比赛介绍</a:t>
            </a:r>
            <a:endParaRPr lang="en-US" dirty="0"/>
          </a:p>
        </p:txBody>
      </p:sp>
      <p:sp>
        <p:nvSpPr>
          <p:cNvPr id="3" name="Content Placeholder 2">
            <a:extLst>
              <a:ext uri="{FF2B5EF4-FFF2-40B4-BE49-F238E27FC236}">
                <a16:creationId xmlns:a16="http://schemas.microsoft.com/office/drawing/2014/main" id="{CB55F14F-DF59-7143-83E7-16B3F7A52593}"/>
              </a:ext>
            </a:extLst>
          </p:cNvPr>
          <p:cNvSpPr>
            <a:spLocks noGrp="1"/>
          </p:cNvSpPr>
          <p:nvPr>
            <p:ph idx="1"/>
          </p:nvPr>
        </p:nvSpPr>
        <p:spPr>
          <a:xfrm>
            <a:off x="353896" y="1277186"/>
            <a:ext cx="8790104" cy="4929188"/>
          </a:xfrm>
        </p:spPr>
        <p:txBody>
          <a:bodyPr/>
          <a:lstStyle/>
          <a:p>
            <a:pPr marL="457200" lvl="1" indent="0">
              <a:buNone/>
            </a:pPr>
            <a:endParaRPr lang="en-US" sz="2400" dirty="0"/>
          </a:p>
          <a:p>
            <a:r>
              <a:rPr lang="en-US" altLang="zh-CN" sz="2400" dirty="0"/>
              <a:t>Task-1:</a:t>
            </a:r>
            <a:r>
              <a:rPr lang="zh-CN" altLang="en-US" sz="2400" dirty="0"/>
              <a:t> 论文增量消歧</a:t>
            </a:r>
            <a:r>
              <a:rPr lang="en-US" altLang="zh-CN" sz="2400" dirty="0"/>
              <a:t>(Continuous Name Disambiguation)</a:t>
            </a:r>
          </a:p>
          <a:p>
            <a:pPr lvl="1"/>
            <a:r>
              <a:rPr lang="zh-CN" altLang="en-US" sz="2000" dirty="0"/>
              <a:t>任务描述：给定一批新增论文以及系统已有的作者论文集，最终目的是把新增论文分配到正确到已有的作者档案中。</a:t>
            </a:r>
            <a:endParaRPr lang="en-US" altLang="zh-CN" sz="2000" dirty="0"/>
          </a:p>
          <a:p>
            <a:pPr marL="457200" lvl="1" indent="0">
              <a:buNone/>
            </a:pPr>
            <a:r>
              <a:rPr lang="en-US" altLang="zh-CN" sz="2000" dirty="0">
                <a:solidFill>
                  <a:srgbClr val="FF0000"/>
                </a:solidFill>
              </a:rPr>
              <a:t>(</a:t>
            </a:r>
            <a:r>
              <a:rPr lang="zh-CN" altLang="en-US" sz="2000" dirty="0">
                <a:solidFill>
                  <a:srgbClr val="FF0000"/>
                </a:solidFill>
              </a:rPr>
              <a:t>新增</a:t>
            </a:r>
            <a:r>
              <a:rPr lang="en-US" altLang="zh-CN" sz="2000" dirty="0">
                <a:solidFill>
                  <a:srgbClr val="FF0000"/>
                </a:solidFill>
              </a:rPr>
              <a:t>NIL</a:t>
            </a:r>
            <a:r>
              <a:rPr lang="zh-CN" altLang="en-US" sz="2000" dirty="0">
                <a:solidFill>
                  <a:srgbClr val="FF0000"/>
                </a:solidFill>
              </a:rPr>
              <a:t>的情景，为首次发表论文的作者新建档案</a:t>
            </a:r>
            <a:r>
              <a:rPr lang="en-US" altLang="zh-CN" sz="2000" dirty="0">
                <a:solidFill>
                  <a:srgbClr val="FF0000"/>
                </a:solidFill>
              </a:rPr>
              <a:t>)</a:t>
            </a:r>
          </a:p>
          <a:p>
            <a:pPr marL="457200" lvl="1" indent="0">
              <a:buNone/>
            </a:pPr>
            <a:endParaRPr lang="en-US" sz="2000" dirty="0">
              <a:solidFill>
                <a:srgbClr val="FF0000"/>
              </a:solidFill>
            </a:endParaRPr>
          </a:p>
          <a:p>
            <a:pPr marL="457200" lvl="1" indent="0">
              <a:buNone/>
            </a:pPr>
            <a:endParaRPr lang="en-US" sz="2000" dirty="0">
              <a:solidFill>
                <a:srgbClr val="FF0000"/>
              </a:solidFill>
            </a:endParaRPr>
          </a:p>
          <a:p>
            <a:r>
              <a:rPr lang="en-US" altLang="zh-CN" sz="2400" dirty="0"/>
              <a:t>Task-1:</a:t>
            </a:r>
            <a:r>
              <a:rPr lang="zh-CN" altLang="en-US" sz="2400" dirty="0"/>
              <a:t> 论文冷启动消歧</a:t>
            </a:r>
            <a:r>
              <a:rPr lang="en-US" altLang="zh-CN" sz="2400" dirty="0"/>
              <a:t>(Name</a:t>
            </a:r>
            <a:r>
              <a:rPr lang="zh-CN" altLang="en-US" sz="2400" dirty="0"/>
              <a:t> </a:t>
            </a:r>
            <a:r>
              <a:rPr lang="en-US" altLang="zh-CN" sz="2400" dirty="0"/>
              <a:t>Disambiguation from Scratch)</a:t>
            </a:r>
          </a:p>
          <a:p>
            <a:pPr lvl="1"/>
            <a:r>
              <a:rPr lang="zh-CN" altLang="en-US" sz="2000" dirty="0"/>
              <a:t>任务描述：给定一堆拥有同名作者的论文，要求返回一组论文聚类，使得一个聚类内部的论文都是一个人的，不同聚类间的论文不属于一个人。</a:t>
            </a:r>
            <a:endParaRPr lang="en-US" altLang="zh-CN" sz="2000" dirty="0"/>
          </a:p>
          <a:p>
            <a:pPr marL="457200" lvl="1" indent="0">
              <a:buNone/>
            </a:pPr>
            <a:endParaRPr lang="en-US" sz="2400" dirty="0">
              <a:solidFill>
                <a:srgbClr val="FF0000"/>
              </a:solidFill>
            </a:endParaRPr>
          </a:p>
        </p:txBody>
      </p:sp>
    </p:spTree>
    <p:extLst>
      <p:ext uri="{BB962C8B-B14F-4D97-AF65-F5344CB8AC3E}">
        <p14:creationId xmlns:p14="http://schemas.microsoft.com/office/powerpoint/2010/main" val="28870491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9AD2-8E43-934C-9AB6-9B92E3C2F974}"/>
              </a:ext>
            </a:extLst>
          </p:cNvPr>
          <p:cNvSpPr>
            <a:spLocks noGrp="1"/>
          </p:cNvSpPr>
          <p:nvPr>
            <p:ph type="title"/>
          </p:nvPr>
        </p:nvSpPr>
        <p:spPr/>
        <p:txBody>
          <a:bodyPr/>
          <a:lstStyle/>
          <a:p>
            <a:r>
              <a:rPr lang="zh-CN" altLang="en-US" dirty="0"/>
              <a:t>数据集</a:t>
            </a:r>
            <a:r>
              <a:rPr lang="en-US" altLang="zh-CN" dirty="0"/>
              <a:t>---</a:t>
            </a:r>
            <a:r>
              <a:rPr lang="en-US" altLang="zh-CN" dirty="0" err="1"/>
              <a:t>WhoIsWho</a:t>
            </a:r>
            <a:endParaRPr lang="en-US" dirty="0"/>
          </a:p>
        </p:txBody>
      </p:sp>
      <p:sp>
        <p:nvSpPr>
          <p:cNvPr id="3" name="Content Placeholder 2">
            <a:extLst>
              <a:ext uri="{FF2B5EF4-FFF2-40B4-BE49-F238E27FC236}">
                <a16:creationId xmlns:a16="http://schemas.microsoft.com/office/drawing/2014/main" id="{0EB88DA9-A0E4-ED44-B108-DE3494182075}"/>
              </a:ext>
            </a:extLst>
          </p:cNvPr>
          <p:cNvSpPr>
            <a:spLocks noGrp="1"/>
          </p:cNvSpPr>
          <p:nvPr>
            <p:ph idx="1"/>
          </p:nvPr>
        </p:nvSpPr>
        <p:spPr>
          <a:xfrm>
            <a:off x="3467100" y="1277186"/>
            <a:ext cx="5323015" cy="4929188"/>
          </a:xfrm>
        </p:spPr>
        <p:txBody>
          <a:bodyPr/>
          <a:lstStyle/>
          <a:p>
            <a:r>
              <a:rPr lang="zh-CN" altLang="en-US" sz="2400" dirty="0"/>
              <a:t>数据集特点</a:t>
            </a:r>
            <a:r>
              <a:rPr lang="en-US" altLang="zh-CN" sz="2400" dirty="0"/>
              <a:t>(https://</a:t>
            </a:r>
            <a:r>
              <a:rPr lang="en-US" altLang="zh-CN" sz="2400" dirty="0" err="1"/>
              <a:t>www.aminer.cn</a:t>
            </a:r>
            <a:r>
              <a:rPr lang="en-US" altLang="zh-CN" sz="2400" dirty="0"/>
              <a:t>/</a:t>
            </a:r>
            <a:r>
              <a:rPr lang="en-US" altLang="zh-CN" sz="2400" dirty="0" err="1"/>
              <a:t>whoiswho</a:t>
            </a:r>
            <a:r>
              <a:rPr lang="en-US" altLang="zh-CN" sz="2400" dirty="0"/>
              <a:t>)</a:t>
            </a:r>
          </a:p>
          <a:p>
            <a:pPr lvl="1"/>
            <a:r>
              <a:rPr lang="zh-CN" altLang="en-US" sz="2000" dirty="0">
                <a:solidFill>
                  <a:srgbClr val="FF0000"/>
                </a:solidFill>
              </a:rPr>
              <a:t>目前为止人工标注的最大的同名消歧数据集！</a:t>
            </a:r>
            <a:endParaRPr lang="en-US" altLang="zh-CN" sz="2000" dirty="0">
              <a:solidFill>
                <a:srgbClr val="FF0000"/>
              </a:solidFill>
            </a:endParaRPr>
          </a:p>
          <a:p>
            <a:endParaRPr lang="en-US" altLang="zh-CN" sz="2400" dirty="0"/>
          </a:p>
          <a:p>
            <a:endParaRPr lang="en-US" altLang="zh-CN" sz="2400" dirty="0"/>
          </a:p>
          <a:p>
            <a:endParaRPr lang="en-US" altLang="zh-CN" sz="2400" dirty="0"/>
          </a:p>
          <a:p>
            <a:pPr marL="0" indent="0">
              <a:buNone/>
            </a:pPr>
            <a:endParaRPr lang="en-US" altLang="zh-CN" sz="2400" dirty="0"/>
          </a:p>
          <a:p>
            <a:r>
              <a:rPr lang="zh-CN" altLang="en-US" sz="2400" dirty="0"/>
              <a:t>数据集构成</a:t>
            </a:r>
            <a:endParaRPr lang="en-US" altLang="zh-CN" sz="2400" dirty="0"/>
          </a:p>
          <a:p>
            <a:pPr lvl="1"/>
            <a:r>
              <a:rPr lang="zh-CN" altLang="en-US" sz="2000" dirty="0"/>
              <a:t>姓名</a:t>
            </a:r>
            <a:r>
              <a:rPr lang="en-US" altLang="zh-CN" sz="2000" dirty="0"/>
              <a:t>-</a:t>
            </a:r>
            <a:r>
              <a:rPr lang="zh-CN" altLang="en-US" sz="2000" dirty="0"/>
              <a:t>作者</a:t>
            </a:r>
            <a:r>
              <a:rPr lang="en-US" altLang="zh-CN" sz="2000" dirty="0"/>
              <a:t>-</a:t>
            </a:r>
            <a:r>
              <a:rPr lang="zh-CN" altLang="en-US" sz="2000" dirty="0"/>
              <a:t>论文：组织成三级字典的格式；</a:t>
            </a:r>
            <a:endParaRPr lang="en-US" altLang="zh-CN" sz="2000" dirty="0"/>
          </a:p>
          <a:p>
            <a:pPr lvl="1"/>
            <a:r>
              <a:rPr lang="zh-CN" altLang="en-US" sz="2000" dirty="0"/>
              <a:t>论文元信息：包含标题，摘要，作者信息，会议等字段。</a:t>
            </a:r>
            <a:endParaRPr lang="en-US" sz="2000" dirty="0"/>
          </a:p>
          <a:p>
            <a:pPr lvl="1"/>
            <a:endParaRPr lang="en-US" sz="2000" dirty="0">
              <a:solidFill>
                <a:srgbClr val="FF0000"/>
              </a:solidFill>
            </a:endParaRPr>
          </a:p>
          <a:p>
            <a:pPr marL="457200" lvl="1" indent="0">
              <a:buNone/>
            </a:pPr>
            <a:endParaRPr lang="en-US" sz="2000" dirty="0">
              <a:solidFill>
                <a:srgbClr val="FF0000"/>
              </a:solidFill>
            </a:endParaRPr>
          </a:p>
        </p:txBody>
      </p:sp>
      <p:graphicFrame>
        <p:nvGraphicFramePr>
          <p:cNvPr id="5" name="表格 3">
            <a:extLst>
              <a:ext uri="{FF2B5EF4-FFF2-40B4-BE49-F238E27FC236}">
                <a16:creationId xmlns:a16="http://schemas.microsoft.com/office/drawing/2014/main" id="{C4DE515A-FE7C-914A-9787-8405C3734E07}"/>
              </a:ext>
            </a:extLst>
          </p:cNvPr>
          <p:cNvGraphicFramePr>
            <a:graphicFrameLocks noGrp="1"/>
          </p:cNvGraphicFramePr>
          <p:nvPr>
            <p:extLst>
              <p:ext uri="{D42A27DB-BD31-4B8C-83A1-F6EECF244321}">
                <p14:modId xmlns:p14="http://schemas.microsoft.com/office/powerpoint/2010/main" val="2492703855"/>
              </p:ext>
            </p:extLst>
          </p:nvPr>
        </p:nvGraphicFramePr>
        <p:xfrm>
          <a:off x="250587" y="1092199"/>
          <a:ext cx="2957036" cy="5511800"/>
        </p:xfrm>
        <a:graphic>
          <a:graphicData uri="http://schemas.openxmlformats.org/drawingml/2006/table">
            <a:tbl>
              <a:tblPr>
                <a:tableStyleId>{2D5ABB26-0587-4C30-8999-92F81FD0307C}</a:tableStyleId>
              </a:tblPr>
              <a:tblGrid>
                <a:gridCol w="2957036">
                  <a:extLst>
                    <a:ext uri="{9D8B030D-6E8A-4147-A177-3AD203B41FA5}">
                      <a16:colId xmlns:a16="http://schemas.microsoft.com/office/drawing/2014/main" val="1419550257"/>
                    </a:ext>
                  </a:extLst>
                </a:gridCol>
              </a:tblGrid>
              <a:tr h="1751054">
                <a:tc>
                  <a:txBody>
                    <a:bodyPr/>
                    <a:lstStyle/>
                    <a:p>
                      <a:pPr algn="ctr"/>
                      <a:r>
                        <a:rPr lang="en-US" altLang="zh-CN" sz="5400" b="1" dirty="0">
                          <a:solidFill>
                            <a:schemeClr val="tx2">
                              <a:lumMod val="50000"/>
                            </a:schemeClr>
                          </a:solidFill>
                          <a:latin typeface="+mn-ea"/>
                          <a:ea typeface="+mn-ea"/>
                        </a:rPr>
                        <a:t>1,132</a:t>
                      </a:r>
                    </a:p>
                    <a:p>
                      <a:pPr algn="ctr"/>
                      <a:r>
                        <a:rPr lang="en-US" altLang="zh-CN" b="1" dirty="0">
                          <a:solidFill>
                            <a:schemeClr val="tx1">
                              <a:lumMod val="65000"/>
                              <a:lumOff val="35000"/>
                            </a:schemeClr>
                          </a:solidFill>
                          <a:latin typeface="+mn-ea"/>
                          <a:ea typeface="+mn-ea"/>
                        </a:rPr>
                        <a:t>#</a:t>
                      </a:r>
                      <a:r>
                        <a:rPr lang="zh-CN" altLang="en-US" b="1" dirty="0">
                          <a:solidFill>
                            <a:schemeClr val="tx1">
                              <a:lumMod val="65000"/>
                              <a:lumOff val="35000"/>
                            </a:schemeClr>
                          </a:solidFill>
                          <a:latin typeface="+mn-ea"/>
                          <a:ea typeface="+mn-ea"/>
                        </a:rPr>
                        <a:t>姓名</a:t>
                      </a:r>
                    </a:p>
                  </a:txBody>
                  <a:tcPr marR="252000" anchor="ctr">
                    <a:lnL>
                      <a:noFill/>
                    </a:lnL>
                    <a:lnR w="12700" cap="flat" cmpd="sng" algn="ctr">
                      <a:solidFill>
                        <a:schemeClr val="tx1"/>
                      </a:solidFill>
                      <a:prstDash val="dot"/>
                      <a:round/>
                      <a:headEnd type="none" w="med" len="med"/>
                      <a:tailEnd type="none" w="med" len="med"/>
                    </a:lnR>
                    <a:lnT>
                      <a:noFill/>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528807"/>
                  </a:ext>
                </a:extLst>
              </a:tr>
              <a:tr h="1734755">
                <a:tc>
                  <a:txBody>
                    <a:bodyPr/>
                    <a:lstStyle/>
                    <a:p>
                      <a:pPr marL="0" algn="ctr" defTabSz="914400" rtl="0" eaLnBrk="1" latinLnBrk="0" hangingPunct="1"/>
                      <a:r>
                        <a:rPr lang="en-US" altLang="zh-CN" sz="5400" b="1" kern="1200" dirty="0">
                          <a:solidFill>
                            <a:schemeClr val="tx2">
                              <a:lumMod val="50000"/>
                            </a:schemeClr>
                          </a:solidFill>
                          <a:latin typeface="+mn-ea"/>
                          <a:ea typeface="+mn-ea"/>
                          <a:cs typeface="+mn-cs"/>
                        </a:rPr>
                        <a:t>71,201</a:t>
                      </a:r>
                    </a:p>
                    <a:p>
                      <a:pPr algn="ctr"/>
                      <a:r>
                        <a:rPr lang="en-US" altLang="zh-CN" b="1" dirty="0">
                          <a:solidFill>
                            <a:schemeClr val="tx1">
                              <a:lumMod val="65000"/>
                              <a:lumOff val="35000"/>
                            </a:schemeClr>
                          </a:solidFill>
                          <a:latin typeface="+mn-ea"/>
                          <a:ea typeface="+mn-ea"/>
                        </a:rPr>
                        <a:t>#</a:t>
                      </a:r>
                      <a:r>
                        <a:rPr lang="zh-CN" altLang="en-US" b="1" dirty="0">
                          <a:solidFill>
                            <a:schemeClr val="tx1">
                              <a:lumMod val="65000"/>
                              <a:lumOff val="35000"/>
                            </a:schemeClr>
                          </a:solidFill>
                          <a:latin typeface="+mn-ea"/>
                          <a:ea typeface="+mn-ea"/>
                        </a:rPr>
                        <a:t>同名作者</a:t>
                      </a:r>
                    </a:p>
                  </a:txBody>
                  <a:tcPr marR="252000" anchor="ctr">
                    <a:lnL>
                      <a:noFill/>
                    </a:lnL>
                    <a:lnR w="12700" cap="flat" cmpd="sng" algn="ctr">
                      <a:solidFill>
                        <a:schemeClr val="tx1"/>
                      </a:solidFill>
                      <a:prstDash val="dot"/>
                      <a:round/>
                      <a:headEnd type="none" w="med" len="med"/>
                      <a:tailEnd type="none" w="med" len="med"/>
                    </a:lnR>
                    <a:lnT>
                      <a:noFill/>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8692586"/>
                  </a:ext>
                </a:extLst>
              </a:tr>
              <a:tr h="2025991">
                <a:tc>
                  <a:txBody>
                    <a:bodyPr/>
                    <a:lstStyle/>
                    <a:p>
                      <a:pPr marL="0" algn="ctr" defTabSz="914400" rtl="0" eaLnBrk="1" latinLnBrk="0" hangingPunct="1"/>
                      <a:r>
                        <a:rPr lang="en-US" altLang="zh-CN" sz="5400" b="1" kern="1200" dirty="0">
                          <a:solidFill>
                            <a:schemeClr val="tx2">
                              <a:lumMod val="50000"/>
                            </a:schemeClr>
                          </a:solidFill>
                          <a:latin typeface="+mn-ea"/>
                          <a:ea typeface="+mn-ea"/>
                          <a:cs typeface="+mn-cs"/>
                        </a:rPr>
                        <a:t>912,712</a:t>
                      </a:r>
                    </a:p>
                    <a:p>
                      <a:pPr algn="ctr"/>
                      <a:r>
                        <a:rPr lang="en-US" altLang="zh-CN" b="1" dirty="0">
                          <a:solidFill>
                            <a:schemeClr val="tx1">
                              <a:lumMod val="65000"/>
                              <a:lumOff val="35000"/>
                            </a:schemeClr>
                          </a:solidFill>
                          <a:latin typeface="+mn-ea"/>
                          <a:ea typeface="+mn-ea"/>
                        </a:rPr>
                        <a:t>#</a:t>
                      </a:r>
                      <a:r>
                        <a:rPr lang="zh-CN" altLang="en-US" b="1" dirty="0">
                          <a:solidFill>
                            <a:schemeClr val="tx1">
                              <a:lumMod val="65000"/>
                              <a:lumOff val="35000"/>
                            </a:schemeClr>
                          </a:solidFill>
                          <a:latin typeface="+mn-ea"/>
                          <a:ea typeface="+mn-ea"/>
                        </a:rPr>
                        <a:t>论文</a:t>
                      </a:r>
                    </a:p>
                    <a:p>
                      <a:pPr algn="ctr"/>
                      <a:endParaRPr lang="zh-CN" altLang="en-US" b="1" dirty="0">
                        <a:solidFill>
                          <a:schemeClr val="tx1">
                            <a:lumMod val="65000"/>
                            <a:lumOff val="35000"/>
                          </a:schemeClr>
                        </a:solidFill>
                        <a:latin typeface="+mn-ea"/>
                        <a:ea typeface="+mn-ea"/>
                      </a:endParaRPr>
                    </a:p>
                  </a:txBody>
                  <a:tcPr marR="252000" anchor="ctr">
                    <a:lnL>
                      <a:noFill/>
                    </a:lnL>
                    <a:lnR w="12700" cap="flat" cmpd="sng" algn="ctr">
                      <a:solidFill>
                        <a:schemeClr val="tx1"/>
                      </a:solidFill>
                      <a:prstDash val="dot"/>
                      <a:round/>
                      <a:headEnd type="none" w="med" len="med"/>
                      <a:tailEnd type="none" w="med" len="med"/>
                    </a:lnR>
                    <a:lnT>
                      <a:noFill/>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4709104"/>
                  </a:ext>
                </a:extLst>
              </a:tr>
            </a:tbl>
          </a:graphicData>
        </a:graphic>
      </p:graphicFrame>
      <p:graphicFrame>
        <p:nvGraphicFramePr>
          <p:cNvPr id="6" name="Table 5">
            <a:extLst>
              <a:ext uri="{FF2B5EF4-FFF2-40B4-BE49-F238E27FC236}">
                <a16:creationId xmlns:a16="http://schemas.microsoft.com/office/drawing/2014/main" id="{7176EF7C-B5F5-7D45-92A3-46647081F4AB}"/>
              </a:ext>
            </a:extLst>
          </p:cNvPr>
          <p:cNvGraphicFramePr>
            <a:graphicFrameLocks noGrp="1"/>
          </p:cNvGraphicFramePr>
          <p:nvPr>
            <p:extLst>
              <p:ext uri="{D42A27DB-BD31-4B8C-83A1-F6EECF244321}">
                <p14:modId xmlns:p14="http://schemas.microsoft.com/office/powerpoint/2010/main" val="2039976345"/>
              </p:ext>
            </p:extLst>
          </p:nvPr>
        </p:nvGraphicFramePr>
        <p:xfrm>
          <a:off x="3962400" y="2412999"/>
          <a:ext cx="4711700" cy="1752600"/>
        </p:xfrm>
        <a:graphic>
          <a:graphicData uri="http://schemas.openxmlformats.org/drawingml/2006/table">
            <a:tbl>
              <a:tblPr firstRow="1" bandRow="1">
                <a:tableStyleId>{21E4AEA4-8DFA-4A89-87EB-49C32662AFE0}</a:tableStyleId>
              </a:tblPr>
              <a:tblGrid>
                <a:gridCol w="1981200">
                  <a:extLst>
                    <a:ext uri="{9D8B030D-6E8A-4147-A177-3AD203B41FA5}">
                      <a16:colId xmlns:a16="http://schemas.microsoft.com/office/drawing/2014/main" val="3701530951"/>
                    </a:ext>
                  </a:extLst>
                </a:gridCol>
                <a:gridCol w="2730500">
                  <a:extLst>
                    <a:ext uri="{9D8B030D-6E8A-4147-A177-3AD203B41FA5}">
                      <a16:colId xmlns:a16="http://schemas.microsoft.com/office/drawing/2014/main" val="4119802473"/>
                    </a:ext>
                  </a:extLst>
                </a:gridCol>
              </a:tblGrid>
              <a:tr h="370840">
                <a:tc>
                  <a:txBody>
                    <a:bodyPr/>
                    <a:lstStyle/>
                    <a:p>
                      <a:pPr algn="ctr"/>
                      <a:r>
                        <a:rPr lang="zh-CN" altLang="en-US" dirty="0"/>
                        <a:t>数据集</a:t>
                      </a:r>
                      <a:endParaRPr lang="en-US" dirty="0"/>
                    </a:p>
                  </a:txBody>
                  <a:tcPr anchor="ctr"/>
                </a:tc>
                <a:tc>
                  <a:txBody>
                    <a:bodyPr/>
                    <a:lstStyle/>
                    <a:p>
                      <a:pPr algn="ctr"/>
                      <a:r>
                        <a:rPr lang="zh-CN" altLang="en-US" dirty="0"/>
                        <a:t>作者数</a:t>
                      </a:r>
                      <a:endParaRPr lang="en-US" dirty="0"/>
                    </a:p>
                  </a:txBody>
                  <a:tcPr anchor="ctr"/>
                </a:tc>
                <a:extLst>
                  <a:ext uri="{0D108BD9-81ED-4DB2-BD59-A6C34878D82A}">
                    <a16:rowId xmlns:a16="http://schemas.microsoft.com/office/drawing/2014/main" val="4102144359"/>
                  </a:ext>
                </a:extLst>
              </a:tr>
              <a:tr h="370840">
                <a:tc>
                  <a:txBody>
                    <a:bodyPr/>
                    <a:lstStyle/>
                    <a:p>
                      <a:pPr marL="0" algn="ctr" defTabSz="914400" rtl="0" eaLnBrk="1" latinLnBrk="0" hangingPunct="1"/>
                      <a:r>
                        <a:rPr lang="en-US" sz="1800" kern="1200" dirty="0">
                          <a:solidFill>
                            <a:schemeClr val="dk1"/>
                          </a:solidFill>
                          <a:latin typeface="+mn-lt"/>
                          <a:ea typeface="+mn-ea"/>
                          <a:cs typeface="+mn-cs"/>
                        </a:rPr>
                        <a:t>Han et al</a:t>
                      </a:r>
                    </a:p>
                  </a:txBody>
                  <a:tcPr marL="47625" marR="47625" marT="0" marB="0" anchor="ctr"/>
                </a:tc>
                <a:tc>
                  <a:txBody>
                    <a:bodyPr/>
                    <a:lstStyle/>
                    <a:p>
                      <a:pPr algn="ctr"/>
                      <a:r>
                        <a:rPr lang="en-US" dirty="0"/>
                        <a:t>8,453 </a:t>
                      </a:r>
                    </a:p>
                  </a:txBody>
                  <a:tcPr anchor="ctr"/>
                </a:tc>
                <a:extLst>
                  <a:ext uri="{0D108BD9-81ED-4DB2-BD59-A6C34878D82A}">
                    <a16:rowId xmlns:a16="http://schemas.microsoft.com/office/drawing/2014/main" val="3407796659"/>
                  </a:ext>
                </a:extLst>
              </a:tr>
              <a:tr h="370840">
                <a:tc>
                  <a:txBody>
                    <a:bodyPr/>
                    <a:lstStyle/>
                    <a:p>
                      <a:pPr marL="0" algn="ctr" defTabSz="914400" rtl="0" eaLnBrk="1" latinLnBrk="0" hangingPunct="1"/>
                      <a:r>
                        <a:rPr lang="en-US" sz="1800" kern="1200" dirty="0">
                          <a:solidFill>
                            <a:schemeClr val="dk1"/>
                          </a:solidFill>
                          <a:latin typeface="+mn-lt"/>
                          <a:ea typeface="+mn-ea"/>
                          <a:cs typeface="+mn-cs"/>
                        </a:rPr>
                        <a:t>Kang et al </a:t>
                      </a:r>
                    </a:p>
                  </a:txBody>
                  <a:tcPr marL="47625" marR="47625" marT="0" marB="0" anchor="ctr"/>
                </a:tc>
                <a:tc>
                  <a:txBody>
                    <a:bodyPr/>
                    <a:lstStyle/>
                    <a:p>
                      <a:pPr algn="ctr"/>
                      <a:r>
                        <a:rPr lang="en-US" dirty="0"/>
                        <a:t>6,</a:t>
                      </a:r>
                      <a:r>
                        <a:rPr lang="en-US" altLang="zh-CN" dirty="0"/>
                        <a:t>921</a:t>
                      </a:r>
                      <a:endParaRPr lang="en-US" dirty="0"/>
                    </a:p>
                  </a:txBody>
                  <a:tcPr anchor="ctr"/>
                </a:tc>
                <a:extLst>
                  <a:ext uri="{0D108BD9-81ED-4DB2-BD59-A6C34878D82A}">
                    <a16:rowId xmlns:a16="http://schemas.microsoft.com/office/drawing/2014/main" val="2094157922"/>
                  </a:ext>
                </a:extLst>
              </a:tr>
              <a:tr h="370840">
                <a:tc>
                  <a:txBody>
                    <a:bodyPr/>
                    <a:lstStyle/>
                    <a:p>
                      <a:pPr algn="ctr"/>
                      <a:r>
                        <a:rPr lang="en-US" altLang="zh-CN" dirty="0"/>
                        <a:t>Microsoft(KDD</a:t>
                      </a:r>
                      <a:r>
                        <a:rPr lang="zh-CN" altLang="en-US" dirty="0"/>
                        <a:t> </a:t>
                      </a:r>
                      <a:r>
                        <a:rPr lang="en-US" altLang="zh-CN" dirty="0"/>
                        <a:t>Cup</a:t>
                      </a:r>
                      <a:r>
                        <a:rPr lang="zh-CN" altLang="en-US" dirty="0"/>
                        <a:t> </a:t>
                      </a:r>
                      <a:r>
                        <a:rPr lang="en-US" altLang="zh-CN" dirty="0"/>
                        <a:t>2013)</a:t>
                      </a:r>
                      <a:endParaRPr lang="en-US" dirty="0"/>
                    </a:p>
                  </a:txBody>
                  <a:tcPr anchor="ctr"/>
                </a:tc>
                <a:tc>
                  <a:txBody>
                    <a:bodyPr/>
                    <a:lstStyle/>
                    <a:p>
                      <a:pPr algn="ctr"/>
                      <a:r>
                        <a:rPr lang="en-US" dirty="0"/>
                        <a:t>20</a:t>
                      </a:r>
                      <a:r>
                        <a:rPr lang="en-US" altLang="zh-CN" dirty="0"/>
                        <a:t>,</a:t>
                      </a:r>
                      <a:r>
                        <a:rPr lang="en-US" dirty="0"/>
                        <a:t>680</a:t>
                      </a:r>
                    </a:p>
                  </a:txBody>
                  <a:tcPr anchor="ctr"/>
                </a:tc>
                <a:extLst>
                  <a:ext uri="{0D108BD9-81ED-4DB2-BD59-A6C34878D82A}">
                    <a16:rowId xmlns:a16="http://schemas.microsoft.com/office/drawing/2014/main" val="3029557364"/>
                  </a:ext>
                </a:extLst>
              </a:tr>
            </a:tbl>
          </a:graphicData>
        </a:graphic>
      </p:graphicFrame>
    </p:spTree>
    <p:extLst>
      <p:ext uri="{BB962C8B-B14F-4D97-AF65-F5344CB8AC3E}">
        <p14:creationId xmlns:p14="http://schemas.microsoft.com/office/powerpoint/2010/main" val="1918743725"/>
      </p:ext>
    </p:extLst>
  </p:cSld>
  <p:clrMapOvr>
    <a:masterClrMapping/>
  </p:clrMapOvr>
  <p:transition/>
</p:sld>
</file>

<file path=ppt/theme/theme1.xml><?xml version="1.0" encoding="utf-8"?>
<a:theme xmlns:a="http://schemas.openxmlformats.org/drawingml/2006/main" name="ji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jie</Template>
  <TotalTime>13513</TotalTime>
  <Words>2345</Words>
  <Application>Microsoft Macintosh PowerPoint</Application>
  <PresentationFormat>On-screen Show (4:3)</PresentationFormat>
  <Paragraphs>408</Paragraphs>
  <Slides>31</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微软雅黑</vt:lpstr>
      <vt:lpstr>Arial</vt:lpstr>
      <vt:lpstr>Cambria</vt:lpstr>
      <vt:lpstr>Cambria Math</vt:lpstr>
      <vt:lpstr>Times New Roman</vt:lpstr>
      <vt:lpstr>jie</vt:lpstr>
      <vt:lpstr>IJCAI’21:增量与冷启动情景剖析</vt:lpstr>
      <vt:lpstr>大纲</vt:lpstr>
      <vt:lpstr>研究背景</vt:lpstr>
      <vt:lpstr>Google Scholar</vt:lpstr>
      <vt:lpstr>DBLP</vt:lpstr>
      <vt:lpstr>AMiner</vt:lpstr>
      <vt:lpstr>新增论文的消歧</vt:lpstr>
      <vt:lpstr>比赛介绍</vt:lpstr>
      <vt:lpstr>数据集---WhoIsWho</vt:lpstr>
      <vt:lpstr>NA竞赛历史回顾</vt:lpstr>
      <vt:lpstr>增量NA-baselines</vt:lpstr>
      <vt:lpstr>增量NA-baselines</vt:lpstr>
      <vt:lpstr>增量NA</vt:lpstr>
      <vt:lpstr>增量NA-特征工程</vt:lpstr>
      <vt:lpstr>增量NA-特征工程</vt:lpstr>
      <vt:lpstr>增量NA-分类器</vt:lpstr>
      <vt:lpstr>增量NA-效果比较</vt:lpstr>
      <vt:lpstr>增量NA-NIL情景</vt:lpstr>
      <vt:lpstr>增量NA-NIL情景</vt:lpstr>
      <vt:lpstr>增量NA-NIL情景</vt:lpstr>
      <vt:lpstr>增量NA-NIL情景</vt:lpstr>
      <vt:lpstr>增量NA-NIL情景</vt:lpstr>
      <vt:lpstr>增量NA-NIL情景</vt:lpstr>
      <vt:lpstr>增量NA</vt:lpstr>
      <vt:lpstr>增量NA</vt:lpstr>
      <vt:lpstr>增量NA</vt:lpstr>
      <vt:lpstr>增量NA</vt:lpstr>
      <vt:lpstr>增量NA</vt:lpstr>
      <vt:lpstr>增量NA在AMiner中的应用</vt:lpstr>
      <vt:lpstr>冷启动NA</vt:lpstr>
      <vt:lpstr>未来工作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Influence Analysis and Action Prediction via Factor Graph Models</dc:title>
  <dc:creator>Jie Tang</dc:creator>
  <cp:keywords>Social Influence Analysis, social prediction, social networks</cp:keywords>
  <cp:lastModifiedBy>Microsoft Office 用户</cp:lastModifiedBy>
  <cp:revision>6594</cp:revision>
  <cp:lastPrinted>2015-08-17T23:59:00Z</cp:lastPrinted>
  <dcterms:created xsi:type="dcterms:W3CDTF">2113-01-01T00:00:00Z</dcterms:created>
  <dcterms:modified xsi:type="dcterms:W3CDTF">2021-07-08T10:57:01Z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2052-10.1.0.7521</vt:lpwstr>
  </property>
</Properties>
</file>