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2"/>
  </p:notesMasterIdLst>
  <p:sldIdLst>
    <p:sldId id="256" r:id="rId2"/>
    <p:sldId id="257" r:id="rId3"/>
    <p:sldId id="259" r:id="rId4"/>
    <p:sldId id="260" r:id="rId5"/>
    <p:sldId id="261" r:id="rId6"/>
    <p:sldId id="262" r:id="rId7"/>
    <p:sldId id="264" r:id="rId8"/>
    <p:sldId id="263" r:id="rId9"/>
    <p:sldId id="265" r:id="rId10"/>
    <p:sldId id="258" r:id="rId11"/>
    <p:sldId id="267" r:id="rId12"/>
    <p:sldId id="268" r:id="rId13"/>
    <p:sldId id="270" r:id="rId14"/>
    <p:sldId id="269" r:id="rId15"/>
    <p:sldId id="271" r:id="rId16"/>
    <p:sldId id="272" r:id="rId17"/>
    <p:sldId id="273" r:id="rId18"/>
    <p:sldId id="274"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4D78D-E741-48A9-80EE-DB7109AE4D76}" type="datetimeFigureOut">
              <a:rPr lang="pt-BR" smtClean="0"/>
              <a:t>13/10/2021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4CEC2-DD15-4EF5-A79E-C6A871B69AC9}" type="slidenum">
              <a:rPr lang="pt-BR" smtClean="0"/>
              <a:t>‹nº›</a:t>
            </a:fld>
            <a:endParaRPr lang="pt-BR"/>
          </a:p>
        </p:txBody>
      </p:sp>
    </p:spTree>
    <p:extLst>
      <p:ext uri="{BB962C8B-B14F-4D97-AF65-F5344CB8AC3E}">
        <p14:creationId xmlns:p14="http://schemas.microsoft.com/office/powerpoint/2010/main" val="24877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2</a:t>
            </a:fld>
            <a:endParaRPr lang="pt-BR" dirty="0"/>
          </a:p>
        </p:txBody>
      </p:sp>
    </p:spTree>
    <p:extLst>
      <p:ext uri="{BB962C8B-B14F-4D97-AF65-F5344CB8AC3E}">
        <p14:creationId xmlns:p14="http://schemas.microsoft.com/office/powerpoint/2010/main" val="118549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14</a:t>
            </a:fld>
            <a:endParaRPr lang="pt-BR"/>
          </a:p>
        </p:txBody>
      </p:sp>
    </p:spTree>
    <p:extLst>
      <p:ext uri="{BB962C8B-B14F-4D97-AF65-F5344CB8AC3E}">
        <p14:creationId xmlns:p14="http://schemas.microsoft.com/office/powerpoint/2010/main" val="67476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C8C4CEC2-DD15-4EF5-A79E-C6A871B69AC9}" type="slidenum">
              <a:rPr lang="pt-BR" smtClean="0"/>
              <a:t>20</a:t>
            </a:fld>
            <a:endParaRPr lang="pt-BR"/>
          </a:p>
        </p:txBody>
      </p:sp>
    </p:spTree>
    <p:extLst>
      <p:ext uri="{BB962C8B-B14F-4D97-AF65-F5344CB8AC3E}">
        <p14:creationId xmlns:p14="http://schemas.microsoft.com/office/powerpoint/2010/main" val="347974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82681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86616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530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237979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28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1784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97530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17923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07304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48867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19799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382721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78675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0288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74141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A10CE49-39DD-450E-93D5-5474A7D08449}" type="datetimeFigureOut">
              <a:rPr lang="pt-BR" smtClean="0"/>
              <a:t>13/10/2021</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219F8C0-2B1C-4A7D-A3A8-AB05887F0C62}" type="slidenum">
              <a:rPr lang="pt-BR" smtClean="0"/>
              <a:t>‹nº›</a:t>
            </a:fld>
            <a:endParaRPr lang="pt-BR" dirty="0"/>
          </a:p>
        </p:txBody>
      </p:sp>
    </p:spTree>
    <p:extLst>
      <p:ext uri="{BB962C8B-B14F-4D97-AF65-F5344CB8AC3E}">
        <p14:creationId xmlns:p14="http://schemas.microsoft.com/office/powerpoint/2010/main" val="91778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10CE49-39DD-450E-93D5-5474A7D08449}" type="datetimeFigureOut">
              <a:rPr lang="pt-BR" smtClean="0"/>
              <a:t>13/10/2021</a:t>
            </a:fld>
            <a:endParaRPr lang="pt-B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19F8C0-2B1C-4A7D-A3A8-AB05887F0C62}" type="slidenum">
              <a:rPr lang="pt-BR" smtClean="0"/>
              <a:t>‹nº›</a:t>
            </a:fld>
            <a:endParaRPr lang="pt-BR" dirty="0"/>
          </a:p>
        </p:txBody>
      </p:sp>
    </p:spTree>
    <p:extLst>
      <p:ext uri="{BB962C8B-B14F-4D97-AF65-F5344CB8AC3E}">
        <p14:creationId xmlns:p14="http://schemas.microsoft.com/office/powerpoint/2010/main" val="29489922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77274-DCD2-4DF8-A6EB-CA05E57A5CD4}"/>
              </a:ext>
            </a:extLst>
          </p:cNvPr>
          <p:cNvSpPr>
            <a:spLocks noGrp="1"/>
          </p:cNvSpPr>
          <p:nvPr>
            <p:ph type="ctrTitle"/>
          </p:nvPr>
        </p:nvSpPr>
        <p:spPr/>
        <p:txBody>
          <a:bodyPr>
            <a:normAutofit fontScale="90000"/>
          </a:bodyPr>
          <a:lstStyle/>
          <a:p>
            <a:r>
              <a:rPr lang="en-US" dirty="0"/>
              <a:t>Presentation of the Activity: “SISO PID tuning</a:t>
            </a:r>
            <a:r>
              <a:rPr lang="pt-BR" dirty="0"/>
              <a:t>”</a:t>
            </a:r>
          </a:p>
        </p:txBody>
      </p:sp>
      <p:sp>
        <p:nvSpPr>
          <p:cNvPr id="3" name="Subtítulo 2">
            <a:extLst>
              <a:ext uri="{FF2B5EF4-FFF2-40B4-BE49-F238E27FC236}">
                <a16:creationId xmlns:a16="http://schemas.microsoft.com/office/drawing/2014/main" id="{550FB719-4973-40E4-922C-AE0BB9E0588A}"/>
              </a:ext>
            </a:extLst>
          </p:cNvPr>
          <p:cNvSpPr>
            <a:spLocks noGrp="1"/>
          </p:cNvSpPr>
          <p:nvPr>
            <p:ph type="subTitle" idx="1"/>
          </p:nvPr>
        </p:nvSpPr>
        <p:spPr/>
        <p:txBody>
          <a:bodyPr/>
          <a:lstStyle/>
          <a:p>
            <a:r>
              <a:rPr lang="pt-BR" dirty="0" err="1"/>
              <a:t>Name</a:t>
            </a:r>
            <a:r>
              <a:rPr lang="pt-BR" dirty="0"/>
              <a:t> : Allan Christian </a:t>
            </a:r>
            <a:r>
              <a:rPr lang="pt-BR" dirty="0" err="1"/>
              <a:t>Krainski</a:t>
            </a:r>
            <a:r>
              <a:rPr lang="pt-BR" dirty="0"/>
              <a:t> Ferrari</a:t>
            </a:r>
          </a:p>
        </p:txBody>
      </p:sp>
    </p:spTree>
    <p:extLst>
      <p:ext uri="{BB962C8B-B14F-4D97-AF65-F5344CB8AC3E}">
        <p14:creationId xmlns:p14="http://schemas.microsoft.com/office/powerpoint/2010/main" val="123372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60759-8485-4DF1-8853-B3677496DB5A}"/>
              </a:ext>
            </a:extLst>
          </p:cNvPr>
          <p:cNvSpPr>
            <a:spLocks noGrp="1"/>
          </p:cNvSpPr>
          <p:nvPr>
            <p:ph type="title"/>
          </p:nvPr>
        </p:nvSpPr>
        <p:spPr/>
        <p:txBody>
          <a:bodyPr/>
          <a:lstStyle/>
          <a:p>
            <a:r>
              <a:rPr lang="pt-BR" dirty="0" err="1"/>
              <a:t>Personal</a:t>
            </a:r>
            <a:r>
              <a:rPr lang="pt-BR" dirty="0"/>
              <a:t> </a:t>
            </a:r>
            <a:r>
              <a:rPr lang="pt-BR" dirty="0" err="1"/>
              <a:t>conclusion</a:t>
            </a:r>
            <a:endParaRPr lang="pt-BR" dirty="0"/>
          </a:p>
        </p:txBody>
      </p:sp>
      <p:sp>
        <p:nvSpPr>
          <p:cNvPr id="3" name="Espaço Reservado para Conteúdo 2">
            <a:extLst>
              <a:ext uri="{FF2B5EF4-FFF2-40B4-BE49-F238E27FC236}">
                <a16:creationId xmlns:a16="http://schemas.microsoft.com/office/drawing/2014/main" id="{F201309A-8E6A-41B8-9D69-F56C523D501C}"/>
              </a:ext>
            </a:extLst>
          </p:cNvPr>
          <p:cNvSpPr>
            <a:spLocks noGrp="1"/>
          </p:cNvSpPr>
          <p:nvPr>
            <p:ph idx="1"/>
          </p:nvPr>
        </p:nvSpPr>
        <p:spPr/>
        <p:txBody>
          <a:bodyPr>
            <a:normAutofit/>
          </a:bodyPr>
          <a:lstStyle/>
          <a:p>
            <a:r>
              <a:rPr lang="en-US" dirty="0"/>
              <a:t>The proposal of the article is clearly, is easy  to do its implementation.</a:t>
            </a:r>
          </a:p>
          <a:p>
            <a:pPr algn="just"/>
            <a:r>
              <a:rPr lang="en-US" dirty="0"/>
              <a:t>The authors could be applied other metaheuristics too. The comparison could be more interesting.</a:t>
            </a:r>
          </a:p>
          <a:p>
            <a:pPr algn="just"/>
            <a:r>
              <a:rPr lang="en-US" dirty="0"/>
              <a:t>There isn't statistical tests to validate the results obtained. </a:t>
            </a:r>
          </a:p>
          <a:p>
            <a:pPr algn="just"/>
            <a:r>
              <a:rPr lang="en-US" dirty="0"/>
              <a:t>Many information are hidden.</a:t>
            </a:r>
          </a:p>
          <a:p>
            <a:pPr algn="just"/>
            <a:r>
              <a:rPr lang="en-US" dirty="0"/>
              <a:t>When I was tried to reproduce the same results, I found some mistakes in article.</a:t>
            </a:r>
          </a:p>
          <a:p>
            <a:pPr algn="just"/>
            <a:r>
              <a:rPr lang="en-US" dirty="0"/>
              <a:t>If I test new metaheuristics in system control AVR, I could obtain publications in congresses. </a:t>
            </a:r>
            <a:endParaRPr lang="pt-BR" dirty="0"/>
          </a:p>
        </p:txBody>
      </p:sp>
    </p:spTree>
    <p:extLst>
      <p:ext uri="{BB962C8B-B14F-4D97-AF65-F5344CB8AC3E}">
        <p14:creationId xmlns:p14="http://schemas.microsoft.com/office/powerpoint/2010/main" val="367394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60759-8485-4DF1-8853-B3677496DB5A}"/>
              </a:ext>
            </a:extLst>
          </p:cNvPr>
          <p:cNvSpPr>
            <a:spLocks noGrp="1"/>
          </p:cNvSpPr>
          <p:nvPr>
            <p:ph type="title"/>
          </p:nvPr>
        </p:nvSpPr>
        <p:spPr/>
        <p:txBody>
          <a:bodyPr/>
          <a:lstStyle/>
          <a:p>
            <a:r>
              <a:rPr lang="pt-BR" dirty="0" err="1"/>
              <a:t>Personal</a:t>
            </a:r>
            <a:r>
              <a:rPr lang="pt-BR" dirty="0"/>
              <a:t> </a:t>
            </a:r>
            <a:r>
              <a:rPr lang="pt-BR" dirty="0" err="1"/>
              <a:t>conclusion</a:t>
            </a:r>
            <a:endParaRPr lang="pt-BR" dirty="0"/>
          </a:p>
        </p:txBody>
      </p:sp>
      <p:sp>
        <p:nvSpPr>
          <p:cNvPr id="7" name="CaixaDeTexto 6">
            <a:extLst>
              <a:ext uri="{FF2B5EF4-FFF2-40B4-BE49-F238E27FC236}">
                <a16:creationId xmlns:a16="http://schemas.microsoft.com/office/drawing/2014/main" id="{572455C3-6230-43A5-809F-6982D296448B}"/>
              </a:ext>
            </a:extLst>
          </p:cNvPr>
          <p:cNvSpPr txBox="1"/>
          <p:nvPr/>
        </p:nvSpPr>
        <p:spPr>
          <a:xfrm>
            <a:off x="1078832" y="1690688"/>
            <a:ext cx="6092190" cy="523220"/>
          </a:xfrm>
          <a:prstGeom prst="rect">
            <a:avLst/>
          </a:prstGeom>
          <a:noFill/>
        </p:spPr>
        <p:txBody>
          <a:bodyPr wrap="square">
            <a:spAutoFit/>
          </a:bodyPr>
          <a:lstStyle/>
          <a:p>
            <a:r>
              <a:rPr lang="en-US" sz="2800" dirty="0"/>
              <a:t>Examples of mistakes found in article</a:t>
            </a:r>
            <a:r>
              <a:rPr lang="en-US" dirty="0"/>
              <a:t>:</a:t>
            </a:r>
            <a:endParaRPr lang="pt-BR" dirty="0"/>
          </a:p>
        </p:txBody>
      </p:sp>
      <p:pic>
        <p:nvPicPr>
          <p:cNvPr id="9" name="Imagem 8">
            <a:extLst>
              <a:ext uri="{FF2B5EF4-FFF2-40B4-BE49-F238E27FC236}">
                <a16:creationId xmlns:a16="http://schemas.microsoft.com/office/drawing/2014/main" id="{4D34AAB9-BA2A-4479-B03A-1F3E4FE35869}"/>
              </a:ext>
            </a:extLst>
          </p:cNvPr>
          <p:cNvPicPr>
            <a:picLocks noChangeAspect="1"/>
          </p:cNvPicPr>
          <p:nvPr/>
        </p:nvPicPr>
        <p:blipFill>
          <a:blip r:embed="rId2"/>
          <a:stretch>
            <a:fillRect/>
          </a:stretch>
        </p:blipFill>
        <p:spPr>
          <a:xfrm>
            <a:off x="279985" y="2223336"/>
            <a:ext cx="11439525" cy="4562475"/>
          </a:xfrm>
          <a:prstGeom prst="rect">
            <a:avLst/>
          </a:prstGeom>
        </p:spPr>
      </p:pic>
    </p:spTree>
    <p:extLst>
      <p:ext uri="{BB962C8B-B14F-4D97-AF65-F5344CB8AC3E}">
        <p14:creationId xmlns:p14="http://schemas.microsoft.com/office/powerpoint/2010/main" val="36332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10515600" cy="4351338"/>
          </a:xfrm>
        </p:spPr>
        <p:txBody>
          <a:bodyPr/>
          <a:lstStyle/>
          <a:p>
            <a:pPr marL="0" indent="0">
              <a:buNone/>
            </a:pPr>
            <a:r>
              <a:rPr lang="en-US" dirty="0"/>
              <a:t>I did a implementation with GWO (Run: “</a:t>
            </a:r>
            <a:r>
              <a:rPr lang="en-US" dirty="0" err="1"/>
              <a:t>GWO_PID.m</a:t>
            </a:r>
            <a:r>
              <a:rPr lang="en-US" dirty="0"/>
              <a:t>”). </a:t>
            </a:r>
          </a:p>
        </p:txBody>
      </p:sp>
      <p:pic>
        <p:nvPicPr>
          <p:cNvPr id="21" name="Imagem 20">
            <a:extLst>
              <a:ext uri="{FF2B5EF4-FFF2-40B4-BE49-F238E27FC236}">
                <a16:creationId xmlns:a16="http://schemas.microsoft.com/office/drawing/2014/main" id="{9A3242DC-6499-4371-A87C-25667447D3FD}"/>
              </a:ext>
            </a:extLst>
          </p:cNvPr>
          <p:cNvPicPr>
            <a:picLocks noChangeAspect="1"/>
          </p:cNvPicPr>
          <p:nvPr/>
        </p:nvPicPr>
        <p:blipFill>
          <a:blip r:embed="rId2"/>
          <a:stretch>
            <a:fillRect/>
          </a:stretch>
        </p:blipFill>
        <p:spPr>
          <a:xfrm>
            <a:off x="818147" y="1654056"/>
            <a:ext cx="10055392" cy="5203944"/>
          </a:xfrm>
          <a:prstGeom prst="rect">
            <a:avLst/>
          </a:prstGeom>
        </p:spPr>
      </p:pic>
    </p:spTree>
    <p:extLst>
      <p:ext uri="{BB962C8B-B14F-4D97-AF65-F5344CB8AC3E}">
        <p14:creationId xmlns:p14="http://schemas.microsoft.com/office/powerpoint/2010/main" val="107917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11458074" cy="4351338"/>
          </a:xfrm>
        </p:spPr>
        <p:txBody>
          <a:bodyPr/>
          <a:lstStyle/>
          <a:p>
            <a:pPr marL="0" indent="0">
              <a:buNone/>
            </a:pPr>
            <a:r>
              <a:rPr lang="en-US" dirty="0"/>
              <a:t>After, it’s made simulation of system control AVR (Run: “</a:t>
            </a:r>
            <a:r>
              <a:rPr lang="en-US" dirty="0" err="1"/>
              <a:t>simula_GWO.m</a:t>
            </a:r>
            <a:r>
              <a:rPr lang="en-US" dirty="0"/>
              <a:t>”). </a:t>
            </a:r>
          </a:p>
        </p:txBody>
      </p:sp>
      <p:pic>
        <p:nvPicPr>
          <p:cNvPr id="11" name="Imagem 10">
            <a:extLst>
              <a:ext uri="{FF2B5EF4-FFF2-40B4-BE49-F238E27FC236}">
                <a16:creationId xmlns:a16="http://schemas.microsoft.com/office/drawing/2014/main" id="{2D8329B0-D727-455D-8992-4F6335FD5D87}"/>
              </a:ext>
            </a:extLst>
          </p:cNvPr>
          <p:cNvPicPr>
            <a:picLocks noChangeAspect="1"/>
          </p:cNvPicPr>
          <p:nvPr/>
        </p:nvPicPr>
        <p:blipFill>
          <a:blip r:embed="rId2"/>
          <a:stretch>
            <a:fillRect/>
          </a:stretch>
        </p:blipFill>
        <p:spPr>
          <a:xfrm>
            <a:off x="974559" y="1883526"/>
            <a:ext cx="9853863" cy="4926932"/>
          </a:xfrm>
          <a:prstGeom prst="rect">
            <a:avLst/>
          </a:prstGeom>
        </p:spPr>
      </p:pic>
    </p:spTree>
    <p:extLst>
      <p:ext uri="{BB962C8B-B14F-4D97-AF65-F5344CB8AC3E}">
        <p14:creationId xmlns:p14="http://schemas.microsoft.com/office/powerpoint/2010/main" val="74247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5BF3A-D3EE-49B7-BC8B-3C6ECAEF6A50}"/>
              </a:ext>
            </a:extLst>
          </p:cNvPr>
          <p:cNvSpPr>
            <a:spLocks noGrp="1"/>
          </p:cNvSpPr>
          <p:nvPr>
            <p:ph type="title"/>
          </p:nvPr>
        </p:nvSpPr>
        <p:spPr>
          <a:xfrm>
            <a:off x="453189" y="39647"/>
            <a:ext cx="10515600" cy="1325563"/>
          </a:xfrm>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F94FBD32-2F6C-4CA5-89B8-A2FC4C66A17B}"/>
              </a:ext>
            </a:extLst>
          </p:cNvPr>
          <p:cNvSpPr>
            <a:spLocks noGrp="1"/>
          </p:cNvSpPr>
          <p:nvPr>
            <p:ph idx="1"/>
          </p:nvPr>
        </p:nvSpPr>
        <p:spPr>
          <a:xfrm>
            <a:off x="453189" y="1253331"/>
            <a:ext cx="9015664" cy="4351338"/>
          </a:xfrm>
        </p:spPr>
        <p:txBody>
          <a:bodyPr/>
          <a:lstStyle/>
          <a:p>
            <a:pPr marL="0" indent="0">
              <a:buNone/>
            </a:pPr>
            <a:r>
              <a:rPr lang="en-US" dirty="0"/>
              <a:t>I did a implementation with new metaheuristic RSO (Rat- Swarm Optimization) proposed by Dhiman et. al [5]: </a:t>
            </a:r>
          </a:p>
        </p:txBody>
      </p:sp>
      <p:pic>
        <p:nvPicPr>
          <p:cNvPr id="7" name="Imagem 6">
            <a:extLst>
              <a:ext uri="{FF2B5EF4-FFF2-40B4-BE49-F238E27FC236}">
                <a16:creationId xmlns:a16="http://schemas.microsoft.com/office/drawing/2014/main" id="{F2C26802-9D22-4965-862A-79D74866F058}"/>
              </a:ext>
            </a:extLst>
          </p:cNvPr>
          <p:cNvPicPr>
            <a:picLocks noChangeAspect="1"/>
          </p:cNvPicPr>
          <p:nvPr/>
        </p:nvPicPr>
        <p:blipFill>
          <a:blip r:embed="rId3"/>
          <a:stretch>
            <a:fillRect/>
          </a:stretch>
        </p:blipFill>
        <p:spPr>
          <a:xfrm>
            <a:off x="1429204" y="2093495"/>
            <a:ext cx="9150563" cy="4724858"/>
          </a:xfrm>
          <a:prstGeom prst="rect">
            <a:avLst/>
          </a:prstGeom>
        </p:spPr>
      </p:pic>
    </p:spTree>
    <p:extLst>
      <p:ext uri="{BB962C8B-B14F-4D97-AF65-F5344CB8AC3E}">
        <p14:creationId xmlns:p14="http://schemas.microsoft.com/office/powerpoint/2010/main" val="11027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44125631-4F08-45EF-AC3A-63E0D1DBCA92}"/>
              </a:ext>
            </a:extLst>
          </p:cNvPr>
          <p:cNvSpPr>
            <a:spLocks noGrp="1"/>
          </p:cNvSpPr>
          <p:nvPr>
            <p:ph idx="1"/>
          </p:nvPr>
        </p:nvSpPr>
        <p:spPr>
          <a:xfrm>
            <a:off x="838200" y="1380456"/>
            <a:ext cx="11036968" cy="4351338"/>
          </a:xfrm>
        </p:spPr>
        <p:txBody>
          <a:bodyPr/>
          <a:lstStyle/>
          <a:p>
            <a:pPr marL="0" indent="0">
              <a:buNone/>
            </a:pPr>
            <a:r>
              <a:rPr lang="en-US" dirty="0"/>
              <a:t>After, it’s made simulation of system control AVR (Run: “</a:t>
            </a:r>
            <a:r>
              <a:rPr lang="en-US" dirty="0" err="1"/>
              <a:t>simula_RSO.m</a:t>
            </a:r>
            <a:r>
              <a:rPr lang="en-US" dirty="0"/>
              <a:t>”). </a:t>
            </a:r>
          </a:p>
          <a:p>
            <a:pPr marL="0" indent="0">
              <a:buNone/>
            </a:pPr>
            <a:endParaRPr lang="pt-BR" dirty="0"/>
          </a:p>
        </p:txBody>
      </p:sp>
      <p:pic>
        <p:nvPicPr>
          <p:cNvPr id="9" name="Imagem 8">
            <a:extLst>
              <a:ext uri="{FF2B5EF4-FFF2-40B4-BE49-F238E27FC236}">
                <a16:creationId xmlns:a16="http://schemas.microsoft.com/office/drawing/2014/main" id="{6D1F8FE4-562F-4E38-B22A-8442982D88C9}"/>
              </a:ext>
            </a:extLst>
          </p:cNvPr>
          <p:cNvPicPr>
            <a:picLocks noChangeAspect="1"/>
          </p:cNvPicPr>
          <p:nvPr/>
        </p:nvPicPr>
        <p:blipFill>
          <a:blip r:embed="rId2"/>
          <a:stretch>
            <a:fillRect/>
          </a:stretch>
        </p:blipFill>
        <p:spPr>
          <a:xfrm>
            <a:off x="1395523" y="1925052"/>
            <a:ext cx="9566247" cy="4937711"/>
          </a:xfrm>
          <a:prstGeom prst="rect">
            <a:avLst/>
          </a:prstGeom>
        </p:spPr>
      </p:pic>
    </p:spTree>
    <p:extLst>
      <p:ext uri="{BB962C8B-B14F-4D97-AF65-F5344CB8AC3E}">
        <p14:creationId xmlns:p14="http://schemas.microsoft.com/office/powerpoint/2010/main" val="38142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3" name="Espaço Reservado para Conteúdo 2">
            <a:extLst>
              <a:ext uri="{FF2B5EF4-FFF2-40B4-BE49-F238E27FC236}">
                <a16:creationId xmlns:a16="http://schemas.microsoft.com/office/drawing/2014/main" id="{44125631-4F08-45EF-AC3A-63E0D1DBCA92}"/>
              </a:ext>
            </a:extLst>
          </p:cNvPr>
          <p:cNvSpPr>
            <a:spLocks noGrp="1"/>
          </p:cNvSpPr>
          <p:nvPr>
            <p:ph idx="1"/>
          </p:nvPr>
        </p:nvSpPr>
        <p:spPr>
          <a:xfrm>
            <a:off x="260684" y="1440582"/>
            <a:ext cx="9502294" cy="4351338"/>
          </a:xfrm>
        </p:spPr>
        <p:txBody>
          <a:bodyPr/>
          <a:lstStyle/>
          <a:p>
            <a:pPr marL="0" indent="0" algn="just">
              <a:buNone/>
            </a:pPr>
            <a:r>
              <a:rPr lang="en-US" sz="2800" dirty="0"/>
              <a:t>Other application, it’s made implementation in Cold Strip Mill (CSM) system that is used in work of Chen et. al [6]. </a:t>
            </a:r>
          </a:p>
          <a:p>
            <a:pPr marL="0" indent="0" algn="just">
              <a:buNone/>
            </a:pPr>
            <a:endParaRPr lang="pt-BR" sz="2800" b="0" i="1" dirty="0">
              <a:latin typeface="Cambria Math" panose="02040503050406030204" pitchFamily="18" charset="0"/>
            </a:endParaRPr>
          </a:p>
          <a:p>
            <a:pPr marL="0" indent="0">
              <a:buNone/>
            </a:pPr>
            <a:endParaRPr lang="pt-BR" dirty="0"/>
          </a:p>
        </p:txBody>
      </p:sp>
      <p:pic>
        <p:nvPicPr>
          <p:cNvPr id="8" name="Imagem 7">
            <a:extLst>
              <a:ext uri="{FF2B5EF4-FFF2-40B4-BE49-F238E27FC236}">
                <a16:creationId xmlns:a16="http://schemas.microsoft.com/office/drawing/2014/main" id="{9282280A-A6C3-474A-B19D-8E8EFBABA84D}"/>
              </a:ext>
            </a:extLst>
          </p:cNvPr>
          <p:cNvPicPr>
            <a:picLocks noChangeAspect="1"/>
          </p:cNvPicPr>
          <p:nvPr/>
        </p:nvPicPr>
        <p:blipFill>
          <a:blip r:embed="rId2"/>
          <a:stretch>
            <a:fillRect/>
          </a:stretch>
        </p:blipFill>
        <p:spPr>
          <a:xfrm>
            <a:off x="1280321" y="2867025"/>
            <a:ext cx="6976095" cy="3990975"/>
          </a:xfrm>
          <a:prstGeom prst="rect">
            <a:avLst/>
          </a:prstGeom>
        </p:spPr>
      </p:pic>
    </p:spTree>
    <p:extLst>
      <p:ext uri="{BB962C8B-B14F-4D97-AF65-F5344CB8AC3E}">
        <p14:creationId xmlns:p14="http://schemas.microsoft.com/office/powerpoint/2010/main" val="82944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9" name="CaixaDeTexto 8">
            <a:extLst>
              <a:ext uri="{FF2B5EF4-FFF2-40B4-BE49-F238E27FC236}">
                <a16:creationId xmlns:a16="http://schemas.microsoft.com/office/drawing/2014/main" id="{13EB8DD9-42C0-4A8B-AEF3-57586FB60EF5}"/>
              </a:ext>
            </a:extLst>
          </p:cNvPr>
          <p:cNvSpPr txBox="1"/>
          <p:nvPr/>
        </p:nvSpPr>
        <p:spPr>
          <a:xfrm>
            <a:off x="677334" y="1603717"/>
            <a:ext cx="4077546" cy="369332"/>
          </a:xfrm>
          <a:prstGeom prst="rect">
            <a:avLst/>
          </a:prstGeom>
          <a:noFill/>
        </p:spPr>
        <p:txBody>
          <a:bodyPr wrap="square" rtlCol="0">
            <a:spAutoFit/>
          </a:bodyPr>
          <a:lstStyle/>
          <a:p>
            <a:r>
              <a:rPr lang="pt-BR" dirty="0"/>
              <a:t>GWO:</a:t>
            </a:r>
          </a:p>
        </p:txBody>
      </p:sp>
      <p:pic>
        <p:nvPicPr>
          <p:cNvPr id="11" name="Imagem 10">
            <a:extLst>
              <a:ext uri="{FF2B5EF4-FFF2-40B4-BE49-F238E27FC236}">
                <a16:creationId xmlns:a16="http://schemas.microsoft.com/office/drawing/2014/main" id="{266F2FB1-34EA-4CC6-AFF5-13E1757A1A04}"/>
              </a:ext>
            </a:extLst>
          </p:cNvPr>
          <p:cNvPicPr>
            <a:picLocks noChangeAspect="1"/>
          </p:cNvPicPr>
          <p:nvPr/>
        </p:nvPicPr>
        <p:blipFill>
          <a:blip r:embed="rId2"/>
          <a:stretch>
            <a:fillRect/>
          </a:stretch>
        </p:blipFill>
        <p:spPr>
          <a:xfrm>
            <a:off x="306281" y="2161366"/>
            <a:ext cx="5222321" cy="4087034"/>
          </a:xfrm>
          <a:prstGeom prst="rect">
            <a:avLst/>
          </a:prstGeom>
        </p:spPr>
      </p:pic>
      <p:pic>
        <p:nvPicPr>
          <p:cNvPr id="13" name="Imagem 12">
            <a:extLst>
              <a:ext uri="{FF2B5EF4-FFF2-40B4-BE49-F238E27FC236}">
                <a16:creationId xmlns:a16="http://schemas.microsoft.com/office/drawing/2014/main" id="{701B5531-41AB-409E-81E2-7463EC681AC7}"/>
              </a:ext>
            </a:extLst>
          </p:cNvPr>
          <p:cNvPicPr>
            <a:picLocks noChangeAspect="1"/>
          </p:cNvPicPr>
          <p:nvPr/>
        </p:nvPicPr>
        <p:blipFill>
          <a:blip r:embed="rId3"/>
          <a:stretch>
            <a:fillRect/>
          </a:stretch>
        </p:blipFill>
        <p:spPr>
          <a:xfrm>
            <a:off x="6513343" y="2131556"/>
            <a:ext cx="4867054" cy="3830285"/>
          </a:xfrm>
          <a:prstGeom prst="rect">
            <a:avLst/>
          </a:prstGeom>
        </p:spPr>
      </p:pic>
    </p:spTree>
    <p:extLst>
      <p:ext uri="{BB962C8B-B14F-4D97-AF65-F5344CB8AC3E}">
        <p14:creationId xmlns:p14="http://schemas.microsoft.com/office/powerpoint/2010/main" val="378679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9" name="CaixaDeTexto 8">
            <a:extLst>
              <a:ext uri="{FF2B5EF4-FFF2-40B4-BE49-F238E27FC236}">
                <a16:creationId xmlns:a16="http://schemas.microsoft.com/office/drawing/2014/main" id="{13EB8DD9-42C0-4A8B-AEF3-57586FB60EF5}"/>
              </a:ext>
            </a:extLst>
          </p:cNvPr>
          <p:cNvSpPr txBox="1"/>
          <p:nvPr/>
        </p:nvSpPr>
        <p:spPr>
          <a:xfrm>
            <a:off x="677334" y="1603717"/>
            <a:ext cx="4077546" cy="369332"/>
          </a:xfrm>
          <a:prstGeom prst="rect">
            <a:avLst/>
          </a:prstGeom>
          <a:noFill/>
        </p:spPr>
        <p:txBody>
          <a:bodyPr wrap="square" rtlCol="0">
            <a:spAutoFit/>
          </a:bodyPr>
          <a:lstStyle/>
          <a:p>
            <a:r>
              <a:rPr lang="pt-BR" dirty="0"/>
              <a:t>RSO:</a:t>
            </a:r>
          </a:p>
        </p:txBody>
      </p:sp>
      <p:pic>
        <p:nvPicPr>
          <p:cNvPr id="4" name="Imagem 3">
            <a:extLst>
              <a:ext uri="{FF2B5EF4-FFF2-40B4-BE49-F238E27FC236}">
                <a16:creationId xmlns:a16="http://schemas.microsoft.com/office/drawing/2014/main" id="{F4303520-DAF2-4741-B0E0-2FF0D0108A07}"/>
              </a:ext>
            </a:extLst>
          </p:cNvPr>
          <p:cNvPicPr>
            <a:picLocks noChangeAspect="1"/>
          </p:cNvPicPr>
          <p:nvPr/>
        </p:nvPicPr>
        <p:blipFill>
          <a:blip r:embed="rId2"/>
          <a:stretch>
            <a:fillRect/>
          </a:stretch>
        </p:blipFill>
        <p:spPr>
          <a:xfrm>
            <a:off x="677334" y="2114136"/>
            <a:ext cx="5639060" cy="4429905"/>
          </a:xfrm>
          <a:prstGeom prst="rect">
            <a:avLst/>
          </a:prstGeom>
        </p:spPr>
      </p:pic>
      <p:pic>
        <p:nvPicPr>
          <p:cNvPr id="6" name="Imagem 5">
            <a:extLst>
              <a:ext uri="{FF2B5EF4-FFF2-40B4-BE49-F238E27FC236}">
                <a16:creationId xmlns:a16="http://schemas.microsoft.com/office/drawing/2014/main" id="{14CC3AAD-56C5-420E-90B1-CDBBD1E32EE0}"/>
              </a:ext>
            </a:extLst>
          </p:cNvPr>
          <p:cNvPicPr>
            <a:picLocks noChangeAspect="1"/>
          </p:cNvPicPr>
          <p:nvPr/>
        </p:nvPicPr>
        <p:blipFill>
          <a:blip r:embed="rId3"/>
          <a:stretch>
            <a:fillRect/>
          </a:stretch>
        </p:blipFill>
        <p:spPr>
          <a:xfrm>
            <a:off x="6745909" y="2114136"/>
            <a:ext cx="5154113" cy="4289888"/>
          </a:xfrm>
          <a:prstGeom prst="rect">
            <a:avLst/>
          </a:prstGeom>
        </p:spPr>
      </p:pic>
    </p:spTree>
    <p:extLst>
      <p:ext uri="{BB962C8B-B14F-4D97-AF65-F5344CB8AC3E}">
        <p14:creationId xmlns:p14="http://schemas.microsoft.com/office/powerpoint/2010/main" val="38888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C977F-ECA6-4FD1-A8A0-D8209F35D388}"/>
              </a:ext>
            </a:extLst>
          </p:cNvPr>
          <p:cNvSpPr>
            <a:spLocks noGrp="1"/>
          </p:cNvSpPr>
          <p:nvPr>
            <p:ph type="title"/>
          </p:nvPr>
        </p:nvSpPr>
        <p:spPr/>
        <p:txBody>
          <a:bodyPr/>
          <a:lstStyle/>
          <a:p>
            <a:r>
              <a:rPr lang="pt-BR" dirty="0"/>
              <a:t>Points </a:t>
            </a:r>
            <a:r>
              <a:rPr lang="pt-BR" dirty="0" err="1"/>
              <a:t>to</a:t>
            </a:r>
            <a:r>
              <a:rPr lang="pt-BR" dirty="0"/>
              <a:t> </a:t>
            </a:r>
            <a:r>
              <a:rPr lang="pt-BR" dirty="0" err="1"/>
              <a:t>earn</a:t>
            </a:r>
            <a:r>
              <a:rPr lang="pt-BR" dirty="0"/>
              <a:t>:</a:t>
            </a:r>
          </a:p>
        </p:txBody>
      </p:sp>
      <p:sp>
        <p:nvSpPr>
          <p:cNvPr id="9" name="CaixaDeTexto 8">
            <a:extLst>
              <a:ext uri="{FF2B5EF4-FFF2-40B4-BE49-F238E27FC236}">
                <a16:creationId xmlns:a16="http://schemas.microsoft.com/office/drawing/2014/main" id="{13EB8DD9-42C0-4A8B-AEF3-57586FB60EF5}"/>
              </a:ext>
            </a:extLst>
          </p:cNvPr>
          <p:cNvSpPr txBox="1"/>
          <p:nvPr/>
        </p:nvSpPr>
        <p:spPr>
          <a:xfrm>
            <a:off x="253218" y="1603716"/>
            <a:ext cx="11521439" cy="954107"/>
          </a:xfrm>
          <a:prstGeom prst="rect">
            <a:avLst/>
          </a:prstGeom>
          <a:solidFill>
            <a:schemeClr val="bg1"/>
          </a:solidFill>
        </p:spPr>
        <p:txBody>
          <a:bodyPr wrap="square" rtlCol="0">
            <a:spAutoFit/>
          </a:bodyPr>
          <a:lstStyle/>
          <a:p>
            <a:r>
              <a:rPr lang="pt-BR" sz="2800" b="1" dirty="0"/>
              <a:t>The </a:t>
            </a:r>
            <a:r>
              <a:rPr lang="pt-BR" sz="2800" b="1" dirty="0" err="1"/>
              <a:t>codes</a:t>
            </a:r>
            <a:r>
              <a:rPr lang="pt-BR" sz="2800" b="1" dirty="0"/>
              <a:t> are </a:t>
            </a:r>
            <a:r>
              <a:rPr lang="pt-BR" sz="2800" b="1" dirty="0" err="1"/>
              <a:t>available</a:t>
            </a:r>
            <a:r>
              <a:rPr lang="pt-BR" sz="2800" b="1" dirty="0"/>
              <a:t> in:</a:t>
            </a:r>
          </a:p>
          <a:p>
            <a:r>
              <a:rPr lang="pt-BR" sz="2800" dirty="0"/>
              <a:t>https://github.com/allanckferrari87/Trabalho-1-Intelligent-Control-</a:t>
            </a:r>
          </a:p>
        </p:txBody>
      </p:sp>
    </p:spTree>
    <p:extLst>
      <p:ext uri="{BB962C8B-B14F-4D97-AF65-F5344CB8AC3E}">
        <p14:creationId xmlns:p14="http://schemas.microsoft.com/office/powerpoint/2010/main" val="7193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F1736-5BD6-4409-959B-4C46595127A5}"/>
              </a:ext>
            </a:extLst>
          </p:cNvPr>
          <p:cNvSpPr>
            <a:spLocks noGrp="1"/>
          </p:cNvSpPr>
          <p:nvPr>
            <p:ph type="title"/>
          </p:nvPr>
        </p:nvSpPr>
        <p:spPr/>
        <p:txBody>
          <a:bodyPr/>
          <a:lstStyle/>
          <a:p>
            <a:r>
              <a:rPr lang="pt-BR" dirty="0"/>
              <a:t>Introduction to the problem</a:t>
            </a:r>
          </a:p>
        </p:txBody>
      </p:sp>
      <p:sp>
        <p:nvSpPr>
          <p:cNvPr id="3" name="Espaço Reservado para Conteúdo 2">
            <a:extLst>
              <a:ext uri="{FF2B5EF4-FFF2-40B4-BE49-F238E27FC236}">
                <a16:creationId xmlns:a16="http://schemas.microsoft.com/office/drawing/2014/main" id="{19DD228C-8750-4EC8-A672-1DC25589CAE6}"/>
              </a:ext>
            </a:extLst>
          </p:cNvPr>
          <p:cNvSpPr>
            <a:spLocks noGrp="1"/>
          </p:cNvSpPr>
          <p:nvPr>
            <p:ph idx="1"/>
          </p:nvPr>
        </p:nvSpPr>
        <p:spPr/>
        <p:txBody>
          <a:bodyPr/>
          <a:lstStyle/>
          <a:p>
            <a:pPr marL="0" indent="0" algn="just">
              <a:buNone/>
            </a:pPr>
            <a:r>
              <a:rPr lang="pt-BR" dirty="0"/>
              <a:t>The work chossen is </a:t>
            </a:r>
            <a:r>
              <a:rPr lang="pt-BR" b="0" i="0" dirty="0">
                <a:solidFill>
                  <a:srgbClr val="000000"/>
                </a:solidFill>
                <a:effectLst/>
                <a:latin typeface="Times New Roman" panose="02020603050405020304" pitchFamily="18" charset="0"/>
              </a:rPr>
              <a:t>entitled </a:t>
            </a:r>
            <a:r>
              <a:rPr lang="pt-BR" dirty="0"/>
              <a:t>“</a:t>
            </a:r>
            <a:r>
              <a:rPr lang="en-US" dirty="0"/>
              <a:t>Grey Wolf Optimization Algorithm based PID controller design for AVR Power system</a:t>
            </a:r>
            <a:r>
              <a:rPr lang="pt-BR" dirty="0"/>
              <a:t>” from </a:t>
            </a:r>
            <a:r>
              <a:rPr lang="en-US" u="sng" dirty="0"/>
              <a:t>2nd International Conference on Power Energy, Environment and Intelligent Control</a:t>
            </a:r>
            <a:r>
              <a:rPr lang="en-US" dirty="0"/>
              <a:t> [1].</a:t>
            </a:r>
          </a:p>
          <a:p>
            <a:pPr marL="0" indent="0" algn="just">
              <a:buNone/>
            </a:pPr>
            <a:endParaRPr lang="en-US" u="sng" dirty="0"/>
          </a:p>
          <a:p>
            <a:pPr algn="just"/>
            <a:r>
              <a:rPr lang="en-US" dirty="0"/>
              <a:t>It’s relevant because the Grey Wolf Optimization (GWO) is a recent metaheuristic and PID control is the most used in industry; </a:t>
            </a:r>
          </a:p>
          <a:p>
            <a:pPr algn="just"/>
            <a:r>
              <a:rPr lang="en-US" dirty="0"/>
              <a:t>This paper uses the Grey Wolf Optimization algorithm to tune the gains of PID Control of AVR Power system;</a:t>
            </a:r>
            <a:endParaRPr lang="pt-BR" dirty="0"/>
          </a:p>
        </p:txBody>
      </p:sp>
    </p:spTree>
    <p:extLst>
      <p:ext uri="{BB962C8B-B14F-4D97-AF65-F5344CB8AC3E}">
        <p14:creationId xmlns:p14="http://schemas.microsoft.com/office/powerpoint/2010/main" val="164319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0FC87-3AD6-411B-BC5D-6C335245CC8C}"/>
              </a:ext>
            </a:extLst>
          </p:cNvPr>
          <p:cNvSpPr>
            <a:spLocks noGrp="1"/>
          </p:cNvSpPr>
          <p:nvPr>
            <p:ph type="title"/>
          </p:nvPr>
        </p:nvSpPr>
        <p:spPr/>
        <p:txBody>
          <a:bodyPr/>
          <a:lstStyle/>
          <a:p>
            <a:r>
              <a:rPr lang="en-US" dirty="0"/>
              <a:t>References</a:t>
            </a:r>
          </a:p>
        </p:txBody>
      </p:sp>
      <p:sp>
        <p:nvSpPr>
          <p:cNvPr id="3" name="Espaço Reservado para Conteúdo 2">
            <a:extLst>
              <a:ext uri="{FF2B5EF4-FFF2-40B4-BE49-F238E27FC236}">
                <a16:creationId xmlns:a16="http://schemas.microsoft.com/office/drawing/2014/main" id="{39F2DD1D-23C2-42D0-86FB-F7A45D5AA640}"/>
              </a:ext>
            </a:extLst>
          </p:cNvPr>
          <p:cNvSpPr>
            <a:spLocks noGrp="1"/>
          </p:cNvSpPr>
          <p:nvPr>
            <p:ph idx="1"/>
          </p:nvPr>
        </p:nvSpPr>
        <p:spPr>
          <a:xfrm>
            <a:off x="492369" y="1505244"/>
            <a:ext cx="11274515" cy="5176910"/>
          </a:xfrm>
          <a:solidFill>
            <a:schemeClr val="bg1"/>
          </a:solidFill>
        </p:spPr>
        <p:txBody>
          <a:bodyPr>
            <a:normAutofit fontScale="92500" lnSpcReduction="10000"/>
          </a:bodyPr>
          <a:lstStyle/>
          <a:p>
            <a:pPr marL="0" indent="0" algn="just">
              <a:buNone/>
            </a:pPr>
            <a:r>
              <a:rPr lang="pt-BR" sz="2200" dirty="0"/>
              <a:t>[1] R. k. </a:t>
            </a:r>
            <a:r>
              <a:rPr lang="pt-BR" sz="2200" dirty="0" err="1"/>
              <a:t>Kuri</a:t>
            </a:r>
            <a:r>
              <a:rPr lang="pt-BR" sz="2200" dirty="0"/>
              <a:t>, D. </a:t>
            </a:r>
            <a:r>
              <a:rPr lang="pt-BR" sz="2200" dirty="0" err="1"/>
              <a:t>Paliwal</a:t>
            </a:r>
            <a:r>
              <a:rPr lang="pt-BR" sz="2200" dirty="0"/>
              <a:t> </a:t>
            </a:r>
            <a:r>
              <a:rPr lang="pt-BR" sz="2200" dirty="0" err="1"/>
              <a:t>and</a:t>
            </a:r>
            <a:r>
              <a:rPr lang="pt-BR" sz="2200" dirty="0"/>
              <a:t> D. K. </a:t>
            </a:r>
            <a:r>
              <a:rPr lang="pt-BR" sz="2200" dirty="0" err="1"/>
              <a:t>Sambariya</a:t>
            </a:r>
            <a:r>
              <a:rPr lang="pt-BR" sz="2200" dirty="0"/>
              <a:t>, "Grey Wolf </a:t>
            </a:r>
            <a:r>
              <a:rPr lang="pt-BR" sz="2200" dirty="0" err="1"/>
              <a:t>Optimization</a:t>
            </a:r>
            <a:r>
              <a:rPr lang="pt-BR" sz="2200" dirty="0"/>
              <a:t> </a:t>
            </a:r>
            <a:r>
              <a:rPr lang="pt-BR" sz="2200" dirty="0" err="1"/>
              <a:t>Algorithm</a:t>
            </a:r>
            <a:r>
              <a:rPr lang="pt-BR" sz="2200" dirty="0"/>
              <a:t> </a:t>
            </a:r>
            <a:r>
              <a:rPr lang="pt-BR" sz="2200" dirty="0" err="1"/>
              <a:t>based</a:t>
            </a:r>
            <a:r>
              <a:rPr lang="pt-BR" sz="2200" dirty="0"/>
              <a:t> PID </a:t>
            </a:r>
            <a:r>
              <a:rPr lang="pt-BR" sz="2200" dirty="0" err="1"/>
              <a:t>controller</a:t>
            </a:r>
            <a:r>
              <a:rPr lang="pt-BR" sz="2200" dirty="0"/>
              <a:t> design for AVR Power system," 2019 2nd </a:t>
            </a:r>
            <a:r>
              <a:rPr lang="pt-BR" sz="2200" dirty="0" err="1"/>
              <a:t>International</a:t>
            </a:r>
            <a:r>
              <a:rPr lang="pt-BR" sz="2200" dirty="0"/>
              <a:t> </a:t>
            </a:r>
            <a:r>
              <a:rPr lang="pt-BR" sz="2200" dirty="0" err="1"/>
              <a:t>Conference</a:t>
            </a:r>
            <a:r>
              <a:rPr lang="pt-BR" sz="2200" dirty="0"/>
              <a:t> </a:t>
            </a:r>
            <a:r>
              <a:rPr lang="pt-BR" sz="2200" dirty="0" err="1"/>
              <a:t>on</a:t>
            </a:r>
            <a:r>
              <a:rPr lang="pt-BR" sz="2200" dirty="0"/>
              <a:t> Power Energy, </a:t>
            </a:r>
            <a:r>
              <a:rPr lang="pt-BR" sz="2200" dirty="0" err="1"/>
              <a:t>Environment</a:t>
            </a:r>
            <a:r>
              <a:rPr lang="pt-BR" sz="2200" dirty="0"/>
              <a:t> </a:t>
            </a:r>
            <a:r>
              <a:rPr lang="pt-BR" sz="2200" dirty="0" err="1"/>
              <a:t>and</a:t>
            </a:r>
            <a:r>
              <a:rPr lang="pt-BR" sz="2200" dirty="0"/>
              <a:t> </a:t>
            </a:r>
            <a:r>
              <a:rPr lang="pt-BR" sz="2200" dirty="0" err="1"/>
              <a:t>Intelligent</a:t>
            </a:r>
            <a:r>
              <a:rPr lang="pt-BR" sz="2200" dirty="0"/>
              <a:t> </a:t>
            </a:r>
            <a:r>
              <a:rPr lang="pt-BR" sz="2200" dirty="0" err="1"/>
              <a:t>Control</a:t>
            </a:r>
            <a:r>
              <a:rPr lang="pt-BR" sz="2200" dirty="0"/>
              <a:t> (PEEIC), 2019, pp. 233-237.</a:t>
            </a:r>
          </a:p>
          <a:p>
            <a:pPr marL="0" indent="0" algn="just">
              <a:buNone/>
            </a:pPr>
            <a:r>
              <a:rPr lang="pt-BR" sz="2200" dirty="0"/>
              <a:t>[2] </a:t>
            </a:r>
            <a:r>
              <a:rPr lang="pt-BR" sz="2200" dirty="0" err="1"/>
              <a:t>Mirjalili</a:t>
            </a:r>
            <a:r>
              <a:rPr lang="pt-BR" sz="2200" dirty="0"/>
              <a:t>, S., </a:t>
            </a:r>
            <a:r>
              <a:rPr lang="pt-BR" sz="2200" dirty="0" err="1"/>
              <a:t>Mirjalili</a:t>
            </a:r>
            <a:r>
              <a:rPr lang="pt-BR" sz="2200" dirty="0"/>
              <a:t>, S.M., </a:t>
            </a:r>
            <a:r>
              <a:rPr lang="pt-BR" sz="2200" dirty="0" err="1"/>
              <a:t>and</a:t>
            </a:r>
            <a:r>
              <a:rPr lang="pt-BR" sz="2200" dirty="0"/>
              <a:t> Lewis, A. (2014). Grey </a:t>
            </a:r>
            <a:r>
              <a:rPr lang="pt-BR" sz="2200" dirty="0" err="1"/>
              <a:t>wolf</a:t>
            </a:r>
            <a:r>
              <a:rPr lang="pt-BR" sz="2200" dirty="0"/>
              <a:t> </a:t>
            </a:r>
            <a:r>
              <a:rPr lang="pt-BR" sz="2200" dirty="0" err="1"/>
              <a:t>optimizer</a:t>
            </a:r>
            <a:r>
              <a:rPr lang="pt-BR" sz="2200" dirty="0"/>
              <a:t>. </a:t>
            </a:r>
            <a:r>
              <a:rPr lang="pt-BR" sz="2200" dirty="0" err="1"/>
              <a:t>Advances</a:t>
            </a:r>
            <a:r>
              <a:rPr lang="pt-BR" sz="2200" dirty="0"/>
              <a:t> in </a:t>
            </a:r>
            <a:r>
              <a:rPr lang="pt-BR" sz="2200" dirty="0" err="1"/>
              <a:t>Engineering</a:t>
            </a:r>
            <a:r>
              <a:rPr lang="pt-BR" sz="2200" dirty="0"/>
              <a:t> Software, 69, 44-61.</a:t>
            </a:r>
          </a:p>
          <a:p>
            <a:pPr marL="0" indent="0" algn="just">
              <a:buNone/>
            </a:pPr>
            <a:r>
              <a:rPr lang="pt-BR" sz="2200" dirty="0"/>
              <a:t>[3] </a:t>
            </a:r>
            <a:r>
              <a:rPr lang="en-US" sz="2200" dirty="0"/>
              <a:t>Wang, GG., Deb, S. &amp; Cui, Z. Monarch butterfly optimization. Neural </a:t>
            </a:r>
            <a:r>
              <a:rPr lang="en-US" sz="2200" dirty="0" err="1"/>
              <a:t>Comput</a:t>
            </a:r>
            <a:r>
              <a:rPr lang="en-US" sz="2200" dirty="0"/>
              <a:t> &amp; </a:t>
            </a:r>
            <a:r>
              <a:rPr lang="en-US" sz="2200" dirty="0" err="1"/>
              <a:t>Applic</a:t>
            </a:r>
            <a:r>
              <a:rPr lang="en-US" sz="2200" dirty="0"/>
              <a:t> 31, 1995–2014 (2019).</a:t>
            </a:r>
          </a:p>
          <a:p>
            <a:pPr marL="0" indent="0" algn="just">
              <a:buNone/>
            </a:pPr>
            <a:r>
              <a:rPr lang="en-US" sz="2200" dirty="0"/>
              <a:t>[4] H. </a:t>
            </a:r>
            <a:r>
              <a:rPr lang="en-US" sz="2200" dirty="0" err="1"/>
              <a:t>Eskandar</a:t>
            </a:r>
            <a:r>
              <a:rPr lang="en-US" sz="2200" dirty="0"/>
              <a:t>, A. </a:t>
            </a:r>
            <a:r>
              <a:rPr lang="en-US" sz="2200" dirty="0" err="1"/>
              <a:t>Sadollah</a:t>
            </a:r>
            <a:r>
              <a:rPr lang="en-US" sz="2200" dirty="0"/>
              <a:t>, A. </a:t>
            </a:r>
            <a:r>
              <a:rPr lang="en-US" sz="2200" dirty="0" err="1"/>
              <a:t>Bahreininejad</a:t>
            </a:r>
            <a:r>
              <a:rPr lang="en-US" sz="2200" dirty="0"/>
              <a:t>, M. Hamdi, Water cycle algorithm – A novel metaheuristic optimization method for solving constrained engineering optimization problems, Computers &amp; Structures, 111, 2012, pp. 151-166.</a:t>
            </a:r>
          </a:p>
          <a:p>
            <a:pPr marL="0" indent="0" algn="just">
              <a:buNone/>
            </a:pPr>
            <a:r>
              <a:rPr lang="en-US" sz="2200" dirty="0"/>
              <a:t>[5] Dhiman, G., Garg, M., A., Kumar, V., and </a:t>
            </a:r>
            <a:r>
              <a:rPr lang="en-US" sz="2200" dirty="0" err="1"/>
              <a:t>Dehghani</a:t>
            </a:r>
            <a:r>
              <a:rPr lang="en-US" sz="2200" dirty="0"/>
              <a:t>, M. (2020). A novel algorithm for global optimization: Rat swarm optimizer. Journal of Ambient Intelligence and Humanized Computing, 1-26.</a:t>
            </a:r>
          </a:p>
          <a:p>
            <a:pPr marL="0" indent="0" algn="just">
              <a:buNone/>
            </a:pPr>
            <a:r>
              <a:rPr lang="en-US" sz="2200" dirty="0"/>
              <a:t>[6] D. Chen, G. Zhang and C. Yao, "PSO algorithm based PID parameters optimization of hydraulic </a:t>
            </a:r>
            <a:r>
              <a:rPr lang="en-US" sz="2200" dirty="0" err="1"/>
              <a:t>screwdown</a:t>
            </a:r>
            <a:r>
              <a:rPr lang="en-US" sz="2200" dirty="0"/>
              <a:t> system of cold strip mill," Proceedings of 2011 International Conference on Fluid Power and Mechatronics, 2011, pp. 113-116</a:t>
            </a:r>
            <a:r>
              <a:rPr lang="pt-BR" sz="2200" dirty="0"/>
              <a:t>.</a:t>
            </a:r>
            <a:endParaRPr lang="en-US" sz="2200" dirty="0"/>
          </a:p>
        </p:txBody>
      </p:sp>
    </p:spTree>
    <p:extLst>
      <p:ext uri="{BB962C8B-B14F-4D97-AF65-F5344CB8AC3E}">
        <p14:creationId xmlns:p14="http://schemas.microsoft.com/office/powerpoint/2010/main" val="176256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E303E-B01F-4161-BD86-230E3C38165F}"/>
              </a:ext>
            </a:extLst>
          </p:cNvPr>
          <p:cNvSpPr>
            <a:spLocks noGrp="1"/>
          </p:cNvSpPr>
          <p:nvPr>
            <p:ph type="title"/>
          </p:nvPr>
        </p:nvSpPr>
        <p:spPr/>
        <p:txBody>
          <a:bodyPr/>
          <a:lstStyle/>
          <a:p>
            <a:r>
              <a:rPr lang="pt-BR" dirty="0"/>
              <a:t>Data </a:t>
            </a:r>
            <a:r>
              <a:rPr lang="pt-BR" dirty="0" err="1"/>
              <a:t>technical</a:t>
            </a:r>
            <a:r>
              <a:rPr lang="pt-BR" dirty="0"/>
              <a:t> </a:t>
            </a:r>
            <a:r>
              <a:rPr lang="pt-BR" dirty="0" err="1"/>
              <a:t>description</a:t>
            </a:r>
            <a:endParaRPr lang="pt-BR" dirty="0"/>
          </a:p>
        </p:txBody>
      </p:sp>
      <p:sp>
        <p:nvSpPr>
          <p:cNvPr id="3" name="Espaço Reservado para Conteúdo 2">
            <a:extLst>
              <a:ext uri="{FF2B5EF4-FFF2-40B4-BE49-F238E27FC236}">
                <a16:creationId xmlns:a16="http://schemas.microsoft.com/office/drawing/2014/main" id="{060247F8-5540-44F3-94B9-3D2219AB9F36}"/>
              </a:ext>
            </a:extLst>
          </p:cNvPr>
          <p:cNvSpPr>
            <a:spLocks noGrp="1"/>
          </p:cNvSpPr>
          <p:nvPr>
            <p:ph idx="1"/>
          </p:nvPr>
        </p:nvSpPr>
        <p:spPr>
          <a:xfrm>
            <a:off x="625642" y="1825625"/>
            <a:ext cx="8939463" cy="4351338"/>
          </a:xfrm>
        </p:spPr>
        <p:txBody>
          <a:bodyPr/>
          <a:lstStyle/>
          <a:p>
            <a:pPr marL="0" indent="0" algn="just">
              <a:buNone/>
            </a:pPr>
            <a:r>
              <a:rPr lang="pt-BR" dirty="0"/>
              <a:t>The </a:t>
            </a:r>
            <a:r>
              <a:rPr lang="pt-BR" dirty="0" err="1"/>
              <a:t>automatic</a:t>
            </a:r>
            <a:r>
              <a:rPr lang="pt-BR" dirty="0"/>
              <a:t> </a:t>
            </a:r>
            <a:r>
              <a:rPr lang="pt-BR" dirty="0" err="1"/>
              <a:t>voltage</a:t>
            </a:r>
            <a:r>
              <a:rPr lang="pt-BR" dirty="0"/>
              <a:t> </a:t>
            </a:r>
            <a:r>
              <a:rPr lang="pt-BR" dirty="0" err="1"/>
              <a:t>regulator</a:t>
            </a:r>
            <a:r>
              <a:rPr lang="pt-BR" dirty="0"/>
              <a:t> (</a:t>
            </a:r>
            <a:r>
              <a:rPr lang="en-US" dirty="0"/>
              <a:t>AVR) system aim conserve the terminal voltage of the employing synchronous generator despite load variation.</a:t>
            </a:r>
            <a:endParaRPr lang="pt-BR" dirty="0"/>
          </a:p>
        </p:txBody>
      </p:sp>
      <p:pic>
        <p:nvPicPr>
          <p:cNvPr id="5" name="Imagem 4">
            <a:extLst>
              <a:ext uri="{FF2B5EF4-FFF2-40B4-BE49-F238E27FC236}">
                <a16:creationId xmlns:a16="http://schemas.microsoft.com/office/drawing/2014/main" id="{ACB5936E-A3AE-40F1-B029-5E3C04593755}"/>
              </a:ext>
            </a:extLst>
          </p:cNvPr>
          <p:cNvPicPr>
            <a:picLocks noChangeAspect="1"/>
          </p:cNvPicPr>
          <p:nvPr/>
        </p:nvPicPr>
        <p:blipFill>
          <a:blip r:embed="rId2"/>
          <a:stretch>
            <a:fillRect/>
          </a:stretch>
        </p:blipFill>
        <p:spPr>
          <a:xfrm>
            <a:off x="324875" y="2827421"/>
            <a:ext cx="11542250" cy="2798846"/>
          </a:xfrm>
          <a:prstGeom prst="rect">
            <a:avLst/>
          </a:prstGeom>
        </p:spPr>
      </p:pic>
    </p:spTree>
    <p:extLst>
      <p:ext uri="{BB962C8B-B14F-4D97-AF65-F5344CB8AC3E}">
        <p14:creationId xmlns:p14="http://schemas.microsoft.com/office/powerpoint/2010/main" val="183480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4FC38-C297-4B12-ABD8-C94E3B6F931A}"/>
              </a:ext>
            </a:extLst>
          </p:cNvPr>
          <p:cNvSpPr>
            <a:spLocks noGrp="1"/>
          </p:cNvSpPr>
          <p:nvPr>
            <p:ph type="title"/>
          </p:nvPr>
        </p:nvSpPr>
        <p:spPr/>
        <p:txBody>
          <a:bodyPr/>
          <a:lstStyle/>
          <a:p>
            <a:r>
              <a:rPr lang="pt-BR" dirty="0"/>
              <a:t>Data </a:t>
            </a:r>
            <a:r>
              <a:rPr lang="pt-BR" dirty="0" err="1"/>
              <a:t>technical</a:t>
            </a:r>
            <a:r>
              <a:rPr lang="pt-BR" dirty="0"/>
              <a:t> </a:t>
            </a:r>
            <a:r>
              <a:rPr lang="pt-BR" dirty="0" err="1"/>
              <a:t>description</a:t>
            </a:r>
            <a:endParaRPr lang="pt-BR" dirty="0"/>
          </a:p>
        </p:txBody>
      </p:sp>
      <p:pic>
        <p:nvPicPr>
          <p:cNvPr id="5" name="Imagem 4">
            <a:extLst>
              <a:ext uri="{FF2B5EF4-FFF2-40B4-BE49-F238E27FC236}">
                <a16:creationId xmlns:a16="http://schemas.microsoft.com/office/drawing/2014/main" id="{3FF6D37C-A2B9-4F44-B663-F9F51EF627E8}"/>
              </a:ext>
            </a:extLst>
          </p:cNvPr>
          <p:cNvPicPr>
            <a:picLocks noChangeAspect="1"/>
          </p:cNvPicPr>
          <p:nvPr/>
        </p:nvPicPr>
        <p:blipFill>
          <a:blip r:embed="rId2"/>
          <a:stretch>
            <a:fillRect/>
          </a:stretch>
        </p:blipFill>
        <p:spPr>
          <a:xfrm>
            <a:off x="1740496" y="1939088"/>
            <a:ext cx="7925374" cy="4726405"/>
          </a:xfrm>
          <a:prstGeom prst="rect">
            <a:avLst/>
          </a:prstGeom>
        </p:spPr>
      </p:pic>
    </p:spTree>
    <p:extLst>
      <p:ext uri="{BB962C8B-B14F-4D97-AF65-F5344CB8AC3E}">
        <p14:creationId xmlns:p14="http://schemas.microsoft.com/office/powerpoint/2010/main" val="346927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3" name="Espaço Reservado para Conteúdo 2">
            <a:extLst>
              <a:ext uri="{FF2B5EF4-FFF2-40B4-BE49-F238E27FC236}">
                <a16:creationId xmlns:a16="http://schemas.microsoft.com/office/drawing/2014/main" id="{2B83DBDA-18CB-4A7D-9364-A04AD6B5B2BE}"/>
              </a:ext>
            </a:extLst>
          </p:cNvPr>
          <p:cNvSpPr>
            <a:spLocks noGrp="1"/>
          </p:cNvSpPr>
          <p:nvPr>
            <p:ph idx="1"/>
          </p:nvPr>
        </p:nvSpPr>
        <p:spPr>
          <a:xfrm>
            <a:off x="579120" y="2359025"/>
            <a:ext cx="5775960" cy="4351338"/>
          </a:xfrm>
        </p:spPr>
        <p:txBody>
          <a:bodyPr/>
          <a:lstStyle/>
          <a:p>
            <a:pPr marL="0" indent="0" algn="just">
              <a:buNone/>
            </a:pPr>
            <a:r>
              <a:rPr lang="en-US" dirty="0"/>
              <a:t>Grey Wolf Optimization (GWO) was proposed by </a:t>
            </a:r>
            <a:r>
              <a:rPr lang="en-US" dirty="0" err="1"/>
              <a:t>Mirjalili</a:t>
            </a:r>
            <a:r>
              <a:rPr lang="en-US" dirty="0"/>
              <a:t> et. al [2] aiming global optimization. The GWO is inspired in wild life of the grey wolves that live in social hierarchy. </a:t>
            </a:r>
            <a:endParaRPr lang="pt-BR" dirty="0"/>
          </a:p>
          <a:p>
            <a:pPr marL="0" indent="0">
              <a:buNone/>
            </a:pPr>
            <a:endParaRPr lang="pt-BR" dirty="0"/>
          </a:p>
        </p:txBody>
      </p:sp>
      <p:pic>
        <p:nvPicPr>
          <p:cNvPr id="5" name="Imagem 4">
            <a:extLst>
              <a:ext uri="{FF2B5EF4-FFF2-40B4-BE49-F238E27FC236}">
                <a16:creationId xmlns:a16="http://schemas.microsoft.com/office/drawing/2014/main" id="{418DF237-B938-4CDB-A7FF-6B28F5E90E65}"/>
              </a:ext>
            </a:extLst>
          </p:cNvPr>
          <p:cNvPicPr>
            <a:picLocks noChangeAspect="1"/>
          </p:cNvPicPr>
          <p:nvPr/>
        </p:nvPicPr>
        <p:blipFill>
          <a:blip r:embed="rId2"/>
          <a:stretch>
            <a:fillRect/>
          </a:stretch>
        </p:blipFill>
        <p:spPr>
          <a:xfrm>
            <a:off x="6370320" y="1690688"/>
            <a:ext cx="5242560" cy="4673143"/>
          </a:xfrm>
          <a:prstGeom prst="rect">
            <a:avLst/>
          </a:prstGeom>
        </p:spPr>
      </p:pic>
    </p:spTree>
    <p:extLst>
      <p:ext uri="{BB962C8B-B14F-4D97-AF65-F5344CB8AC3E}">
        <p14:creationId xmlns:p14="http://schemas.microsoft.com/office/powerpoint/2010/main" val="36787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3" name="Espaço Reservado para Conteúdo 2">
            <a:extLst>
              <a:ext uri="{FF2B5EF4-FFF2-40B4-BE49-F238E27FC236}">
                <a16:creationId xmlns:a16="http://schemas.microsoft.com/office/drawing/2014/main" id="{2B83DBDA-18CB-4A7D-9364-A04AD6B5B2BE}"/>
              </a:ext>
            </a:extLst>
          </p:cNvPr>
          <p:cNvSpPr>
            <a:spLocks noGrp="1"/>
          </p:cNvSpPr>
          <p:nvPr>
            <p:ph idx="1"/>
          </p:nvPr>
        </p:nvSpPr>
        <p:spPr>
          <a:xfrm>
            <a:off x="838200" y="1825625"/>
            <a:ext cx="5897880" cy="4351338"/>
          </a:xfrm>
        </p:spPr>
        <p:txBody>
          <a:bodyPr/>
          <a:lstStyle/>
          <a:p>
            <a:pPr marL="0" indent="0" algn="just">
              <a:buNone/>
            </a:pPr>
            <a:r>
              <a:rPr lang="en-US" dirty="0"/>
              <a:t>The alpha wolf leads the hunting process while beta and delta wolves help the alpha. The positions of the omega wolves is adjusted in function of the alpha, beta and delta wolves.</a:t>
            </a:r>
            <a:endParaRPr lang="pt-BR" dirty="0"/>
          </a:p>
        </p:txBody>
      </p:sp>
      <p:pic>
        <p:nvPicPr>
          <p:cNvPr id="6" name="Imagem 5">
            <a:extLst>
              <a:ext uri="{FF2B5EF4-FFF2-40B4-BE49-F238E27FC236}">
                <a16:creationId xmlns:a16="http://schemas.microsoft.com/office/drawing/2014/main" id="{52EB443C-E98B-44D7-AAEB-06B0A5F831FC}"/>
              </a:ext>
            </a:extLst>
          </p:cNvPr>
          <p:cNvPicPr>
            <a:picLocks noChangeAspect="1"/>
          </p:cNvPicPr>
          <p:nvPr/>
        </p:nvPicPr>
        <p:blipFill>
          <a:blip r:embed="rId2"/>
          <a:stretch>
            <a:fillRect/>
          </a:stretch>
        </p:blipFill>
        <p:spPr>
          <a:xfrm>
            <a:off x="7098632" y="1176242"/>
            <a:ext cx="4939063" cy="5496021"/>
          </a:xfrm>
          <a:prstGeom prst="rect">
            <a:avLst/>
          </a:prstGeom>
        </p:spPr>
      </p:pic>
    </p:spTree>
    <p:extLst>
      <p:ext uri="{BB962C8B-B14F-4D97-AF65-F5344CB8AC3E}">
        <p14:creationId xmlns:p14="http://schemas.microsoft.com/office/powerpoint/2010/main" val="5836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A34F2-9322-4F7C-AAE3-2F20FACDE6A3}"/>
              </a:ext>
            </a:extLst>
          </p:cNvPr>
          <p:cNvSpPr>
            <a:spLocks noGrp="1"/>
          </p:cNvSpPr>
          <p:nvPr>
            <p:ph type="title"/>
          </p:nvPr>
        </p:nvSpPr>
        <p:spPr/>
        <p:txBody>
          <a:bodyPr/>
          <a:lstStyle/>
          <a:p>
            <a:r>
              <a:rPr lang="en-US" dirty="0"/>
              <a:t>Tools and methods to employ</a:t>
            </a:r>
            <a:endParaRPr lang="pt-BR" dirty="0"/>
          </a:p>
        </p:txBody>
      </p:sp>
      <p:sp>
        <p:nvSpPr>
          <p:cNvPr id="4" name="Espaço Reservado para Conteúdo 7">
            <a:extLst>
              <a:ext uri="{FF2B5EF4-FFF2-40B4-BE49-F238E27FC236}">
                <a16:creationId xmlns:a16="http://schemas.microsoft.com/office/drawing/2014/main" id="{E07A14DE-9B40-4E6A-8ECC-F36B19412FDE}"/>
              </a:ext>
            </a:extLst>
          </p:cNvPr>
          <p:cNvSpPr>
            <a:spLocks noGrp="1"/>
          </p:cNvSpPr>
          <p:nvPr>
            <p:ph idx="1"/>
          </p:nvPr>
        </p:nvSpPr>
        <p:spPr>
          <a:xfrm>
            <a:off x="910389" y="1512804"/>
            <a:ext cx="8363613" cy="4351338"/>
          </a:xfrm>
        </p:spPr>
        <p:txBody>
          <a:bodyPr/>
          <a:lstStyle/>
          <a:p>
            <a:pPr marL="0" indent="0" algn="just">
              <a:buNone/>
            </a:pPr>
            <a:r>
              <a:rPr lang="pt-BR" dirty="0"/>
              <a:t>The feedback </a:t>
            </a:r>
            <a:r>
              <a:rPr lang="pt-BR" dirty="0" err="1"/>
              <a:t>control</a:t>
            </a:r>
            <a:r>
              <a:rPr lang="pt-BR" dirty="0"/>
              <a:t> system </a:t>
            </a:r>
            <a:r>
              <a:rPr lang="pt-BR" dirty="0" err="1"/>
              <a:t>was</a:t>
            </a:r>
            <a:r>
              <a:rPr lang="pt-BR" dirty="0"/>
              <a:t> </a:t>
            </a:r>
            <a:r>
              <a:rPr lang="pt-BR" dirty="0" err="1"/>
              <a:t>used</a:t>
            </a:r>
            <a:r>
              <a:rPr lang="pt-BR" dirty="0"/>
              <a:t> as </a:t>
            </a:r>
            <a:r>
              <a:rPr lang="pt-BR" dirty="0" err="1"/>
              <a:t>objective</a:t>
            </a:r>
            <a:r>
              <a:rPr lang="pt-BR" dirty="0"/>
              <a:t> </a:t>
            </a:r>
            <a:r>
              <a:rPr lang="pt-BR" dirty="0" err="1"/>
              <a:t>function</a:t>
            </a:r>
            <a:r>
              <a:rPr lang="pt-BR" dirty="0"/>
              <a:t>. </a:t>
            </a:r>
            <a:r>
              <a:rPr lang="pt-BR" dirty="0" err="1"/>
              <a:t>This</a:t>
            </a:r>
            <a:r>
              <a:rPr lang="pt-BR" dirty="0"/>
              <a:t> </a:t>
            </a:r>
            <a:r>
              <a:rPr lang="pt-BR" dirty="0" err="1"/>
              <a:t>problem</a:t>
            </a:r>
            <a:r>
              <a:rPr lang="pt-BR" dirty="0"/>
              <a:t> </a:t>
            </a:r>
            <a:r>
              <a:rPr lang="pt-BR" dirty="0" err="1"/>
              <a:t>is</a:t>
            </a:r>
            <a:r>
              <a:rPr lang="pt-BR" dirty="0"/>
              <a:t> </a:t>
            </a:r>
            <a:r>
              <a:rPr lang="pt-BR" dirty="0" err="1"/>
              <a:t>of</a:t>
            </a:r>
            <a:r>
              <a:rPr lang="pt-BR" dirty="0"/>
              <a:t> </a:t>
            </a:r>
            <a:r>
              <a:rPr lang="pt-BR" dirty="0" err="1"/>
              <a:t>minimization</a:t>
            </a:r>
            <a:r>
              <a:rPr lang="pt-BR" dirty="0"/>
              <a:t>.</a:t>
            </a:r>
          </a:p>
        </p:txBody>
      </p:sp>
      <p:pic>
        <p:nvPicPr>
          <p:cNvPr id="5" name="Imagem 4">
            <a:extLst>
              <a:ext uri="{FF2B5EF4-FFF2-40B4-BE49-F238E27FC236}">
                <a16:creationId xmlns:a16="http://schemas.microsoft.com/office/drawing/2014/main" id="{BB66E727-FBE2-4CEF-91CB-B52ABBFA2251}"/>
              </a:ext>
            </a:extLst>
          </p:cNvPr>
          <p:cNvPicPr>
            <a:picLocks noChangeAspect="1"/>
          </p:cNvPicPr>
          <p:nvPr/>
        </p:nvPicPr>
        <p:blipFill>
          <a:blip r:embed="rId2"/>
          <a:stretch>
            <a:fillRect/>
          </a:stretch>
        </p:blipFill>
        <p:spPr>
          <a:xfrm>
            <a:off x="0" y="2523440"/>
            <a:ext cx="7363326" cy="4238307"/>
          </a:xfrm>
          <a:prstGeom prst="rect">
            <a:avLst/>
          </a:prstGeom>
        </p:spPr>
      </p:pic>
      <p:pic>
        <p:nvPicPr>
          <p:cNvPr id="6" name="Imagem 5">
            <a:extLst>
              <a:ext uri="{FF2B5EF4-FFF2-40B4-BE49-F238E27FC236}">
                <a16:creationId xmlns:a16="http://schemas.microsoft.com/office/drawing/2014/main" id="{4A7FEFF2-E492-40C6-9B73-AE90B4AE2454}"/>
              </a:ext>
            </a:extLst>
          </p:cNvPr>
          <p:cNvPicPr>
            <a:picLocks noChangeAspect="1"/>
          </p:cNvPicPr>
          <p:nvPr/>
        </p:nvPicPr>
        <p:blipFill>
          <a:blip r:embed="rId3"/>
          <a:stretch>
            <a:fillRect/>
          </a:stretch>
        </p:blipFill>
        <p:spPr>
          <a:xfrm>
            <a:off x="7736305" y="3689611"/>
            <a:ext cx="3969921" cy="1533099"/>
          </a:xfrm>
          <a:prstGeom prst="rect">
            <a:avLst/>
          </a:prstGeom>
        </p:spPr>
      </p:pic>
    </p:spTree>
    <p:extLst>
      <p:ext uri="{BB962C8B-B14F-4D97-AF65-F5344CB8AC3E}">
        <p14:creationId xmlns:p14="http://schemas.microsoft.com/office/powerpoint/2010/main" val="118374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D3A62-EB15-452D-B7C9-834F892FE3AF}"/>
              </a:ext>
            </a:extLst>
          </p:cNvPr>
          <p:cNvSpPr>
            <a:spLocks noGrp="1"/>
          </p:cNvSpPr>
          <p:nvPr>
            <p:ph type="title"/>
          </p:nvPr>
        </p:nvSpPr>
        <p:spPr/>
        <p:txBody>
          <a:bodyPr/>
          <a:lstStyle/>
          <a:p>
            <a:r>
              <a:rPr lang="pt-BR" dirty="0" err="1"/>
              <a:t>Results</a:t>
            </a:r>
            <a:r>
              <a:rPr lang="pt-BR" dirty="0"/>
              <a:t> </a:t>
            </a:r>
            <a:r>
              <a:rPr lang="pt-BR" dirty="0" err="1"/>
              <a:t>and</a:t>
            </a:r>
            <a:r>
              <a:rPr lang="pt-BR" dirty="0"/>
              <a:t> </a:t>
            </a:r>
            <a:r>
              <a:rPr lang="pt-BR" dirty="0" err="1"/>
              <a:t>discussion</a:t>
            </a:r>
            <a:endParaRPr lang="pt-BR" dirty="0"/>
          </a:p>
        </p:txBody>
      </p:sp>
      <p:sp>
        <p:nvSpPr>
          <p:cNvPr id="3" name="Espaço Reservado para Conteúdo 2">
            <a:extLst>
              <a:ext uri="{FF2B5EF4-FFF2-40B4-BE49-F238E27FC236}">
                <a16:creationId xmlns:a16="http://schemas.microsoft.com/office/drawing/2014/main" id="{99ECFE5F-A0A7-4BAD-8A46-1E964606AB52}"/>
              </a:ext>
            </a:extLst>
          </p:cNvPr>
          <p:cNvSpPr>
            <a:spLocks noGrp="1"/>
          </p:cNvSpPr>
          <p:nvPr>
            <p:ph idx="1"/>
          </p:nvPr>
        </p:nvSpPr>
        <p:spPr/>
        <p:txBody>
          <a:bodyPr/>
          <a:lstStyle/>
          <a:p>
            <a:pPr marL="0" indent="0" algn="just">
              <a:buNone/>
            </a:pPr>
            <a:r>
              <a:rPr lang="pt-BR" dirty="0"/>
              <a:t>The GWO </a:t>
            </a:r>
            <a:r>
              <a:rPr lang="pt-BR" dirty="0" err="1"/>
              <a:t>was</a:t>
            </a:r>
            <a:r>
              <a:rPr lang="pt-BR" dirty="0"/>
              <a:t> </a:t>
            </a:r>
            <a:r>
              <a:rPr lang="pt-BR" dirty="0" err="1"/>
              <a:t>compared</a:t>
            </a:r>
            <a:r>
              <a:rPr lang="pt-BR" dirty="0"/>
              <a:t> </a:t>
            </a:r>
            <a:r>
              <a:rPr lang="pt-BR" dirty="0" err="1"/>
              <a:t>with</a:t>
            </a:r>
            <a:r>
              <a:rPr lang="pt-BR" dirty="0"/>
              <a:t> </a:t>
            </a:r>
            <a:r>
              <a:rPr lang="pt-BR" dirty="0" err="1"/>
              <a:t>Monarch</a:t>
            </a:r>
            <a:r>
              <a:rPr lang="pt-BR" dirty="0"/>
              <a:t> </a:t>
            </a:r>
            <a:r>
              <a:rPr lang="pt-BR" dirty="0" err="1"/>
              <a:t>Butterfly</a:t>
            </a:r>
            <a:r>
              <a:rPr lang="pt-BR" dirty="0"/>
              <a:t> </a:t>
            </a:r>
            <a:r>
              <a:rPr lang="pt-BR" dirty="0" err="1"/>
              <a:t>Optimization</a:t>
            </a:r>
            <a:r>
              <a:rPr lang="pt-BR" dirty="0"/>
              <a:t> (MBO) [3] </a:t>
            </a:r>
            <a:r>
              <a:rPr lang="pt-BR" dirty="0" err="1"/>
              <a:t>and</a:t>
            </a:r>
            <a:r>
              <a:rPr lang="pt-BR" dirty="0"/>
              <a:t> </a:t>
            </a:r>
            <a:r>
              <a:rPr lang="pt-BR" dirty="0" err="1"/>
              <a:t>Water</a:t>
            </a:r>
            <a:r>
              <a:rPr lang="pt-BR" dirty="0"/>
              <a:t> </a:t>
            </a:r>
            <a:r>
              <a:rPr lang="pt-BR" dirty="0" err="1"/>
              <a:t>Cycle</a:t>
            </a:r>
            <a:r>
              <a:rPr lang="pt-BR" dirty="0"/>
              <a:t> </a:t>
            </a:r>
            <a:r>
              <a:rPr lang="pt-BR" dirty="0" err="1"/>
              <a:t>Algorithm</a:t>
            </a:r>
            <a:r>
              <a:rPr lang="pt-BR" dirty="0"/>
              <a:t> (WCA) [4].</a:t>
            </a:r>
          </a:p>
          <a:p>
            <a:pPr marL="0" indent="0" algn="just">
              <a:buNone/>
            </a:pPr>
            <a:endParaRPr lang="pt-BR" dirty="0"/>
          </a:p>
          <a:p>
            <a:pPr marL="0" indent="0" algn="just">
              <a:buNone/>
            </a:pPr>
            <a:r>
              <a:rPr lang="pt-BR" dirty="0"/>
              <a:t>The </a:t>
            </a:r>
            <a:r>
              <a:rPr lang="pt-BR" dirty="0" err="1"/>
              <a:t>algorithms</a:t>
            </a:r>
            <a:r>
              <a:rPr lang="pt-BR" dirty="0"/>
              <a:t> </a:t>
            </a:r>
            <a:r>
              <a:rPr lang="pt-BR" dirty="0" err="1"/>
              <a:t>were</a:t>
            </a:r>
            <a:r>
              <a:rPr lang="pt-BR" dirty="0"/>
              <a:t> </a:t>
            </a:r>
            <a:r>
              <a:rPr lang="pt-BR" dirty="0" err="1"/>
              <a:t>compared</a:t>
            </a:r>
            <a:r>
              <a:rPr lang="pt-BR" dirty="0"/>
              <a:t> in </a:t>
            </a:r>
            <a:r>
              <a:rPr lang="pt-BR" dirty="0" err="1"/>
              <a:t>function</a:t>
            </a:r>
            <a:r>
              <a:rPr lang="pt-BR" dirty="0"/>
              <a:t> </a:t>
            </a:r>
            <a:r>
              <a:rPr lang="pt-BR" dirty="0" err="1"/>
              <a:t>of</a:t>
            </a:r>
            <a:r>
              <a:rPr lang="pt-BR" dirty="0"/>
              <a:t> </a:t>
            </a:r>
            <a:r>
              <a:rPr lang="pt-BR" dirty="0" err="1"/>
              <a:t>the</a:t>
            </a:r>
            <a:r>
              <a:rPr lang="pt-BR" dirty="0"/>
              <a:t> ISE, IAE </a:t>
            </a:r>
            <a:r>
              <a:rPr lang="pt-BR" dirty="0" err="1"/>
              <a:t>and</a:t>
            </a:r>
            <a:r>
              <a:rPr lang="pt-BR" dirty="0"/>
              <a:t> ITAE performance </a:t>
            </a:r>
            <a:r>
              <a:rPr lang="pt-BR" dirty="0" err="1"/>
              <a:t>values</a:t>
            </a:r>
            <a:r>
              <a:rPr lang="pt-BR" dirty="0"/>
              <a:t>.</a:t>
            </a:r>
          </a:p>
          <a:p>
            <a:pPr marL="0" indent="0" algn="just">
              <a:buNone/>
            </a:pPr>
            <a:endParaRPr lang="pt-BR" dirty="0"/>
          </a:p>
          <a:p>
            <a:pPr marL="0" indent="0" algn="just">
              <a:buNone/>
            </a:pPr>
            <a:r>
              <a:rPr lang="pt-BR" dirty="0"/>
              <a:t>The </a:t>
            </a:r>
            <a:r>
              <a:rPr lang="pt-BR" dirty="0" err="1"/>
              <a:t>results</a:t>
            </a:r>
            <a:r>
              <a:rPr lang="pt-BR" dirty="0"/>
              <a:t> show </a:t>
            </a:r>
            <a:r>
              <a:rPr lang="pt-BR" dirty="0" err="1"/>
              <a:t>that</a:t>
            </a:r>
            <a:r>
              <a:rPr lang="pt-BR" dirty="0"/>
              <a:t> GWO </a:t>
            </a:r>
            <a:r>
              <a:rPr lang="pt-BR" dirty="0" err="1"/>
              <a:t>is</a:t>
            </a:r>
            <a:r>
              <a:rPr lang="pt-BR" dirty="0"/>
              <a:t> </a:t>
            </a:r>
            <a:r>
              <a:rPr lang="pt-BR" dirty="0" err="1"/>
              <a:t>the</a:t>
            </a:r>
            <a:r>
              <a:rPr lang="pt-BR" dirty="0"/>
              <a:t> </a:t>
            </a:r>
            <a:r>
              <a:rPr lang="pt-BR" dirty="0" err="1"/>
              <a:t>best</a:t>
            </a:r>
            <a:r>
              <a:rPr lang="pt-BR" dirty="0"/>
              <a:t> </a:t>
            </a:r>
            <a:r>
              <a:rPr lang="pt-BR" dirty="0" err="1"/>
              <a:t>algorithm</a:t>
            </a:r>
            <a:r>
              <a:rPr lang="pt-BR" dirty="0"/>
              <a:t> in </a:t>
            </a:r>
            <a:r>
              <a:rPr lang="pt-BR" dirty="0" err="1"/>
              <a:t>tuning</a:t>
            </a:r>
            <a:r>
              <a:rPr lang="pt-BR" dirty="0"/>
              <a:t> </a:t>
            </a:r>
            <a:r>
              <a:rPr lang="pt-BR" dirty="0" err="1"/>
              <a:t>process</a:t>
            </a:r>
            <a:r>
              <a:rPr lang="pt-BR" dirty="0"/>
              <a:t> </a:t>
            </a:r>
            <a:r>
              <a:rPr lang="pt-BR" dirty="0" err="1"/>
              <a:t>of</a:t>
            </a:r>
            <a:r>
              <a:rPr lang="pt-BR" dirty="0"/>
              <a:t> </a:t>
            </a:r>
            <a:r>
              <a:rPr lang="pt-BR" dirty="0" err="1"/>
              <a:t>the</a:t>
            </a:r>
            <a:r>
              <a:rPr lang="pt-BR" dirty="0"/>
              <a:t> </a:t>
            </a:r>
            <a:r>
              <a:rPr lang="pt-BR" dirty="0" err="1"/>
              <a:t>gains</a:t>
            </a:r>
            <a:r>
              <a:rPr lang="pt-BR" dirty="0"/>
              <a:t> </a:t>
            </a:r>
            <a:r>
              <a:rPr lang="pt-BR" dirty="0" err="1"/>
              <a:t>of</a:t>
            </a:r>
            <a:r>
              <a:rPr lang="pt-BR" dirty="0"/>
              <a:t> </a:t>
            </a:r>
            <a:r>
              <a:rPr lang="pt-BR" dirty="0" err="1"/>
              <a:t>the</a:t>
            </a:r>
            <a:r>
              <a:rPr lang="pt-BR" dirty="0"/>
              <a:t> PID </a:t>
            </a:r>
            <a:r>
              <a:rPr lang="pt-BR" dirty="0" err="1"/>
              <a:t>control</a:t>
            </a:r>
            <a:r>
              <a:rPr lang="pt-BR" dirty="0"/>
              <a:t>.</a:t>
            </a:r>
          </a:p>
          <a:p>
            <a:pPr marL="0" indent="0" algn="just">
              <a:buNone/>
            </a:pPr>
            <a:endParaRPr lang="pt-BR" dirty="0"/>
          </a:p>
        </p:txBody>
      </p:sp>
    </p:spTree>
    <p:extLst>
      <p:ext uri="{BB962C8B-B14F-4D97-AF65-F5344CB8AC3E}">
        <p14:creationId xmlns:p14="http://schemas.microsoft.com/office/powerpoint/2010/main" val="41707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D3A62-EB15-452D-B7C9-834F892FE3AF}"/>
              </a:ext>
            </a:extLst>
          </p:cNvPr>
          <p:cNvSpPr>
            <a:spLocks noGrp="1"/>
          </p:cNvSpPr>
          <p:nvPr>
            <p:ph type="title"/>
          </p:nvPr>
        </p:nvSpPr>
        <p:spPr/>
        <p:txBody>
          <a:bodyPr/>
          <a:lstStyle/>
          <a:p>
            <a:r>
              <a:rPr lang="pt-BR" dirty="0" err="1"/>
              <a:t>Results</a:t>
            </a:r>
            <a:r>
              <a:rPr lang="pt-BR" dirty="0"/>
              <a:t> </a:t>
            </a:r>
            <a:r>
              <a:rPr lang="pt-BR" dirty="0" err="1"/>
              <a:t>and</a:t>
            </a:r>
            <a:r>
              <a:rPr lang="pt-BR" dirty="0"/>
              <a:t> </a:t>
            </a:r>
            <a:r>
              <a:rPr lang="pt-BR" dirty="0" err="1"/>
              <a:t>discussion</a:t>
            </a:r>
            <a:endParaRPr lang="pt-BR" dirty="0"/>
          </a:p>
        </p:txBody>
      </p:sp>
      <p:pic>
        <p:nvPicPr>
          <p:cNvPr id="7" name="Imagem 6">
            <a:extLst>
              <a:ext uri="{FF2B5EF4-FFF2-40B4-BE49-F238E27FC236}">
                <a16:creationId xmlns:a16="http://schemas.microsoft.com/office/drawing/2014/main" id="{E77F0B21-41EB-4CBD-9B48-3941F0EAC2A8}"/>
              </a:ext>
            </a:extLst>
          </p:cNvPr>
          <p:cNvPicPr>
            <a:picLocks noChangeAspect="1"/>
          </p:cNvPicPr>
          <p:nvPr/>
        </p:nvPicPr>
        <p:blipFill>
          <a:blip r:embed="rId2"/>
          <a:stretch>
            <a:fillRect/>
          </a:stretch>
        </p:blipFill>
        <p:spPr>
          <a:xfrm>
            <a:off x="235465" y="1690688"/>
            <a:ext cx="6077104" cy="4802187"/>
          </a:xfrm>
          <a:prstGeom prst="rect">
            <a:avLst/>
          </a:prstGeom>
        </p:spPr>
      </p:pic>
      <p:pic>
        <p:nvPicPr>
          <p:cNvPr id="9" name="Imagem 8">
            <a:extLst>
              <a:ext uri="{FF2B5EF4-FFF2-40B4-BE49-F238E27FC236}">
                <a16:creationId xmlns:a16="http://schemas.microsoft.com/office/drawing/2014/main" id="{ED887B89-112B-4B33-B675-D582AE18FD89}"/>
              </a:ext>
            </a:extLst>
          </p:cNvPr>
          <p:cNvPicPr>
            <a:picLocks noChangeAspect="1"/>
          </p:cNvPicPr>
          <p:nvPr/>
        </p:nvPicPr>
        <p:blipFill>
          <a:blip r:embed="rId3"/>
          <a:stretch>
            <a:fillRect/>
          </a:stretch>
        </p:blipFill>
        <p:spPr>
          <a:xfrm>
            <a:off x="6754632" y="1256623"/>
            <a:ext cx="5201903" cy="5553251"/>
          </a:xfrm>
          <a:prstGeom prst="rect">
            <a:avLst/>
          </a:prstGeom>
        </p:spPr>
      </p:pic>
    </p:spTree>
    <p:extLst>
      <p:ext uri="{BB962C8B-B14F-4D97-AF65-F5344CB8AC3E}">
        <p14:creationId xmlns:p14="http://schemas.microsoft.com/office/powerpoint/2010/main" val="3215785565"/>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386</TotalTime>
  <Words>803</Words>
  <Application>Microsoft Office PowerPoint</Application>
  <PresentationFormat>Widescreen</PresentationFormat>
  <Paragraphs>59</Paragraphs>
  <Slides>20</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20</vt:i4>
      </vt:variant>
    </vt:vector>
  </HeadingPairs>
  <TitlesOfParts>
    <vt:vector size="27" baseType="lpstr">
      <vt:lpstr>Arial</vt:lpstr>
      <vt:lpstr>Calibri</vt:lpstr>
      <vt:lpstr>Cambria Math</vt:lpstr>
      <vt:lpstr>Times New Roman</vt:lpstr>
      <vt:lpstr>Trebuchet MS</vt:lpstr>
      <vt:lpstr>Wingdings 3</vt:lpstr>
      <vt:lpstr>Facetado</vt:lpstr>
      <vt:lpstr>Presentation of the Activity: “SISO PID tuning”</vt:lpstr>
      <vt:lpstr>Introduction to the problem</vt:lpstr>
      <vt:lpstr>Data technical description</vt:lpstr>
      <vt:lpstr>Data technical description</vt:lpstr>
      <vt:lpstr>Tools and methods to employ</vt:lpstr>
      <vt:lpstr>Tools and methods to employ</vt:lpstr>
      <vt:lpstr>Tools and methods to employ</vt:lpstr>
      <vt:lpstr>Results and discussion</vt:lpstr>
      <vt:lpstr>Results and discussion</vt:lpstr>
      <vt:lpstr>Personal conclusion</vt:lpstr>
      <vt:lpstr>Personal conclusion</vt:lpstr>
      <vt:lpstr>Points to earn:</vt:lpstr>
      <vt:lpstr>Points to earn:</vt:lpstr>
      <vt:lpstr>Points to earn:</vt:lpstr>
      <vt:lpstr>Points to earn:</vt:lpstr>
      <vt:lpstr>Points to earn:</vt:lpstr>
      <vt:lpstr>Points to earn:</vt:lpstr>
      <vt:lpstr>Points to earn:</vt:lpstr>
      <vt:lpstr>Points to earn: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aCkF87</dc:creator>
  <cp:lastModifiedBy>aCkF87</cp:lastModifiedBy>
  <cp:revision>10</cp:revision>
  <dcterms:created xsi:type="dcterms:W3CDTF">2021-10-11T02:30:40Z</dcterms:created>
  <dcterms:modified xsi:type="dcterms:W3CDTF">2021-10-13T16:50:07Z</dcterms:modified>
</cp:coreProperties>
</file>