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8.png" ContentType="image/png"/>
  <Override PartName="/ppt/media/image27.png" ContentType="image/png"/>
  <Override PartName="/ppt/media/image17.png" ContentType="image/png"/>
  <Override PartName="/ppt/media/image13.png" ContentType="image/png"/>
  <Override PartName="/ppt/media/image9.jpeg" ContentType="image/jpeg"/>
  <Override PartName="/ppt/media/image5.png" ContentType="image/png"/>
  <Override PartName="/ppt/media/image24.png" ContentType="image/png"/>
  <Override PartName="/ppt/media/image20.png" ContentType="image/png"/>
  <Override PartName="/ppt/media/image18.png" ContentType="image/png"/>
  <Override PartName="/ppt/media/image7.jpeg" ContentType="image/jpeg"/>
  <Override PartName="/ppt/media/image14.png" ContentType="image/png"/>
  <Override PartName="/ppt/media/image10.png" ContentType="image/png"/>
  <Override PartName="/ppt/media/image6.png" ContentType="image/png"/>
  <Override PartName="/ppt/media/image25.png" ContentType="image/png"/>
  <Override PartName="/ppt/media/image4.jpeg" ContentType="image/jpeg"/>
  <Override PartName="/ppt/media/image21.png" ContentType="image/png"/>
  <Override PartName="/ppt/media/image19.png" ContentType="image/png"/>
  <Override PartName="/ppt/media/image15.png" ContentType="image/png"/>
  <Override PartName="/ppt/media/image3.jpeg" ContentType="image/jpeg"/>
  <Override PartName="/ppt/media/image11.png" ContentType="image/png"/>
  <Override PartName="/ppt/media/image1.jpeg" ContentType="image/jpeg"/>
  <Override PartName="/ppt/media/image26.png" ContentType="image/png"/>
  <Override PartName="/ppt/media/image22.png" ContentType="image/png"/>
  <Override PartName="/ppt/media/image16.png" ContentType="image/png"/>
  <Override PartName="/ppt/media/image12.png" ContentType="image/png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728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728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0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728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0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728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0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0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Imagem 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9960" cy="6855840"/>
          </a:xfrm>
          <a:prstGeom prst="rect">
            <a:avLst/>
          </a:prstGeom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t-BR"/>
              <a:t>Clique para editar o formato do texto do título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pt-BR"/>
              <a:t>Clique para editar o formato do texto da estrutura de tópicos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/>
              <a:t>2.º Nível da estrutura de tópicos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BR"/>
              <a:t>3.º Nível da estrutura de tópicos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BR"/>
              <a:t>4.º Nível da estrutura de tópicos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BR"/>
              <a:t>5.º Nível da estrutura de tópicos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BR"/>
              <a:t>6.º Nível da estrutura de tópicos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t-BR"/>
              <a:t>7.º Nível da estrutura de tópicos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5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9960" cy="6855840"/>
          </a:xfrm>
          <a:prstGeom prst="rect">
            <a:avLst/>
          </a:prstGeom>
        </p:spPr>
      </p:pic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t-BR"/>
              <a:t>Clique para editar o formato do texto do título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pt-BR"/>
              <a:t>Clique para editar o formato do texto da estrutura de tópicos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/>
              <a:t>2.º Nível da estrutura de tópicos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BR"/>
              <a:t>3.º Nível da estrutura de tópicos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BR"/>
              <a:t>4.º Nível da estrutura de tópicos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BR"/>
              <a:t>5.º Nível da estrutura de tópicos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BR"/>
              <a:t>6.º Nível da estrutura de tópicos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t-BR"/>
              <a:t>7.º Nível da estrutura de tópicos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0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9960" cy="6855840"/>
          </a:xfrm>
          <a:prstGeom prst="rect">
            <a:avLst/>
          </a:prstGeom>
        </p:spPr>
      </p:pic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pt-BR"/>
              <a:t>Clique para editar o formato do texto do título</a:t>
            </a:r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pt-BR"/>
              <a:t>Clique para editar o formato do texto da estrutura de tópicos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/>
              <a:t>2.º Nível da estrutura de tópicos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BR"/>
              <a:t>3.º Nível da estrutura de tópicos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BR"/>
              <a:t>4.º Nível da estrutura de tópicos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BR"/>
              <a:t>5.º Nível da estrutura de tópicos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BR"/>
              <a:t>6.º Nível da estrutura de tópicos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t-BR"/>
              <a:t>7.º Nível da estrutura de tópicos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05" name="Imagem 8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9960" cy="6866640"/>
          </a:xfrm>
          <a:prstGeom prst="rect">
            <a:avLst/>
          </a:prstGeom>
        </p:spPr>
      </p:pic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t-BR"/>
              <a:t>Clique para editar o formato do texto do título</a:t>
            </a:r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pt-BR"/>
              <a:t>Clique para editar o formato do texto da estrutura de tópicos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/>
              <a:t>2.º Nível da estrutura de tópicos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BR"/>
              <a:t>3.º Nível da estrutura de tópicos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BR"/>
              <a:t>4.º Nível da estrutura de tópicos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BR"/>
              <a:t>5.º Nível da estrutura de tópicos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BR"/>
              <a:t>6.º Nível da estrutura de tópicos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t-BR"/>
              <a:t>7.º Nível da estrutura de tópicos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2098800" y="5257440"/>
            <a:ext cx="2005200" cy="934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pt-BR"/>
              <a:t>amarildo lacerda</a:t>
            </a:r>
            <a:endParaRPr/>
          </a:p>
          <a:p>
            <a:r>
              <a:rPr lang="pt-BR"/>
              <a:t>tireideletra.com.br</a:t>
            </a:r>
            <a:endParaRPr/>
          </a:p>
          <a:p>
            <a:endParaRPr/>
          </a:p>
        </p:txBody>
      </p:sp>
      <p:pic>
        <p:nvPicPr>
          <p:cNvPr descr="" id="14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2400" y="4486680"/>
            <a:ext cx="1870560" cy="1945080"/>
          </a:xfrm>
          <a:prstGeom prst="rect">
            <a:avLst/>
          </a:prstGeom>
        </p:spPr>
      </p:pic>
      <p:sp>
        <p:nvSpPr>
          <p:cNvPr id="142" name="CustomShape 2"/>
          <p:cNvSpPr/>
          <p:nvPr/>
        </p:nvSpPr>
        <p:spPr>
          <a:xfrm>
            <a:off x="2116440" y="5889240"/>
            <a:ext cx="5758560" cy="4287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pt-BR" sz="2400"/>
              <a:t>POO sem abandonar o estilo RAD</a:t>
            </a:r>
            <a:endParaRPr/>
          </a:p>
        </p:txBody>
      </p:sp>
    </p:spTree>
  </p:cSld>
  <p:transition spd="med">
    <p:pull dir="r"/>
  </p:transition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76000" y="3024000"/>
            <a:ext cx="10971720" cy="11444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pt-BR"/>
              <a:t>prática</a:t>
            </a:r>
            <a:endParaRPr/>
          </a:p>
        </p:txBody>
      </p:sp>
    </p:spTree>
  </p:cSld>
  <p:transition spd="med">
    <p:pull dir="r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6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97520" y="1440000"/>
            <a:ext cx="7961040" cy="4674960"/>
          </a:xfrm>
          <a:prstGeom prst="rect">
            <a:avLst/>
          </a:prstGeom>
        </p:spPr>
      </p:pic>
      <p:sp>
        <p:nvSpPr>
          <p:cNvPr id="169" name="CustomShape 1"/>
          <p:cNvSpPr/>
          <p:nvPr/>
        </p:nvSpPr>
        <p:spPr>
          <a:xfrm>
            <a:off x="1200600" y="576000"/>
            <a:ext cx="8085960" cy="655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pt-BR" sz="4000"/>
              <a:t>Assistentes de criação de artefatos</a:t>
            </a:r>
            <a:endParaRPr/>
          </a:p>
        </p:txBody>
      </p:sp>
    </p:spTree>
  </p:cSld>
  <p:transition spd="med">
    <p:pull dir="r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609480" y="221040"/>
            <a:ext cx="10971000" cy="18655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pt-BR" sz="4400"/>
              <a:t>Organização </a:t>
            </a:r>
            <a:endParaRPr/>
          </a:p>
          <a:p>
            <a:r>
              <a:rPr lang="pt-BR" sz="4400"/>
              <a:t>das UNITs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250920" y="1984320"/>
            <a:ext cx="5435640" cy="30049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t-BR"/>
              <a:t>Controllers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t-BR"/>
              <a:t>Model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t-BR"/>
              <a:t>Views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t-BR"/>
              <a:t>Builders</a:t>
            </a:r>
            <a:endParaRPr/>
          </a:p>
        </p:txBody>
      </p:sp>
      <p:pic>
        <p:nvPicPr>
          <p:cNvPr descr="" id="17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8000" y="184680"/>
            <a:ext cx="3534840" cy="6222600"/>
          </a:xfrm>
          <a:prstGeom prst="rect">
            <a:avLst/>
          </a:prstGeom>
        </p:spPr>
      </p:pic>
    </p:spTree>
  </p:cSld>
  <p:transition spd="med">
    <p:pull dir="r"/>
  </p:transition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09480" y="273600"/>
            <a:ext cx="10971000" cy="11433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pt-BR"/>
              <a:t>O projeto (dpr)</a:t>
            </a:r>
            <a:endParaRPr/>
          </a:p>
        </p:txBody>
      </p:sp>
      <p:pic>
        <p:nvPicPr>
          <p:cNvPr descr="" id="17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06440" y="1368000"/>
            <a:ext cx="8232840" cy="4175280"/>
          </a:xfrm>
          <a:prstGeom prst="rect">
            <a:avLst/>
          </a:prstGeom>
        </p:spPr>
      </p:pic>
    </p:spTree>
  </p:cSld>
  <p:transition spd="med">
    <p:pull dir="r"/>
  </p:transition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609480" y="720000"/>
            <a:ext cx="10971000" cy="11433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pt-BR"/>
              <a:t>Novos Eventos (Form Events)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250920" y="1563840"/>
            <a:ext cx="4643640" cy="20905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t-BR"/>
              <a:t>OnViewCommand - Interno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t-BR"/>
              <a:t>OnViewEvent – Custom entre Views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t-BR"/>
              <a:t>OnViewInit –  Init View Event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t-BR"/>
              <a:t>OnViewUpdate – Entre Artefatos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7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5480" y="3816000"/>
            <a:ext cx="6481080" cy="1583280"/>
          </a:xfrm>
          <a:prstGeom prst="rect">
            <a:avLst/>
          </a:prstGeom>
        </p:spPr>
      </p:pic>
      <p:pic>
        <p:nvPicPr>
          <p:cNvPr descr="" id="17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984000" y="1512000"/>
            <a:ext cx="4596480" cy="5144040"/>
          </a:xfrm>
          <a:prstGeom prst="rect">
            <a:avLst/>
          </a:prstGeom>
        </p:spPr>
      </p:pic>
    </p:spTree>
  </p:cSld>
  <p:transition spd="med">
    <p:pull dir="r"/>
  </p:transition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609480" y="273600"/>
            <a:ext cx="10971000" cy="11433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pt-BR"/>
              <a:t>View → TabSheet</a:t>
            </a:r>
            <a:endParaRPr/>
          </a:p>
        </p:txBody>
      </p:sp>
      <p:pic>
        <p:nvPicPr>
          <p:cNvPr descr="" id="18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000" y="2016000"/>
            <a:ext cx="8523000" cy="1727280"/>
          </a:xfrm>
          <a:prstGeom prst="rect">
            <a:avLst/>
          </a:prstGeom>
        </p:spPr>
      </p:pic>
    </p:spTree>
  </p:cSld>
  <p:transition spd="med">
    <p:pull dir="r"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47560" y="576000"/>
            <a:ext cx="10971000" cy="11433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pt-BR"/>
              <a:t>Iniciando uma nova janela ShowModal</a:t>
            </a:r>
            <a:endParaRPr/>
          </a:p>
        </p:txBody>
      </p:sp>
      <p:pic>
        <p:nvPicPr>
          <p:cNvPr descr="" id="18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000" y="2808000"/>
            <a:ext cx="10006560" cy="1583280"/>
          </a:xfrm>
          <a:prstGeom prst="rect">
            <a:avLst/>
          </a:prstGeom>
        </p:spPr>
      </p:pic>
    </p:spTree>
  </p:cSld>
  <p:transition spd="med">
    <p:pull dir="r"/>
  </p:transition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609480" y="273600"/>
            <a:ext cx="10971000" cy="11433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pt-BR"/>
              <a:t>Adicionar  Model  ao  Controller</a:t>
            </a:r>
            <a:endParaRPr/>
          </a:p>
        </p:txBody>
      </p:sp>
      <p:pic>
        <p:nvPicPr>
          <p:cNvPr descr="" id="18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" y="1535760"/>
            <a:ext cx="8108640" cy="2495520"/>
          </a:xfrm>
          <a:prstGeom prst="rect">
            <a:avLst/>
          </a:prstGeom>
        </p:spPr>
      </p:pic>
    </p:spTree>
  </p:cSld>
  <p:transition spd="med">
    <p:pull dir="r"/>
  </p:transition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936000" y="79200"/>
            <a:ext cx="10971000" cy="11433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pt-BR"/>
              <a:t>Chamando um Model</a:t>
            </a:r>
            <a:endParaRPr/>
          </a:p>
        </p:txBody>
      </p:sp>
      <p:pic>
        <p:nvPicPr>
          <p:cNvPr descr="" id="18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" y="966600"/>
            <a:ext cx="9574560" cy="4792680"/>
          </a:xfrm>
          <a:prstGeom prst="rect">
            <a:avLst/>
          </a:prstGeom>
        </p:spPr>
      </p:pic>
    </p:spTree>
  </p:cSld>
  <p:transition spd="med">
    <p:pull dir="r"/>
  </p:transition>
  <p:timing>
    <p:tnLst>
      <p:par>
        <p:cTn dur="indefinite" id="25" nodeType="tmRoot" restart="never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1005840" y="216360"/>
            <a:ext cx="2016720" cy="6966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b="1" lang="pt-BR"/>
              <a:t>Observer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pt-BR"/>
              <a:t>Subscribe</a:t>
            </a:r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360000" y="2592000"/>
            <a:ext cx="1222560" cy="862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pt-BR"/>
              <a:t>Notify</a:t>
            </a:r>
            <a:endParaRPr/>
          </a:p>
        </p:txBody>
      </p:sp>
      <p:pic>
        <p:nvPicPr>
          <p:cNvPr descr="" id="18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08000" y="144000"/>
            <a:ext cx="7054560" cy="2518560"/>
          </a:xfrm>
          <a:prstGeom prst="rect">
            <a:avLst/>
          </a:prstGeom>
        </p:spPr>
      </p:pic>
      <p:pic>
        <p:nvPicPr>
          <p:cNvPr descr="" id="19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3360" y="3060000"/>
            <a:ext cx="5389200" cy="1474560"/>
          </a:xfrm>
          <a:prstGeom prst="rect">
            <a:avLst/>
          </a:prstGeom>
        </p:spPr>
      </p:pic>
      <p:sp>
        <p:nvSpPr>
          <p:cNvPr id="191" name="CustomShape 3"/>
          <p:cNvSpPr/>
          <p:nvPr/>
        </p:nvSpPr>
        <p:spPr>
          <a:xfrm>
            <a:off x="3168000" y="4974120"/>
            <a:ext cx="1563120" cy="3524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pt-BR"/>
              <a:t>Unsubscribe</a:t>
            </a:r>
            <a:endParaRPr/>
          </a:p>
        </p:txBody>
      </p:sp>
      <p:pic>
        <p:nvPicPr>
          <p:cNvPr descr="" id="192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4753080" y="4582080"/>
            <a:ext cx="7269480" cy="1248480"/>
          </a:xfrm>
          <a:prstGeom prst="rect">
            <a:avLst/>
          </a:prstGeom>
        </p:spPr>
      </p:pic>
      <p:pic>
        <p:nvPicPr>
          <p:cNvPr descr="" id="193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4752000" y="4582440"/>
            <a:ext cx="7342560" cy="1248840"/>
          </a:xfrm>
          <a:prstGeom prst="rect">
            <a:avLst/>
          </a:prstGeom>
        </p:spPr>
      </p:pic>
    </p:spTree>
  </p:cSld>
  <p:transition spd="med">
    <p:pull dir="r"/>
  </p:transition>
  <p:timing>
    <p:tnLst>
      <p:par>
        <p:cTn dur="indefinite" id="27" nodeType="tmRoot" restart="never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60920" y="303120"/>
            <a:ext cx="8908920" cy="573120"/>
          </a:xfrm>
          <a:prstGeom prst="rect">
            <a:avLst/>
          </a:prstGeom>
        </p:spPr>
      </p:sp>
      <p:sp>
        <p:nvSpPr>
          <p:cNvPr id="144" name="CustomShape 2"/>
          <p:cNvSpPr/>
          <p:nvPr/>
        </p:nvSpPr>
        <p:spPr>
          <a:xfrm>
            <a:off x="207000" y="1414800"/>
            <a:ext cx="11798640" cy="5285880"/>
          </a:xfrm>
          <a:prstGeom prst="rect">
            <a:avLst/>
          </a:prstGeom>
        </p:spPr>
      </p:sp>
      <p:sp>
        <p:nvSpPr>
          <p:cNvPr id="145" name="CustomShape 3"/>
          <p:cNvSpPr/>
          <p:nvPr/>
        </p:nvSpPr>
        <p:spPr>
          <a:xfrm>
            <a:off x="3528000" y="1657800"/>
            <a:ext cx="5758560" cy="4287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pt-BR" sz="2400"/>
              <a:t>POO sem abandonar o estilo RAD</a:t>
            </a:r>
            <a:endParaRPr/>
          </a:p>
        </p:txBody>
      </p:sp>
      <p:sp>
        <p:nvSpPr>
          <p:cNvPr id="146" name="CustomShape 4"/>
          <p:cNvSpPr/>
          <p:nvPr/>
        </p:nvSpPr>
        <p:spPr>
          <a:xfrm>
            <a:off x="1089360" y="3600000"/>
            <a:ext cx="2005200" cy="934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pt-BR"/>
              <a:t>amarildo lacerda</a:t>
            </a:r>
            <a:endParaRPr/>
          </a:p>
          <a:p>
            <a:r>
              <a:rPr lang="pt-BR"/>
              <a:t>tireideletra.com.br</a:t>
            </a:r>
            <a:endParaRPr/>
          </a:p>
          <a:p>
            <a:endParaRPr/>
          </a:p>
        </p:txBody>
      </p:sp>
      <p:pic>
        <p:nvPicPr>
          <p:cNvPr descr="" id="14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6000" y="573480"/>
            <a:ext cx="1870560" cy="1945080"/>
          </a:xfrm>
          <a:prstGeom prst="rect">
            <a:avLst/>
          </a:prstGeom>
        </p:spPr>
      </p:pic>
      <p:sp>
        <p:nvSpPr>
          <p:cNvPr id="148" name="CustomShape 5"/>
          <p:cNvSpPr/>
          <p:nvPr/>
        </p:nvSpPr>
        <p:spPr>
          <a:xfrm>
            <a:off x="1152000" y="4725000"/>
            <a:ext cx="4016880" cy="1753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pt-BR"/>
              <a:t>MVCBr Coder</a:t>
            </a:r>
            <a:endParaRPr/>
          </a:p>
          <a:p>
            <a:r>
              <a:rPr lang="pt-BR"/>
              <a:t>Economista, MBA em Finanças e </a:t>
            </a:r>
            <a:endParaRPr/>
          </a:p>
          <a:p>
            <a:r>
              <a:rPr lang="pt-BR"/>
              <a:t>Mestrado em Engenharia de Software</a:t>
            </a:r>
            <a:endParaRPr/>
          </a:p>
          <a:p>
            <a:r>
              <a:rPr lang="pt-BR"/>
              <a:t>Radizeiro desde 1994</a:t>
            </a:r>
            <a:endParaRPr/>
          </a:p>
        </p:txBody>
      </p:sp>
    </p:spTree>
  </p:cSld>
  <p:transition spd="med">
    <p:pull dir="r"/>
  </p:transition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31560" y="3103200"/>
            <a:ext cx="10971000" cy="114336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pt-BR" sz="4000">
                <a:solidFill>
                  <a:srgbClr val="000000"/>
                </a:solidFill>
                <a:latin typeface="Montserrat"/>
              </a:rPr>
              <a:t>Perguntas?</a:t>
            </a:r>
            <a:endParaRPr/>
          </a:p>
        </p:txBody>
      </p:sp>
    </p:spTree>
  </p:cSld>
  <p:transition spd="med">
    <p:pull dir="r"/>
  </p:transition>
  <p:timing>
    <p:tnLst>
      <p:par>
        <p:cTn dur="indefinite" id="29" nodeType="tmRoot" restart="never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95" name="Imagem 3"/>
          <p:cNvPicPr/>
          <p:nvPr/>
        </p:nvPicPr>
        <p:blipFill>
          <a:blip r:embed="rId1"/>
          <a:stretch>
            <a:fillRect/>
          </a:stretch>
        </p:blipFill>
        <p:spPr>
          <a:xfrm>
            <a:off x="402840" y="1503360"/>
            <a:ext cx="871920" cy="768600"/>
          </a:xfrm>
          <a:prstGeom prst="rect">
            <a:avLst/>
          </a:prstGeom>
        </p:spPr>
      </p:pic>
      <p:pic>
        <p:nvPicPr>
          <p:cNvPr descr="" id="196" name="Imagem 6"/>
          <p:cNvPicPr/>
          <p:nvPr/>
        </p:nvPicPr>
        <p:blipFill>
          <a:blip r:embed="rId2"/>
          <a:stretch>
            <a:fillRect/>
          </a:stretch>
        </p:blipFill>
        <p:spPr>
          <a:xfrm>
            <a:off x="439200" y="534960"/>
            <a:ext cx="783720" cy="864360"/>
          </a:xfrm>
          <a:prstGeom prst="rect">
            <a:avLst/>
          </a:prstGeom>
        </p:spPr>
      </p:pic>
      <p:sp>
        <p:nvSpPr>
          <p:cNvPr id="197" name="CustomShape 1"/>
          <p:cNvSpPr/>
          <p:nvPr/>
        </p:nvSpPr>
        <p:spPr>
          <a:xfrm>
            <a:off x="1225080" y="776520"/>
            <a:ext cx="5380560" cy="39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Segoe UI"/>
                <a:ea typeface="Segoe UI"/>
              </a:rPr>
              <a:t>amarildo.lacerda@wbagestao.com.br</a:t>
            </a:r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1225080" y="1665000"/>
            <a:ext cx="6261480" cy="39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Segoe UI"/>
                <a:ea typeface="Segoe UI"/>
              </a:rPr>
              <a:t>https://www.facebook.com/MVCBr.amarildolacerda/</a:t>
            </a:r>
            <a:endParaRPr/>
          </a:p>
        </p:txBody>
      </p:sp>
      <p:sp>
        <p:nvSpPr>
          <p:cNvPr id="199" name="CustomShape 3"/>
          <p:cNvSpPr/>
          <p:nvPr/>
        </p:nvSpPr>
        <p:spPr>
          <a:xfrm>
            <a:off x="144000" y="2592000"/>
            <a:ext cx="4314600" cy="403056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pt-BR" sz="2800">
                <a:solidFill>
                  <a:srgbClr val="000000"/>
                </a:solidFill>
                <a:latin typeface="Montserrat"/>
              </a:rPr>
              <a:t>amarildo lacerda</a:t>
            </a:r>
            <a:endParaRPr/>
          </a:p>
          <a:p>
            <a:endParaRPr/>
          </a:p>
          <a:p>
            <a:r>
              <a:rPr lang="pt-BR" sz="2800">
                <a:solidFill>
                  <a:srgbClr val="000000"/>
                </a:solidFill>
                <a:latin typeface="Montserrat"/>
              </a:rPr>
              <a:t>blog: tireideletra.com.br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200" name="CustomShape 4"/>
          <p:cNvSpPr/>
          <p:nvPr/>
        </p:nvSpPr>
        <p:spPr>
          <a:xfrm>
            <a:off x="187920" y="5472000"/>
            <a:ext cx="6866640" cy="4838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pt-BR" sz="2800"/>
              <a:t>https://github.com/amarildolacerda/MVCBr</a:t>
            </a:r>
            <a:endParaRPr/>
          </a:p>
        </p:txBody>
      </p:sp>
      <p:pic>
        <p:nvPicPr>
          <p:cNvPr descr="" id="20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76000" y="2376000"/>
            <a:ext cx="502560" cy="502560"/>
          </a:xfrm>
          <a:prstGeom prst="rect">
            <a:avLst/>
          </a:prstGeom>
        </p:spPr>
      </p:pic>
      <p:sp>
        <p:nvSpPr>
          <p:cNvPr id="202" name="CustomShape 5"/>
          <p:cNvSpPr/>
          <p:nvPr/>
        </p:nvSpPr>
        <p:spPr>
          <a:xfrm>
            <a:off x="1224000" y="2448000"/>
            <a:ext cx="2111760" cy="3452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pt-BR"/>
              <a:t>https://t.me/MVCBr</a:t>
            </a:r>
            <a:endParaRPr/>
          </a:p>
        </p:txBody>
      </p:sp>
    </p:spTree>
  </p:cSld>
  <p:transition spd="med">
    <p:pull dir="r"/>
  </p:transition>
  <p:timing>
    <p:tnLst>
      <p:par>
        <p:cTn dur="indefinite" id="31" nodeType="tmRoot" restart="never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 spd="med">
    <p:pull dir="r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03920" y="1296000"/>
            <a:ext cx="10971720" cy="37497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pt-BR"/>
              <a:t>Qual tipo de programador: </a:t>
            </a:r>
            <a:endParaRPr/>
          </a:p>
          <a:p>
            <a:endParaRPr/>
          </a:p>
          <a:p>
            <a:r>
              <a:rPr lang="pt-BR"/>
              <a:t>Procedural</a:t>
            </a:r>
            <a:endParaRPr/>
          </a:p>
          <a:p>
            <a:r>
              <a:rPr lang="pt-BR"/>
              <a:t>ou</a:t>
            </a:r>
            <a:endParaRPr/>
          </a:p>
          <a:p>
            <a:r>
              <a:rPr lang="pt-BR"/>
              <a:t>POO 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/>
              <a:t>?</a:t>
            </a:r>
            <a:endParaRPr/>
          </a:p>
        </p:txBody>
      </p:sp>
    </p:spTree>
  </p:cSld>
  <p:transition spd="med">
    <p:pull dir="r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763920" y="288000"/>
            <a:ext cx="9603720" cy="2231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pt-BR"/>
              <a:t>Form Application</a:t>
            </a:r>
            <a:endParaRPr/>
          </a:p>
          <a:p>
            <a:r>
              <a:rPr lang="pt-BR"/>
              <a:t>É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/>
              <a:t>POO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504000" y="2448000"/>
            <a:ext cx="4750920" cy="39348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pt-BR"/>
              <a:t>program Project53;</a:t>
            </a:r>
            <a:endParaRPr/>
          </a:p>
          <a:p>
            <a:endParaRPr/>
          </a:p>
          <a:p>
            <a:r>
              <a:rPr lang="pt-BR"/>
              <a:t>uses</a:t>
            </a:r>
            <a:endParaRPr/>
          </a:p>
          <a:p>
            <a:r>
              <a:rPr lang="pt-BR"/>
              <a:t>  </a:t>
            </a:r>
            <a:r>
              <a:rPr lang="pt-BR"/>
              <a:t>Vcl.Forms,</a:t>
            </a:r>
            <a:endParaRPr/>
          </a:p>
          <a:p>
            <a:r>
              <a:rPr lang="pt-BR"/>
              <a:t>  </a:t>
            </a:r>
            <a:r>
              <a:rPr lang="pt-BR"/>
              <a:t>Unit92 in 'Unit92.pas' {Form92};</a:t>
            </a:r>
            <a:endParaRPr/>
          </a:p>
          <a:p>
            <a:endParaRPr/>
          </a:p>
          <a:p>
            <a:r>
              <a:rPr lang="pt-BR"/>
              <a:t>{$R *.res}</a:t>
            </a:r>
            <a:endParaRPr/>
          </a:p>
          <a:p>
            <a:endParaRPr/>
          </a:p>
          <a:p>
            <a:r>
              <a:rPr lang="pt-BR"/>
              <a:t>begin</a:t>
            </a:r>
            <a:endParaRPr/>
          </a:p>
          <a:p>
            <a:r>
              <a:rPr lang="pt-BR"/>
              <a:t>  </a:t>
            </a:r>
            <a:r>
              <a:rPr lang="pt-BR"/>
              <a:t>Application.Initialize;</a:t>
            </a:r>
            <a:endParaRPr/>
          </a:p>
          <a:p>
            <a:r>
              <a:rPr lang="pt-BR"/>
              <a:t>  </a:t>
            </a:r>
            <a:r>
              <a:rPr lang="pt-BR"/>
              <a:t>Application.MainFormOnTaskbar := True;</a:t>
            </a:r>
            <a:endParaRPr/>
          </a:p>
          <a:p>
            <a:r>
              <a:rPr lang="pt-BR"/>
              <a:t>  </a:t>
            </a:r>
            <a:r>
              <a:rPr lang="pt-BR"/>
              <a:t>Application.CreateForm(TForm92, Form92);</a:t>
            </a:r>
            <a:endParaRPr/>
          </a:p>
          <a:p>
            <a:r>
              <a:rPr lang="pt-BR"/>
              <a:t>  </a:t>
            </a:r>
            <a:r>
              <a:rPr lang="pt-BR"/>
              <a:t>Application.Run;</a:t>
            </a:r>
            <a:endParaRPr/>
          </a:p>
          <a:p>
            <a:r>
              <a:rPr lang="pt-BR"/>
              <a:t>end.</a:t>
            </a:r>
            <a:endParaRPr/>
          </a:p>
          <a:p>
            <a:endParaRPr/>
          </a:p>
        </p:txBody>
      </p:sp>
      <p:sp>
        <p:nvSpPr>
          <p:cNvPr id="152" name="CustomShape 3"/>
          <p:cNvSpPr/>
          <p:nvPr/>
        </p:nvSpPr>
        <p:spPr>
          <a:xfrm>
            <a:off x="7474680" y="3259080"/>
            <a:ext cx="3828960" cy="2140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pt-BR"/>
              <a:t>Application =  variável global </a:t>
            </a:r>
            <a:endParaRPr/>
          </a:p>
          <a:p>
            <a:r>
              <a:rPr lang="pt-BR"/>
              <a:t>                       </a:t>
            </a:r>
            <a:r>
              <a:rPr lang="pt-BR"/>
              <a:t>com características </a:t>
            </a:r>
            <a:endParaRPr/>
          </a:p>
          <a:p>
            <a:r>
              <a:rPr lang="pt-BR"/>
              <a:t>                       </a:t>
            </a:r>
            <a:r>
              <a:rPr lang="pt-BR"/>
              <a:t>de um singleton</a:t>
            </a:r>
            <a:endParaRPr/>
          </a:p>
          <a:p>
            <a:r>
              <a:rPr lang="pt-BR"/>
              <a:t>Form92 = instância de classe</a:t>
            </a:r>
            <a:endParaRPr/>
          </a:p>
          <a:p>
            <a:r>
              <a:rPr lang="pt-BR"/>
              <a:t>TForm92 = classe</a:t>
            </a:r>
            <a:endParaRPr/>
          </a:p>
          <a:p>
            <a:endParaRPr/>
          </a:p>
          <a:p>
            <a:r>
              <a:rPr lang="pt-BR"/>
              <a:t>Application.Initialize = método</a:t>
            </a:r>
            <a:endParaRPr/>
          </a:p>
          <a:p>
            <a:r>
              <a:rPr lang="pt-BR"/>
              <a:t>Application.Run;  Loop de execução</a:t>
            </a:r>
            <a:endParaRPr/>
          </a:p>
        </p:txBody>
      </p:sp>
    </p:spTree>
  </p:cSld>
  <p:transition spd="med">
    <p:pull dir="r"/>
  </p:transition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763920" y="2664000"/>
            <a:ext cx="6003720" cy="24998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pt-BR"/>
              <a:t>O PUXADINHO VIROU LEI: a Lei n.13.465/17 e a disciplina do direito real à laje</a:t>
            </a:r>
            <a:endParaRPr/>
          </a:p>
        </p:txBody>
      </p:sp>
      <p:pic>
        <p:nvPicPr>
          <p:cNvPr descr="" id="15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72000" y="2274120"/>
            <a:ext cx="3685320" cy="3485520"/>
          </a:xfrm>
          <a:prstGeom prst="rect">
            <a:avLst/>
          </a:prstGeom>
        </p:spPr>
      </p:pic>
    </p:spTree>
  </p:cSld>
  <p:transition spd="med">
    <p:pull dir="r"/>
  </p:transition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296000" y="360000"/>
            <a:ext cx="5902560" cy="12488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pt-BR"/>
              <a:t>O destino da receita de software</a:t>
            </a:r>
            <a:endParaRPr/>
          </a:p>
        </p:txBody>
      </p:sp>
      <p:pic>
        <p:nvPicPr>
          <p:cNvPr descr="" id="15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0280" y="1872000"/>
            <a:ext cx="7856280" cy="3798720"/>
          </a:xfrm>
          <a:prstGeom prst="rect">
            <a:avLst/>
          </a:prstGeom>
        </p:spPr>
      </p:pic>
    </p:spTree>
  </p:cSld>
  <p:transition spd="med">
    <p:pull dir="r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250920" y="717480"/>
            <a:ext cx="8640720" cy="6966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pt-BR"/>
              <a:t>Etapas de projeto de software</a:t>
            </a:r>
            <a:endParaRPr/>
          </a:p>
        </p:txBody>
      </p:sp>
      <p:graphicFrame>
        <p:nvGraphicFramePr>
          <p:cNvPr id="158" name="Table 2"/>
          <p:cNvGraphicFramePr/>
          <p:nvPr/>
        </p:nvGraphicFramePr>
        <p:xfrm>
          <a:off x="3370320" y="2256840"/>
          <a:ext cx="5006880" cy="2226960"/>
        </p:xfrm>
        <a:graphic>
          <a:graphicData uri="http://schemas.openxmlformats.org/drawingml/2006/table">
            <a:tbl>
              <a:tblPr/>
              <a:tblGrid>
                <a:gridCol w="687600"/>
                <a:gridCol w="4319280"/>
              </a:tblGrid>
              <a:tr h="449280">
                <a:tc>
                  <a:txBody>
                    <a:bodyPr wrap="none"/>
                    <a:p>
                      <a:r>
                        <a:rPr lang="pt-BR"/>
                        <a:t>P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Para quem estamos implementando</a:t>
                      </a:r>
                      <a:endParaRPr/>
                    </a:p>
                  </a:txBody>
                  <a:tcPr/>
                </a:tc>
              </a:tr>
              <a:tr h="449280">
                <a:tc>
                  <a:txBody>
                    <a:bodyPr wrap="none"/>
                    <a:p>
                      <a:r>
                        <a:rPr lang="pt-BR"/>
                        <a:t>Q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pt-BR"/>
                        <a:t>Quanto custa – Mais POG mais custo</a:t>
                      </a:r>
                      <a:endParaRPr/>
                    </a:p>
                  </a:txBody>
                  <a:tcPr/>
                </a:tc>
              </a:tr>
              <a:tr h="429840">
                <a:tc>
                  <a:txBody>
                    <a:bodyPr wrap="none"/>
                    <a:p>
                      <a:r>
                        <a:rPr lang="pt-BR"/>
                        <a:t>c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pt-BR"/>
                        <a:t>Como fazer – Arquitetura de Software</a:t>
                      </a:r>
                      <a:endParaRPr/>
                    </a:p>
                  </a:txBody>
                  <a:tcPr/>
                </a:tc>
              </a:tr>
              <a:tr h="449280">
                <a:tc>
                  <a:txBody>
                    <a:bodyPr wrap="none"/>
                    <a:p>
                      <a:r>
                        <a:rPr lang="pt-BR"/>
                        <a:t>q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pt-BR"/>
                        <a:t>Quando ficará pronto</a:t>
                      </a:r>
                      <a:endParaRPr/>
                    </a:p>
                  </a:txBody>
                  <a:tcPr/>
                </a:tc>
              </a:tr>
              <a:tr h="449280">
                <a:tc>
                  <a:txBody>
                    <a:bodyPr wrap="none"/>
                    <a:p>
                      <a:r>
                        <a:rPr lang="pt-BR"/>
                        <a:t>M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pt-BR"/>
                        <a:t>Manutenção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9" name="CustomShape 3"/>
          <p:cNvSpPr/>
          <p:nvPr/>
        </p:nvSpPr>
        <p:spPr>
          <a:xfrm>
            <a:off x="1008000" y="2141280"/>
            <a:ext cx="1870920" cy="655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pt-BR" sz="4000"/>
              <a:t>PQcqM</a:t>
            </a:r>
            <a:endParaRPr/>
          </a:p>
        </p:txBody>
      </p:sp>
    </p:spTree>
  </p:cSld>
  <p:transition spd="med">
    <p:pull dir="r"/>
  </p:transition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609480" y="273600"/>
            <a:ext cx="10971000" cy="114336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ial"/>
              </a:rPr>
              <a:t>Trygve Reenskaug</a:t>
            </a:r>
            <a:endParaRPr/>
          </a:p>
        </p:txBody>
      </p:sp>
      <p:pic>
        <p:nvPicPr>
          <p:cNvPr descr="" id="161" name="Imagem 1"/>
          <p:cNvPicPr/>
          <p:nvPr/>
        </p:nvPicPr>
        <p:blipFill>
          <a:blip r:embed="rId1"/>
          <a:stretch>
            <a:fillRect/>
          </a:stretch>
        </p:blipFill>
        <p:spPr>
          <a:xfrm>
            <a:off x="8700840" y="1388520"/>
            <a:ext cx="2457720" cy="3218040"/>
          </a:xfrm>
          <a:prstGeom prst="rect">
            <a:avLst/>
          </a:prstGeom>
        </p:spPr>
      </p:pic>
      <p:sp>
        <p:nvSpPr>
          <p:cNvPr id="162" name="CustomShape 2"/>
          <p:cNvSpPr/>
          <p:nvPr/>
        </p:nvSpPr>
        <p:spPr>
          <a:xfrm>
            <a:off x="720360" y="1563840"/>
            <a:ext cx="6047640" cy="3004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Courier New"/>
              <a:buChar char="o"/>
            </a:pPr>
            <a:r>
              <a:rPr lang="pt-BR" sz="2000">
                <a:solidFill>
                  <a:srgbClr val="000000"/>
                </a:solidFill>
                <a:latin typeface="Arial"/>
              </a:rPr>
              <a:t>1979 - Xerox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pt-BR" sz="2000">
                <a:solidFill>
                  <a:srgbClr val="000000"/>
                </a:solidFill>
                <a:latin typeface="Arial"/>
              </a:rPr>
              <a:t>Ele formulou o padrão Model-View-Controller (MVC) ou Modelo-Visão-Controle para o projeto de software Graphic User Interface (GUI) ou Interface Gráfica do Usuário (IGU), em 1979, ao visitar o Centro de Pesquisas de Palo Alto, da Xerox (PARC).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pt-BR" sz="1400">
                <a:solidFill>
                  <a:srgbClr val="000000"/>
                </a:solidFill>
                <a:latin typeface="Arial"/>
              </a:rPr>
              <a:t>Trygve Mikkjel Heyerdahl Reenskaug (nascido em 1930) é um cientista da computação norueguês e professor emérito da Universidade de Oslo.</a:t>
            </a:r>
            <a:endParaRPr/>
          </a:p>
        </p:txBody>
      </p:sp>
    </p:spTree>
  </p:cSld>
  <p:transition spd="med">
    <p:pull dir="r"/>
  </p:transition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152000" y="273600"/>
            <a:ext cx="10428480" cy="11433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pt-BR"/>
              <a:t>Relacionamento entre artefatos</a:t>
            </a:r>
            <a:endParaRPr/>
          </a:p>
        </p:txBody>
      </p:sp>
      <p:pic>
        <p:nvPicPr>
          <p:cNvPr descr="" id="16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04800" y="3240000"/>
            <a:ext cx="4398840" cy="2112840"/>
          </a:xfrm>
          <a:prstGeom prst="rect">
            <a:avLst/>
          </a:prstGeom>
        </p:spPr>
      </p:pic>
      <p:sp>
        <p:nvSpPr>
          <p:cNvPr id="165" name="CustomShape 2"/>
          <p:cNvSpPr/>
          <p:nvPr/>
        </p:nvSpPr>
        <p:spPr>
          <a:xfrm>
            <a:off x="6730920" y="3384000"/>
            <a:ext cx="4355640" cy="300492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t-BR"/>
              <a:t>1    View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t-BR"/>
              <a:t>1    Controller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t-BR"/>
              <a:t>N   Models</a:t>
            </a:r>
            <a:endParaRPr/>
          </a:p>
        </p:txBody>
      </p:sp>
      <p:pic>
        <p:nvPicPr>
          <p:cNvPr descr="" id="16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93080" y="1296000"/>
            <a:ext cx="1870560" cy="1945080"/>
          </a:xfrm>
          <a:prstGeom prst="rect">
            <a:avLst/>
          </a:prstGeom>
        </p:spPr>
      </p:pic>
    </p:spTree>
  </p:cSld>
  <p:transition spd="med">
    <p:pull dir="r"/>
  </p:transition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