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1" r:id="rId3"/>
    <p:sldId id="282" r:id="rId4"/>
    <p:sldId id="263" r:id="rId5"/>
    <p:sldId id="285" r:id="rId6"/>
    <p:sldId id="286" r:id="rId7"/>
    <p:sldId id="283" r:id="rId8"/>
    <p:sldId id="284" r:id="rId9"/>
    <p:sldId id="280" r:id="rId10"/>
  </p:sldIdLst>
  <p:sldSz cx="9144000" cy="5143500" type="screen16x9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884"/>
    <a:srgbClr val="552579"/>
    <a:srgbClr val="4A206A"/>
    <a:srgbClr val="461E64"/>
    <a:srgbClr val="381850"/>
    <a:srgbClr val="004630"/>
    <a:srgbClr val="E53112"/>
    <a:srgbClr val="009949"/>
    <a:srgbClr val="00549A"/>
    <a:srgbClr val="079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2" autoAdjust="0"/>
    <p:restoredTop sz="94664" autoAdjust="0"/>
  </p:normalViewPr>
  <p:slideViewPr>
    <p:cSldViewPr>
      <p:cViewPr varScale="1">
        <p:scale>
          <a:sx n="93" d="100"/>
          <a:sy n="93" d="100"/>
        </p:scale>
        <p:origin x="78" y="5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xmlns="" id="{77590C6F-718E-4036-9347-2F6BED4CCF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xmlns="" id="{C6C73825-2378-4979-B2BB-417DE9B060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xmlns="" id="{8AC5270A-6728-40A9-9478-D8E32ED4A50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1" name="Rectangle 5">
            <a:extLst>
              <a:ext uri="{FF2B5EF4-FFF2-40B4-BE49-F238E27FC236}">
                <a16:creationId xmlns:a16="http://schemas.microsoft.com/office/drawing/2014/main" xmlns="" id="{1824217A-197E-492D-9DD6-55DCD94FFD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798185-43D6-4C82-9A9A-DF0FD8F38A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813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7929F9E5-A4DF-487C-968C-A42D44797B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DCDA9B06-82B3-49E4-9E95-A6CD32B2F6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xmlns="" id="{E9ADC48D-3E1E-4D64-8BE4-94EFF7CF50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805DEF49-14DB-4831-A221-A976AC97C8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xmlns="" id="{8BF7246E-CFA6-45E9-B450-F7313132E4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xmlns="" id="{BE253E50-F408-4C05-9C81-800A74803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6C1AC-E51E-4E33-95E5-EBFEE5B2B5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54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543BB34E-0AF9-4D44-8FC3-F2082D3519DA}"/>
              </a:ext>
            </a:extLst>
          </p:cNvPr>
          <p:cNvSpPr/>
          <p:nvPr userDrawn="1"/>
        </p:nvSpPr>
        <p:spPr>
          <a:xfrm>
            <a:off x="0" y="939619"/>
            <a:ext cx="9144000" cy="1080120"/>
          </a:xfrm>
          <a:prstGeom prst="rect">
            <a:avLst/>
          </a:prstGeom>
          <a:gradFill>
            <a:gsLst>
              <a:gs pos="0">
                <a:srgbClr val="381850"/>
              </a:gs>
              <a:gs pos="80000">
                <a:srgbClr val="552579"/>
              </a:gs>
              <a:gs pos="100000">
                <a:srgbClr val="5D2884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3AE06C04-C719-4F68-A3D3-C73229851A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90" y="1020232"/>
            <a:ext cx="6675831" cy="918895"/>
          </a:xfrm>
          <a:prstGeom prst="rect">
            <a:avLst/>
          </a:prstGeom>
        </p:spPr>
      </p:pic>
      <p:sp>
        <p:nvSpPr>
          <p:cNvPr id="237570" name="Espaço Reservado para Título 1"/>
          <p:cNvSpPr>
            <a:spLocks noGrp="1"/>
          </p:cNvSpPr>
          <p:nvPr>
            <p:ph type="ctrTitle"/>
          </p:nvPr>
        </p:nvSpPr>
        <p:spPr>
          <a:xfrm>
            <a:off x="684213" y="2950369"/>
            <a:ext cx="7772400" cy="45243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23757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3489723"/>
            <a:ext cx="6400800" cy="594195"/>
          </a:xfrm>
        </p:spPr>
        <p:txBody>
          <a:bodyPr/>
          <a:lstStyle>
            <a:lvl1pPr marL="0" indent="0" algn="ctr">
              <a:buFont typeface="Arial" charset="0"/>
              <a:buNone/>
              <a:defRPr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C67AEA12-B908-4D42-AF9E-F62E65D414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6675831" cy="918895"/>
          </a:xfrm>
          <a:prstGeom prst="rect">
            <a:avLst/>
          </a:prstGeom>
        </p:spPr>
      </p:pic>
      <p:pic>
        <p:nvPicPr>
          <p:cNvPr id="30" name="Imagem 29" descr="Uma imagem contendo texto&#10;&#10;Descrição gerada com alta confiança">
            <a:extLst>
              <a:ext uri="{FF2B5EF4-FFF2-40B4-BE49-F238E27FC236}">
                <a16:creationId xmlns:a16="http://schemas.microsoft.com/office/drawing/2014/main" xmlns="" id="{82CA335C-DC11-4745-A0D3-A46E43633A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484" y="4333437"/>
            <a:ext cx="684257" cy="656328"/>
          </a:xfrm>
          <a:prstGeom prst="rect">
            <a:avLst/>
          </a:prstGeom>
        </p:spPr>
      </p:pic>
      <p:pic>
        <p:nvPicPr>
          <p:cNvPr id="237568" name="Imagem 237567">
            <a:extLst>
              <a:ext uri="{FF2B5EF4-FFF2-40B4-BE49-F238E27FC236}">
                <a16:creationId xmlns:a16="http://schemas.microsoft.com/office/drawing/2014/main" xmlns="" id="{6507F312-4F91-42E6-BF3A-5968E12311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00939"/>
            <a:ext cx="1387750" cy="5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8190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9" y="361950"/>
            <a:ext cx="2160587" cy="420766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6" y="361950"/>
            <a:ext cx="6329363" cy="420766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0833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6075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525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826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991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2131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57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3545A0A1-A27D-416F-B3D7-8A150DE7424A}"/>
              </a:ext>
            </a:extLst>
          </p:cNvPr>
          <p:cNvSpPr/>
          <p:nvPr userDrawn="1"/>
        </p:nvSpPr>
        <p:spPr>
          <a:xfrm>
            <a:off x="0" y="1491630"/>
            <a:ext cx="9144000" cy="1080120"/>
          </a:xfrm>
          <a:prstGeom prst="rect">
            <a:avLst/>
          </a:prstGeom>
          <a:gradFill>
            <a:gsLst>
              <a:gs pos="0">
                <a:srgbClr val="381850"/>
              </a:gs>
              <a:gs pos="80000">
                <a:srgbClr val="552579"/>
              </a:gs>
              <a:gs pos="100000">
                <a:srgbClr val="5D2884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5F8C93AB-EABF-4C17-B9FC-CC454837C41F}"/>
              </a:ext>
            </a:extLst>
          </p:cNvPr>
          <p:cNvSpPr/>
          <p:nvPr userDrawn="1"/>
        </p:nvSpPr>
        <p:spPr>
          <a:xfrm>
            <a:off x="3203848" y="51470"/>
            <a:ext cx="6084168" cy="11521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8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59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06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xmlns="" id="{26C33474-8FDF-43E8-8FE3-E4F69BF352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5" y="717097"/>
            <a:ext cx="86423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xmlns="" id="{CAFB5B75-7BFD-4A54-8F02-D1B953D3FE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563638"/>
            <a:ext cx="8642350" cy="30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</a:p>
        </p:txBody>
      </p:sp>
      <p:pic>
        <p:nvPicPr>
          <p:cNvPr id="5" name="Imagem 4" descr="Uma imagem contendo foto&#10;&#10;Descrição gerada com alta confiança">
            <a:extLst>
              <a:ext uri="{FF2B5EF4-FFF2-40B4-BE49-F238E27FC236}">
                <a16:creationId xmlns:a16="http://schemas.microsoft.com/office/drawing/2014/main" xmlns="" id="{A8DDBFAD-1236-40D6-8F7D-E610E57CA9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5" y="4578796"/>
            <a:ext cx="1418338" cy="4875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222E887F-5DBF-4A3D-B1DD-C8D882888BC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84" y="4578796"/>
            <a:ext cx="928675" cy="48755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xmlns="" id="{3D5D78F0-644C-435F-985A-BCE8143B76C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31" y="4578053"/>
            <a:ext cx="1299928" cy="48833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xmlns="" id="{81E633A0-13FF-4F7A-859B-495212E0BF3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61" y="4489555"/>
            <a:ext cx="605770" cy="5810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E43179B9-B001-4B2F-AAD8-7D36B21AD71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71" y="4566847"/>
            <a:ext cx="630300" cy="50007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BA3C7F01-FA42-439B-80D1-5C222C23022A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66" y="4582389"/>
            <a:ext cx="1173191" cy="483790"/>
          </a:xfrm>
          <a:prstGeom prst="rect">
            <a:avLst/>
          </a:prstGeom>
        </p:spPr>
      </p:pic>
      <p:sp>
        <p:nvSpPr>
          <p:cNvPr id="33" name="Listra Diagonal 32">
            <a:extLst>
              <a:ext uri="{FF2B5EF4-FFF2-40B4-BE49-F238E27FC236}">
                <a16:creationId xmlns:a16="http://schemas.microsoft.com/office/drawing/2014/main" xmlns="" id="{457D186F-4928-4071-8EAE-9062830E95CF}"/>
              </a:ext>
            </a:extLst>
          </p:cNvPr>
          <p:cNvSpPr/>
          <p:nvPr userDrawn="1"/>
        </p:nvSpPr>
        <p:spPr>
          <a:xfrm rot="11072788">
            <a:off x="3571769" y="-73972"/>
            <a:ext cx="5706638" cy="414213"/>
          </a:xfrm>
          <a:prstGeom prst="diagStripe">
            <a:avLst>
              <a:gd name="adj" fmla="val 22406"/>
            </a:avLst>
          </a:prstGeom>
          <a:gradFill>
            <a:gsLst>
              <a:gs pos="0">
                <a:srgbClr val="381850"/>
              </a:gs>
              <a:gs pos="80000">
                <a:srgbClr val="552579"/>
              </a:gs>
              <a:gs pos="100000">
                <a:srgbClr val="5D2884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Courier New" panose="02070309020205020404" pitchFamily="49" charset="0"/>
        <a:buChar char="o"/>
        <a:defRPr i="1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9"/>
        </a:buBlip>
        <a:defRPr i="1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9"/>
        </a:buBlip>
        <a:defRPr i="1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9"/>
        </a:buBlip>
        <a:defRPr i="1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9"/>
        </a:buBlip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MVCB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FA42498D-20CA-4019-ABEA-38D142AC4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211711"/>
            <a:ext cx="8784976" cy="841052"/>
          </a:xfrm>
        </p:spPr>
        <p:txBody>
          <a:bodyPr/>
          <a:lstStyle/>
          <a:p>
            <a:r>
              <a:rPr lang="pt-BR" dirty="0" err="1"/>
              <a:t>MVCBr</a:t>
            </a:r>
            <a:r>
              <a:rPr lang="pt-BR" dirty="0"/>
              <a:t>, POO sem deixar de ser </a:t>
            </a:r>
            <a:r>
              <a:rPr lang="pt-BR" dirty="0" smtClean="0"/>
              <a:t>RAD</a:t>
            </a:r>
            <a:endParaRPr lang="pt-BR" altLang="pt-BR" b="1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3AF5942C-2C77-454B-AA97-7B1EDBC1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3651250"/>
            <a:ext cx="8496944" cy="323850"/>
          </a:xfrm>
        </p:spPr>
        <p:txBody>
          <a:bodyPr/>
          <a:lstStyle/>
          <a:p>
            <a:r>
              <a:rPr lang="es-ES" sz="2000" dirty="0" smtClean="0"/>
              <a:t>Kleberson </a:t>
            </a:r>
            <a:r>
              <a:rPr lang="es-ES" sz="2000" dirty="0"/>
              <a:t>Toro</a:t>
            </a:r>
            <a:endParaRPr lang="pt-BR" altLang="pt-BR" sz="2000" b="1" dirty="0"/>
          </a:p>
        </p:txBody>
      </p:sp>
      <p:sp>
        <p:nvSpPr>
          <p:cNvPr id="14340" name="Text Box 18">
            <a:extLst>
              <a:ext uri="{FF2B5EF4-FFF2-40B4-BE49-F238E27FC236}">
                <a16:creationId xmlns:a16="http://schemas.microsoft.com/office/drawing/2014/main" xmlns="" id="{E3BBE9EB-A459-4BEB-9F9A-B525F091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925888"/>
            <a:ext cx="8496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/>
              <a:t>Especialista em </a:t>
            </a:r>
            <a:r>
              <a:rPr lang="pt-BR" dirty="0" smtClean="0"/>
              <a:t>desenvolvimento</a:t>
            </a:r>
            <a:endParaRPr lang="pt-BR" altLang="pt-B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AF5942C-2C77-454B-AA97-7B1EDBC19AA2}"/>
              </a:ext>
            </a:extLst>
          </p:cNvPr>
          <p:cNvSpPr txBox="1">
            <a:spLocks/>
          </p:cNvSpPr>
          <p:nvPr/>
        </p:nvSpPr>
        <p:spPr bwMode="auto">
          <a:xfrm>
            <a:off x="467544" y="3052762"/>
            <a:ext cx="8496944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000" kern="0" dirty="0" err="1" smtClean="0"/>
              <a:t>Amarildo</a:t>
            </a:r>
            <a:r>
              <a:rPr lang="es-ES" sz="2000" kern="0" dirty="0" smtClean="0"/>
              <a:t> </a:t>
            </a:r>
            <a:r>
              <a:rPr lang="es-ES" sz="2000" kern="0" dirty="0" err="1" smtClean="0"/>
              <a:t>Lacerda</a:t>
            </a:r>
            <a:endParaRPr lang="pt-BR" altLang="pt-BR" sz="2000" b="1" kern="0" dirty="0"/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xmlns="" id="{E3BBE9EB-A459-4BEB-9F9A-B525F091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18146"/>
            <a:ext cx="8496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/>
              <a:t>Economista com MBA em Finanças e Mestre Engenharia de </a:t>
            </a:r>
            <a:r>
              <a:rPr lang="pt-BR" dirty="0" smtClean="0"/>
              <a:t>Software</a:t>
            </a:r>
            <a:endParaRPr lang="pt-BR" alt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5DC1BDF-2921-4BCF-A29E-69F94856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9742"/>
            <a:ext cx="3251729" cy="11177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2606A5E-A209-4735-A96F-3F10AEF59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33" y="2425278"/>
            <a:ext cx="2275182" cy="11944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B62AC5F1-B654-4D73-8999-C603C806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2" y="4086862"/>
            <a:ext cx="1883577" cy="7767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D56330EF-BAE4-474B-82D3-EA1C8EA44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97" y="4109527"/>
            <a:ext cx="921873" cy="731404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BF8E3B4A-0AA2-428B-9412-5C5480543E16}"/>
              </a:ext>
            </a:extLst>
          </p:cNvPr>
          <p:cNvSpPr txBox="1">
            <a:spLocks/>
          </p:cNvSpPr>
          <p:nvPr/>
        </p:nvSpPr>
        <p:spPr>
          <a:xfrm>
            <a:off x="675398" y="2116681"/>
            <a:ext cx="7848600" cy="323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pt-BR" altLang="pt-BR" sz="1600" kern="0" dirty="0"/>
              <a:t>Patrocínio</a:t>
            </a:r>
            <a:endParaRPr lang="pt-BR" altLang="pt-BR" sz="2000" kern="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56B7CB3F-5E9F-4D09-9762-21393FD58AD0}"/>
              </a:ext>
            </a:extLst>
          </p:cNvPr>
          <p:cNvSpPr txBox="1">
            <a:spLocks/>
          </p:cNvSpPr>
          <p:nvPr/>
        </p:nvSpPr>
        <p:spPr>
          <a:xfrm>
            <a:off x="675398" y="3867894"/>
            <a:ext cx="7848600" cy="323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6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pt-BR" altLang="pt-BR" sz="1600" kern="0" dirty="0"/>
              <a:t>Apoio</a:t>
            </a:r>
            <a:endParaRPr lang="pt-BR" alt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9935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BF8E3B4A-0AA2-428B-9412-5C5480543E16}"/>
              </a:ext>
            </a:extLst>
          </p:cNvPr>
          <p:cNvSpPr txBox="1">
            <a:spLocks/>
          </p:cNvSpPr>
          <p:nvPr/>
        </p:nvSpPr>
        <p:spPr>
          <a:xfrm>
            <a:off x="675398" y="2116681"/>
            <a:ext cx="7848600" cy="323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pt-BR" altLang="pt-BR" sz="1600" kern="0" dirty="0"/>
              <a:t>Apoio Local</a:t>
            </a:r>
            <a:endParaRPr lang="pt-BR" altLang="pt-BR" sz="2000" kern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DE33B16-FA87-417C-9B00-509053930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98" y="2877287"/>
            <a:ext cx="3048000" cy="1047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EC9D210C-AFD6-4FC4-9A27-D42EC1BF33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7167"/>
            <a:ext cx="2604132" cy="19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CA0865B6-672F-4D1E-9FE7-7CB3898B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XGH - </a:t>
            </a:r>
            <a:r>
              <a:rPr lang="pt-BR" b="1" dirty="0" err="1"/>
              <a:t>eXtreme</a:t>
            </a:r>
            <a:r>
              <a:rPr lang="pt-BR" b="1" dirty="0"/>
              <a:t> Go </a:t>
            </a:r>
            <a:r>
              <a:rPr lang="pt-BR" b="1" dirty="0" err="1" smtClean="0"/>
              <a:t>Horse</a:t>
            </a:r>
            <a:endParaRPr lang="pt-BR" altLang="pt-BR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B51A6571-519E-4CFB-9797-25B33FED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563638"/>
            <a:ext cx="6049367" cy="3006775"/>
          </a:xfrm>
        </p:spPr>
        <p:txBody>
          <a:bodyPr/>
          <a:lstStyle/>
          <a:p>
            <a:r>
              <a:rPr lang="pt-BR" dirty="0"/>
              <a:t>Você se identifica com o </a:t>
            </a:r>
            <a:r>
              <a:rPr lang="pt-BR" dirty="0" err="1"/>
              <a:t>eXtreme</a:t>
            </a:r>
            <a:r>
              <a:rPr lang="pt-BR" dirty="0"/>
              <a:t> Go </a:t>
            </a:r>
            <a:r>
              <a:rPr lang="pt-BR" dirty="0" err="1"/>
              <a:t>Horse</a:t>
            </a:r>
            <a:r>
              <a:rPr lang="pt-BR" dirty="0"/>
              <a:t>? Se sim, acho que temos algo errado que não está certo nesse processo</a:t>
            </a:r>
            <a:r>
              <a:rPr lang="pt-BR" dirty="0" smtClean="0"/>
              <a:t>.</a:t>
            </a:r>
          </a:p>
          <a:p>
            <a:pPr marL="400050" lvl="2" indent="0">
              <a:buNone/>
            </a:pPr>
            <a:endParaRPr lang="pt-BR" altLang="pt-BR" dirty="0" smtClean="0"/>
          </a:p>
          <a:p>
            <a:pPr marL="742950" lvl="2" indent="-342900"/>
            <a:r>
              <a:rPr lang="pt-BR" altLang="pt-BR" sz="1400" dirty="0" smtClean="0"/>
              <a:t>http</a:t>
            </a:r>
            <a:r>
              <a:rPr lang="pt-BR" altLang="pt-BR" sz="1400" dirty="0"/>
              <a:t>://sou.gohorseprocess.com.br/extreme-go-horse-xgh/</a:t>
            </a:r>
            <a:endParaRPr lang="pt-BR" altLang="pt-BR" sz="14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82" y="1203598"/>
            <a:ext cx="3219822" cy="3219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CA0865B6-672F-4D1E-9FE7-7CB3898B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MVC – </a:t>
            </a:r>
            <a:r>
              <a:rPr lang="pt-BR" dirty="0" err="1"/>
              <a:t>Model</a:t>
            </a:r>
            <a:r>
              <a:rPr lang="pt-BR" dirty="0"/>
              <a:t> / </a:t>
            </a:r>
            <a:r>
              <a:rPr lang="pt-BR" dirty="0" err="1"/>
              <a:t>View</a:t>
            </a:r>
            <a:r>
              <a:rPr lang="pt-BR" dirty="0"/>
              <a:t> / </a:t>
            </a:r>
            <a:r>
              <a:rPr lang="pt-BR" dirty="0" err="1"/>
              <a:t>Controller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Modelo, Visão e Controlado</a:t>
            </a:r>
            <a:endParaRPr lang="pt-BR" altLang="pt-BR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B51A6571-519E-4CFB-9797-25B33FED5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z="2000" dirty="0" smtClean="0"/>
              <a:t>Não </a:t>
            </a:r>
            <a:r>
              <a:rPr lang="pt-BR" sz="2000" dirty="0"/>
              <a:t>é um padrão de projeto, e sim um padrão de arquitetura de </a:t>
            </a:r>
            <a:r>
              <a:rPr lang="pt-BR" sz="2000" dirty="0" smtClean="0"/>
              <a:t>software</a:t>
            </a:r>
            <a:endParaRPr lang="pt-BR" altLang="pt-BR" sz="2000" dirty="0"/>
          </a:p>
          <a:p>
            <a:pPr lvl="1"/>
            <a:r>
              <a:rPr lang="pt-BR" sz="2000" b="1" dirty="0">
                <a:solidFill>
                  <a:srgbClr val="00B050"/>
                </a:solidFill>
              </a:rPr>
              <a:t>Vantagens</a:t>
            </a:r>
            <a:r>
              <a:rPr lang="pt-BR" sz="2000" dirty="0"/>
              <a:t>: Organização, facilita a divisão de tarefas, facilita a atualização de layouts, facilita o reaproveitamento de código, facilidade na manutenção dos recursos e inclusão de </a:t>
            </a:r>
            <a:r>
              <a:rPr lang="pt-BR" sz="2000" dirty="0" smtClean="0"/>
              <a:t>novos</a:t>
            </a:r>
            <a:endParaRPr lang="pt-BR" altLang="pt-BR" sz="2000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Desvantagens</a:t>
            </a:r>
            <a:r>
              <a:rPr lang="pt-BR" sz="2000" dirty="0"/>
              <a:t>:  Requer pessoal com conhecimento do padrão, Requer um maior tempo de analise, Não é recomendado a pequenas aplicações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9720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CA0865B6-672F-4D1E-9FE7-7CB3898B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 </a:t>
            </a:r>
            <a:r>
              <a:rPr lang="pt-BR" dirty="0" smtClean="0"/>
              <a:t>MVC</a:t>
            </a:r>
            <a:br>
              <a:rPr lang="pt-BR" dirty="0" smtClean="0"/>
            </a:br>
            <a:r>
              <a:rPr lang="pt-BR" dirty="0" smtClean="0"/>
              <a:t>Responsabilidades</a:t>
            </a:r>
            <a:endParaRPr lang="pt-BR" altLang="pt-BR" dirty="0"/>
          </a:p>
        </p:txBody>
      </p:sp>
      <p:sp>
        <p:nvSpPr>
          <p:cNvPr id="5" name="Retângulo 4"/>
          <p:cNvSpPr/>
          <p:nvPr/>
        </p:nvSpPr>
        <p:spPr>
          <a:xfrm>
            <a:off x="250825" y="1764190"/>
            <a:ext cx="1720679" cy="25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com Canto Diagonal Aparado 5"/>
          <p:cNvSpPr/>
          <p:nvPr/>
        </p:nvSpPr>
        <p:spPr>
          <a:xfrm>
            <a:off x="2519676" y="1758258"/>
            <a:ext cx="1864192" cy="2529700"/>
          </a:xfrm>
          <a:prstGeom prst="snip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4932040" y="1758258"/>
            <a:ext cx="1818501" cy="2529700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Disco magnético 7"/>
          <p:cNvSpPr/>
          <p:nvPr/>
        </p:nvSpPr>
        <p:spPr>
          <a:xfrm>
            <a:off x="7154275" y="1779661"/>
            <a:ext cx="1522181" cy="929741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isco magnético 8"/>
          <p:cNvSpPr/>
          <p:nvPr/>
        </p:nvSpPr>
        <p:spPr>
          <a:xfrm>
            <a:off x="7158809" y="3041545"/>
            <a:ext cx="1522181" cy="929741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06435" y="1764190"/>
            <a:ext cx="18178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DAO</a:t>
            </a:r>
          </a:p>
          <a:p>
            <a:pPr algn="ctr"/>
            <a:r>
              <a:rPr lang="pt-BR" sz="2000" b="1" dirty="0" smtClean="0"/>
              <a:t>(</a:t>
            </a:r>
            <a:r>
              <a:rPr lang="pt-BR" sz="1100" i="1" dirty="0"/>
              <a:t>Data Access </a:t>
            </a:r>
            <a:r>
              <a:rPr lang="pt-BR" sz="1100" i="1" dirty="0" err="1"/>
              <a:t>Objec</a:t>
            </a:r>
            <a:r>
              <a:rPr lang="pt-BR" sz="2000" b="1" dirty="0" smtClean="0"/>
              <a:t>)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persistência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006435" y="3026074"/>
            <a:ext cx="18178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DAL</a:t>
            </a:r>
          </a:p>
          <a:p>
            <a:pPr algn="ctr"/>
            <a:r>
              <a:rPr lang="pt-BR" sz="2000" b="1" dirty="0" smtClean="0"/>
              <a:t>(</a:t>
            </a:r>
            <a:r>
              <a:rPr lang="pt-BR" sz="1100" i="1" dirty="0"/>
              <a:t>Data Access </a:t>
            </a:r>
            <a:r>
              <a:rPr lang="pt-BR" sz="1100" i="1" dirty="0" err="1" smtClean="0"/>
              <a:t>Layer</a:t>
            </a:r>
            <a:r>
              <a:rPr lang="pt-BR" sz="2000" b="1" dirty="0" smtClean="0"/>
              <a:t>)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persistência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71166" y="1668891"/>
            <a:ext cx="2074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View</a:t>
            </a:r>
            <a:r>
              <a:rPr lang="pt-BR" b="1" dirty="0"/>
              <a:t> </a:t>
            </a:r>
            <a:endParaRPr lang="pt-BR" b="1" dirty="0" smtClean="0"/>
          </a:p>
          <a:p>
            <a:pPr algn="ctr"/>
            <a:r>
              <a:rPr lang="pt-BR" b="1" dirty="0" smtClean="0"/>
              <a:t>( Visão )</a:t>
            </a:r>
          </a:p>
          <a:p>
            <a:endParaRPr lang="pt-B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Cliente Web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Cliente Mobile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Cliente Desktop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Outros Clientes</a:t>
            </a:r>
            <a:endParaRPr lang="pt-BR" sz="1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447183" y="1645367"/>
            <a:ext cx="2074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/>
              <a:t>Controller</a:t>
            </a:r>
            <a:endParaRPr lang="pt-BR" sz="2000" b="1" dirty="0" smtClean="0"/>
          </a:p>
          <a:p>
            <a:pPr algn="ctr"/>
            <a:r>
              <a:rPr lang="pt-BR" sz="2000" b="1" dirty="0" smtClean="0"/>
              <a:t>( Controlador )</a:t>
            </a:r>
          </a:p>
          <a:p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Gerindo o fluxo da aplicação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855824" y="1668891"/>
            <a:ext cx="20744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/>
              <a:t>Model</a:t>
            </a:r>
            <a:endParaRPr lang="pt-BR" sz="2000" b="1" dirty="0" smtClean="0"/>
          </a:p>
          <a:p>
            <a:pPr algn="ctr"/>
            <a:r>
              <a:rPr lang="pt-BR" sz="2000" b="1" dirty="0" smtClean="0"/>
              <a:t>( Modelo )</a:t>
            </a:r>
          </a:p>
          <a:p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Ações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Regra de Negócio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*Persistência</a:t>
            </a:r>
          </a:p>
        </p:txBody>
      </p:sp>
    </p:spTree>
    <p:extLst>
      <p:ext uri="{BB962C8B-B14F-4D97-AF65-F5344CB8AC3E}">
        <p14:creationId xmlns:p14="http://schemas.microsoft.com/office/powerpoint/2010/main" val="3585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0E860A-277E-4937-8581-557F610F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8" y="2427735"/>
            <a:ext cx="7772400" cy="452438"/>
          </a:xfrm>
        </p:spPr>
        <p:txBody>
          <a:bodyPr/>
          <a:lstStyle/>
          <a:p>
            <a:r>
              <a:rPr lang="pt-BR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78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0E860A-277E-4937-8581-557F610F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3939902"/>
            <a:ext cx="7772400" cy="452438"/>
          </a:xfrm>
        </p:spPr>
        <p:txBody>
          <a:bodyPr/>
          <a:lstStyle/>
          <a:p>
            <a:r>
              <a:rPr lang="pt-BR" sz="4000" dirty="0"/>
              <a:t>Perguntas?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51A6571-519E-4CFB-9797-25B33FED5BA2}"/>
              </a:ext>
            </a:extLst>
          </p:cNvPr>
          <p:cNvSpPr txBox="1">
            <a:spLocks/>
          </p:cNvSpPr>
          <p:nvPr/>
        </p:nvSpPr>
        <p:spPr bwMode="auto">
          <a:xfrm>
            <a:off x="0" y="2067695"/>
            <a:ext cx="914400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endParaRPr lang="pt-BR" altLang="pt-BR" sz="1800" kern="0" dirty="0" smtClean="0"/>
          </a:p>
          <a:p>
            <a:pPr lvl="1"/>
            <a:r>
              <a:rPr lang="pt-BR" altLang="pt-BR" sz="1800" kern="0" dirty="0" smtClean="0"/>
              <a:t>https</a:t>
            </a:r>
            <a:r>
              <a:rPr lang="pt-BR" altLang="pt-BR" sz="1800" kern="0" dirty="0"/>
              <a:t>://www.sympla.com.br/projeto-mvcbr-poo-sem-deixar-de-ser-rad__172032</a:t>
            </a:r>
            <a:endParaRPr lang="pt-BR" altLang="pt-BR" sz="2000" kern="0" dirty="0"/>
          </a:p>
          <a:p>
            <a:pPr marL="457200" lvl="1" indent="0">
              <a:buNone/>
            </a:pPr>
            <a:endParaRPr lang="pt-BR" altLang="pt-BR" sz="2000" kern="0" dirty="0" smtClean="0"/>
          </a:p>
          <a:p>
            <a:pPr lvl="2"/>
            <a:r>
              <a:rPr lang="pt-BR" dirty="0" err="1" smtClean="0"/>
              <a:t>Telegram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t.me/</a:t>
            </a:r>
            <a:r>
              <a:rPr lang="pt-BR" dirty="0" err="1" smtClean="0">
                <a:hlinkClick r:id="rId3"/>
              </a:rPr>
              <a:t>MVCBr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92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C823A2-BE66-40A4-9266-10FA5C3DD1C5}"/>
              </a:ext>
            </a:extLst>
          </p:cNvPr>
          <p:cNvSpPr txBox="1">
            <a:spLocks/>
          </p:cNvSpPr>
          <p:nvPr/>
        </p:nvSpPr>
        <p:spPr>
          <a:xfrm>
            <a:off x="649288" y="3291830"/>
            <a:ext cx="7848600" cy="323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pt-BR" altLang="pt-BR" sz="2000" kern="0" dirty="0"/>
              <a:t>Contatos do Palestrante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0E860A-277E-4937-8581-557F610F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8" y="2427734"/>
            <a:ext cx="7772400" cy="452438"/>
          </a:xfrm>
        </p:spPr>
        <p:txBody>
          <a:bodyPr/>
          <a:lstStyle/>
          <a:p>
            <a:r>
              <a:rPr lang="pt-BR" sz="4000" dirty="0"/>
              <a:t>OBRIGADO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_open4education">
  <a:themeElements>
    <a:clrScheme name="modelo_open4educ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delo_open4educ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open4educ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1178</TotalTime>
  <Words>199</Words>
  <Application>Microsoft Office PowerPoint</Application>
  <PresentationFormat>Apresentação na tela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Montserrat</vt:lpstr>
      <vt:lpstr>modelo_open4education</vt:lpstr>
      <vt:lpstr>MVCBr, POO sem deixar de ser RAD</vt:lpstr>
      <vt:lpstr>Apresentação do PowerPoint</vt:lpstr>
      <vt:lpstr>Apresentação do PowerPoint</vt:lpstr>
      <vt:lpstr>XGH - eXtreme Go Horse</vt:lpstr>
      <vt:lpstr>MVC – Model / View / Controller Modelo, Visão e Controlado</vt:lpstr>
      <vt:lpstr>Conceito MVC Responsabilidades</vt:lpstr>
      <vt:lpstr>Demo</vt:lpstr>
      <vt:lpstr>Perguntas?</vt:lpstr>
      <vt:lpstr>OBRIGADO</vt:lpstr>
    </vt:vector>
  </TitlesOfParts>
  <Company>Globalcode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Líderes e Gerentes</dc:title>
  <dc:creator>Elaine Quintino da Silva</dc:creator>
  <cp:lastModifiedBy>KTV</cp:lastModifiedBy>
  <cp:revision>103</cp:revision>
  <dcterms:created xsi:type="dcterms:W3CDTF">2008-09-08T18:46:53Z</dcterms:created>
  <dcterms:modified xsi:type="dcterms:W3CDTF">2017-08-12T13:22:10Z</dcterms:modified>
</cp:coreProperties>
</file>