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56" r:id="rId3"/>
    <p:sldId id="257" r:id="rId4"/>
    <p:sldId id="258" r:id="rId5"/>
  </p:sldIdLst>
  <p:sldSz cx="2743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8"/>
    <p:restoredTop sz="94671"/>
  </p:normalViewPr>
  <p:slideViewPr>
    <p:cSldViewPr snapToGrid="0">
      <p:cViewPr varScale="1">
        <p:scale>
          <a:sx n="51" d="100"/>
          <a:sy n="51" d="100"/>
        </p:scale>
        <p:origin x="320" y="1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0" y="1122363"/>
            <a:ext cx="2057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9000" y="3602038"/>
            <a:ext cx="2057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1172E-AF12-471F-B013-B97B5F22CA4E}" type="datetimeFigureOut">
              <a:rPr lang="en-US" smtClean="0"/>
              <a:t>10/10/18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52A7E-F959-45CB-A1FA-19FD94F8F4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708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1172E-AF12-471F-B013-B97B5F22CA4E}" type="datetimeFigureOut">
              <a:rPr lang="en-US" smtClean="0"/>
              <a:t>10/10/18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52A7E-F959-45CB-A1FA-19FD94F8F4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458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9631025" y="365125"/>
            <a:ext cx="591502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85950" y="365125"/>
            <a:ext cx="1740217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1172E-AF12-471F-B013-B97B5F22CA4E}" type="datetimeFigureOut">
              <a:rPr lang="en-US" smtClean="0"/>
              <a:t>10/10/18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52A7E-F959-45CB-A1FA-19FD94F8F4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584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1172E-AF12-471F-B013-B97B5F22CA4E}" type="datetimeFigureOut">
              <a:rPr lang="en-US" smtClean="0"/>
              <a:t>10/10/18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52A7E-F959-45CB-A1FA-19FD94F8F4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665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1663" y="1709739"/>
            <a:ext cx="236601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71663" y="4589464"/>
            <a:ext cx="236601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1172E-AF12-471F-B013-B97B5F22CA4E}" type="datetimeFigureOut">
              <a:rPr lang="en-US" smtClean="0"/>
              <a:t>10/10/18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52A7E-F959-45CB-A1FA-19FD94F8F4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887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85950" y="1825625"/>
            <a:ext cx="11658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887450" y="1825625"/>
            <a:ext cx="11658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1172E-AF12-471F-B013-B97B5F22CA4E}" type="datetimeFigureOut">
              <a:rPr lang="en-US" smtClean="0"/>
              <a:t>10/10/18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52A7E-F959-45CB-A1FA-19FD94F8F4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387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365126"/>
            <a:ext cx="236601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9524" y="1681163"/>
            <a:ext cx="1160502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89524" y="2505075"/>
            <a:ext cx="1160502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887450" y="1681163"/>
            <a:ext cx="11662173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887450" y="2505075"/>
            <a:ext cx="11662173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1172E-AF12-471F-B013-B97B5F22CA4E}" type="datetimeFigureOut">
              <a:rPr lang="en-US" smtClean="0"/>
              <a:t>10/10/18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52A7E-F959-45CB-A1FA-19FD94F8F4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768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1172E-AF12-471F-B013-B97B5F22CA4E}" type="datetimeFigureOut">
              <a:rPr lang="en-US" smtClean="0"/>
              <a:t>10/10/18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52A7E-F959-45CB-A1FA-19FD94F8F4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863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1172E-AF12-471F-B013-B97B5F22CA4E}" type="datetimeFigureOut">
              <a:rPr lang="en-US" smtClean="0"/>
              <a:t>10/10/18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52A7E-F959-45CB-A1FA-19FD94F8F4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954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4" y="457200"/>
            <a:ext cx="884753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62173" y="987426"/>
            <a:ext cx="138874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9524" y="2057400"/>
            <a:ext cx="884753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1172E-AF12-471F-B013-B97B5F22CA4E}" type="datetimeFigureOut">
              <a:rPr lang="en-US" smtClean="0"/>
              <a:t>10/10/18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52A7E-F959-45CB-A1FA-19FD94F8F4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047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4" y="457200"/>
            <a:ext cx="884753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62173" y="987426"/>
            <a:ext cx="138874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9524" y="2057400"/>
            <a:ext cx="884753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1172E-AF12-471F-B013-B97B5F22CA4E}" type="datetimeFigureOut">
              <a:rPr lang="en-US" smtClean="0"/>
              <a:t>10/10/18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52A7E-F959-45CB-A1FA-19FD94F8F4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349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85950" y="365126"/>
            <a:ext cx="236601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5950" y="1825625"/>
            <a:ext cx="236601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5950" y="6356351"/>
            <a:ext cx="6172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1172E-AF12-471F-B013-B97B5F22CA4E}" type="datetimeFigureOut">
              <a:rPr lang="en-US" smtClean="0"/>
              <a:t>10/10/18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086850" y="6356351"/>
            <a:ext cx="9258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373850" y="6356351"/>
            <a:ext cx="6172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E52A7E-F959-45CB-A1FA-19FD94F8F4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362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jpeg"/><Relationship Id="rId9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jpeg"/><Relationship Id="rId9" Type="http://schemas.openxmlformats.org/officeDocument/2006/relationships/image" Target="../media/image8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jpeg"/><Relationship Id="rId9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jpeg"/><Relationship Id="rId9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81250" y="697346"/>
            <a:ext cx="18598203" cy="41794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618920" y="1032746"/>
            <a:ext cx="3973524" cy="184665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Cooper Black" panose="0208090404030B020404" pitchFamily="18" charset="0"/>
              </a:rPr>
              <a:t>AAAI 2019</a:t>
            </a:r>
          </a:p>
          <a:p>
            <a:pPr algn="ctr"/>
            <a:r>
              <a:rPr lang="en-US" sz="6000" b="1" dirty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Cooper Black" panose="0208090404030B020404" pitchFamily="18" charset="0"/>
              </a:rPr>
              <a:t> </a:t>
            </a:r>
            <a:r>
              <a:rPr lang="en-US" sz="6000" b="1" baseline="30000" dirty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Cooper Black" panose="0208090404030B020404" pitchFamily="18" charset="0"/>
              </a:rPr>
              <a:t>Tutorial</a:t>
            </a:r>
          </a:p>
        </p:txBody>
      </p:sp>
      <p:sp>
        <p:nvSpPr>
          <p:cNvPr id="6" name="Rectangle 5"/>
          <p:cNvSpPr/>
          <p:nvPr/>
        </p:nvSpPr>
        <p:spPr>
          <a:xfrm>
            <a:off x="14841517" y="3938470"/>
            <a:ext cx="5799986" cy="707886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en-US" sz="4000" b="1" i="1" dirty="0">
                <a:ln w="50800"/>
                <a:latin typeface="Palatino Linotype" panose="02040502050505030304" pitchFamily="18" charset="0"/>
              </a:rPr>
              <a:t>Honolulu, Hawaii, USA</a:t>
            </a:r>
            <a:endParaRPr lang="en-US" sz="4000" b="1" i="1" dirty="0">
              <a:ln w="50800"/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  <a:latin typeface="Palatino Linotype" panose="02040502050505030304" pitchFamily="18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6546632" y="1068381"/>
            <a:ext cx="6054138" cy="2589203"/>
            <a:chOff x="187975" y="999712"/>
            <a:chExt cx="6054138" cy="2589203"/>
          </a:xfrm>
        </p:grpSpPr>
        <p:pic>
          <p:nvPicPr>
            <p:cNvPr id="14" name="Picture 2" descr="Check This List Of UK Local Newspapers Closed In 2017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66449" y="999712"/>
              <a:ext cx="2806564" cy="19365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4" descr="ãnewsãçåçæå°çµæ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975" y="1045505"/>
              <a:ext cx="1668867" cy="8761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6" descr="ãyahoo newsãçåçæå°çµæ"/>
            <p:cNvPicPr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FFFFFD"/>
                </a:clrFrom>
                <a:clrTo>
                  <a:srgbClr val="FFFFFD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4150" y="3017855"/>
              <a:ext cx="1383514" cy="5710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8" descr="ãBBCãçåçæå°çµæ"/>
            <p:cNvPicPr>
              <a:picLocks noChangeAspect="1" noChangeArrowheads="1"/>
            </p:cNvPicPr>
            <p:nvPr/>
          </p:nvPicPr>
          <p:blipFill>
            <a:blip r:embed="rId5" cstate="print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7087" y="2121660"/>
              <a:ext cx="1330167" cy="13301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10" descr="ãè·¯éç¤¾ãçåçæå°çµæ"/>
            <p:cNvPicPr>
              <a:picLocks noChangeAspect="1" noChangeArrowheads="1"/>
            </p:cNvPicPr>
            <p:nvPr/>
          </p:nvPicPr>
          <p:blipFill>
            <a:blip r:embed="rId6">
              <a:clrChange>
                <a:clrFrom>
                  <a:srgbClr val="FDFDFD"/>
                </a:clrFrom>
                <a:clrTo>
                  <a:srgbClr val="FDFDFD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71359" y="2073402"/>
              <a:ext cx="2270754" cy="1120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12" descr="ãCNNãçåçæå°çµæ"/>
            <p:cNvPicPr>
              <a:picLocks noChangeAspect="1" noChangeArrowheads="1"/>
            </p:cNvPicPr>
            <p:nvPr/>
          </p:nvPicPr>
          <p:blipFill>
            <a:blip r:embed="rId7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91740" y="999712"/>
              <a:ext cx="1516988" cy="10169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" name="Picture 20" descr="ãä½ å¥½ different languageãçåçæå°çµæ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05161" y="922949"/>
            <a:ext cx="3936342" cy="2702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4" descr="ãphoto and  sketchãçåçæå°çµæ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61642" y="1051388"/>
            <a:ext cx="3663671" cy="2623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ectangle 22"/>
          <p:cNvSpPr/>
          <p:nvPr/>
        </p:nvSpPr>
        <p:spPr>
          <a:xfrm>
            <a:off x="2381250" y="3154827"/>
            <a:ext cx="4913039" cy="1446550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4400" dirty="0">
                <a:solidFill>
                  <a:srgbClr val="C00000"/>
                </a:solidFill>
                <a:latin typeface="Monotype Corsiva" panose="03010101010201010101" pitchFamily="66" charset="0"/>
                <a:ea typeface="微软雅黑 Light" panose="020B0502040204020203" pitchFamily="34" charset="-122"/>
              </a:rPr>
              <a:t>Deep</a:t>
            </a:r>
            <a:r>
              <a:rPr lang="zh-CN" altLang="en-US" sz="4400" dirty="0">
                <a:solidFill>
                  <a:srgbClr val="C00000"/>
                </a:solidFill>
                <a:latin typeface="Monotype Corsiva" panose="03010101010201010101" pitchFamily="66" charset="0"/>
                <a:ea typeface="微软雅黑 Light" panose="020B0502040204020203" pitchFamily="34" charset="-122"/>
              </a:rPr>
              <a:t> </a:t>
            </a:r>
            <a:r>
              <a:rPr lang="en-US" sz="4400" dirty="0">
                <a:solidFill>
                  <a:srgbClr val="C00000"/>
                </a:solidFill>
                <a:latin typeface="Monotype Corsiva" panose="03010101010201010101" pitchFamily="66" charset="0"/>
                <a:ea typeface="微软雅黑 Light" panose="020B0502040204020203" pitchFamily="34" charset="-122"/>
              </a:rPr>
              <a:t>Multi-view </a:t>
            </a:r>
          </a:p>
          <a:p>
            <a:pPr algn="ctr"/>
            <a:r>
              <a:rPr lang="en-US" sz="4400" dirty="0">
                <a:solidFill>
                  <a:srgbClr val="C00000"/>
                </a:solidFill>
                <a:latin typeface="Monotype Corsiva" panose="03010101010201010101" pitchFamily="66" charset="0"/>
                <a:ea typeface="微软雅黑 Light" panose="020B0502040204020203" pitchFamily="34" charset="-122"/>
              </a:rPr>
              <a:t>Visual </a:t>
            </a:r>
            <a:r>
              <a:rPr lang="zh-CN" altLang="en-US" sz="4400" dirty="0">
                <a:solidFill>
                  <a:srgbClr val="C00000"/>
                </a:solidFill>
                <a:latin typeface="Monotype Corsiva" panose="03010101010201010101" pitchFamily="66" charset="0"/>
                <a:ea typeface="微软雅黑 Light" panose="020B0502040204020203" pitchFamily="34" charset="-122"/>
              </a:rPr>
              <a:t> </a:t>
            </a:r>
            <a:r>
              <a:rPr lang="en-US" sz="4400" dirty="0">
                <a:solidFill>
                  <a:srgbClr val="C00000"/>
                </a:solidFill>
                <a:latin typeface="Monotype Corsiva" panose="03010101010201010101" pitchFamily="66" charset="0"/>
                <a:ea typeface="微软雅黑 Light" panose="020B0502040204020203" pitchFamily="34" charset="-122"/>
              </a:rPr>
              <a:t>Data Analytics</a:t>
            </a:r>
          </a:p>
        </p:txBody>
      </p:sp>
    </p:spTree>
    <p:extLst>
      <p:ext uri="{BB962C8B-B14F-4D97-AF65-F5344CB8AC3E}">
        <p14:creationId xmlns:p14="http://schemas.microsoft.com/office/powerpoint/2010/main" val="3425531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725227" y="1126613"/>
            <a:ext cx="5873328" cy="2797844"/>
            <a:chOff x="187975" y="669413"/>
            <a:chExt cx="5873328" cy="2797844"/>
          </a:xfrm>
        </p:grpSpPr>
        <p:pic>
          <p:nvPicPr>
            <p:cNvPr id="1026" name="Picture 2" descr="Check This List Of UK Local Newspapers Closed In 2017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54316" y="669413"/>
              <a:ext cx="2806564" cy="19365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ãnewsãçåçæå°çµæ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975" y="1045505"/>
              <a:ext cx="1668867" cy="8761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ãyahoo newsãçåçæå°çµæ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44428" y="2896197"/>
              <a:ext cx="1383514" cy="5710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ãBBCãçåçæå°çµæ"/>
            <p:cNvPicPr>
              <a:picLocks noChangeAspect="1" noChangeArrowheads="1"/>
            </p:cNvPicPr>
            <p:nvPr/>
          </p:nvPicPr>
          <p:blipFill>
            <a:blip r:embed="rId5" cstate="print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2946" y="1940859"/>
              <a:ext cx="1330167" cy="13301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 descr="ãè·¯éç¤¾ãçåçæå°çµæ"/>
            <p:cNvPicPr>
              <a:picLocks noChangeAspect="1" noChangeArrowheads="1"/>
            </p:cNvPicPr>
            <p:nvPr/>
          </p:nvPicPr>
          <p:blipFill>
            <a:blip r:embed="rId6">
              <a:clrChange>
                <a:clrFrom>
                  <a:srgbClr val="FDFDFD"/>
                </a:clrFrom>
                <a:clrTo>
                  <a:srgbClr val="FDFDFD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90549" y="1953269"/>
              <a:ext cx="2270754" cy="1120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6" name="Picture 12" descr="ãCNNãçåçæå°çµæ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92183" y="1045505"/>
              <a:ext cx="1516988" cy="10169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44" name="Picture 20" descr="ãä½ å¥½ different languageãçåçæå°çµæ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67944" y="1008405"/>
            <a:ext cx="4714918" cy="3236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ãphoto and  sketchãçåçæå°çµæ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0208" y="1039934"/>
            <a:ext cx="4762500" cy="3409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4640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81250" y="697346"/>
            <a:ext cx="18598203" cy="41794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reflection blurRad="6350" stA="52000" endA="300" endPos="350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814369" y="1244122"/>
            <a:ext cx="3333093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4400" b="1" dirty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Cooper Black" panose="0208090404030B020404" pitchFamily="18" charset="0"/>
              </a:rPr>
              <a:t>CVPR 2018</a:t>
            </a:r>
          </a:p>
          <a:p>
            <a:pPr algn="ctr"/>
            <a:r>
              <a:rPr lang="en-US" sz="4400" b="1" dirty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Cooper Black" panose="0208090404030B020404" pitchFamily="18" charset="0"/>
              </a:rPr>
              <a:t> </a:t>
            </a:r>
            <a:r>
              <a:rPr lang="en-US" sz="4400" b="1" baseline="30000" dirty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Cooper Black" panose="0208090404030B020404" pitchFamily="18" charset="0"/>
              </a:rPr>
              <a:t>Tutorial</a:t>
            </a:r>
          </a:p>
        </p:txBody>
      </p:sp>
      <p:sp>
        <p:nvSpPr>
          <p:cNvPr id="6" name="Rectangle 5"/>
          <p:cNvSpPr/>
          <p:nvPr/>
        </p:nvSpPr>
        <p:spPr>
          <a:xfrm>
            <a:off x="11529409" y="3724073"/>
            <a:ext cx="9194312" cy="584775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en-US" sz="3200" b="1" dirty="0">
                <a:ln w="50800"/>
              </a:rPr>
              <a:t>Salt </a:t>
            </a:r>
            <a:r>
              <a:rPr lang="en-US" altLang="zh-CN" sz="3200" b="1" dirty="0">
                <a:ln w="50800"/>
              </a:rPr>
              <a:t>Lake City, USA – Monday Morning, June 18, 2018</a:t>
            </a:r>
            <a:endParaRPr lang="en-US" sz="3200" b="1" dirty="0">
              <a:ln w="50800"/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6546632" y="1068381"/>
            <a:ext cx="6054138" cy="2589203"/>
            <a:chOff x="187975" y="999712"/>
            <a:chExt cx="6054138" cy="2589203"/>
          </a:xfrm>
        </p:grpSpPr>
        <p:pic>
          <p:nvPicPr>
            <p:cNvPr id="14" name="Picture 2" descr="Check This List Of UK Local Newspapers Closed In 2017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66449" y="999712"/>
              <a:ext cx="2806564" cy="19365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4" descr="ãnewsãçåçæå°çµæ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975" y="1045505"/>
              <a:ext cx="1668867" cy="8761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6" descr="ãyahoo newsãçåçæå°çµæ"/>
            <p:cNvPicPr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4150" y="3017855"/>
              <a:ext cx="1383514" cy="5710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8" descr="ãBBCãçåçæå°çµæ"/>
            <p:cNvPicPr>
              <a:picLocks noChangeAspect="1" noChangeArrowheads="1"/>
            </p:cNvPicPr>
            <p:nvPr/>
          </p:nvPicPr>
          <p:blipFill>
            <a:blip r:embed="rId5" cstate="print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7087" y="2121660"/>
              <a:ext cx="1330167" cy="13301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10" descr="ãè·¯éç¤¾ãçåçæå°çµæ"/>
            <p:cNvPicPr>
              <a:picLocks noChangeAspect="1" noChangeArrowheads="1"/>
            </p:cNvPicPr>
            <p:nvPr/>
          </p:nvPicPr>
          <p:blipFill>
            <a:blip r:embed="rId6">
              <a:clrChange>
                <a:clrFrom>
                  <a:srgbClr val="FDFDFD"/>
                </a:clrFrom>
                <a:clrTo>
                  <a:srgbClr val="FDFDFD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71359" y="2073402"/>
              <a:ext cx="2270754" cy="1120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12" descr="ãCNNãçåçæå°çµæ"/>
            <p:cNvPicPr>
              <a:picLocks noChangeAspect="1" noChangeArrowheads="1"/>
            </p:cNvPicPr>
            <p:nvPr/>
          </p:nvPicPr>
          <p:blipFill>
            <a:blip r:embed="rId7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91740" y="999712"/>
              <a:ext cx="1516988" cy="10169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" name="Picture 20" descr="ãä½ å¥½ different languageãçåçæå°çµæ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05161" y="922949"/>
            <a:ext cx="3936342" cy="2702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4" descr="ãphoto and  sketchãçåçæå°çµæ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61642" y="1051388"/>
            <a:ext cx="3663671" cy="2623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ectangle 22"/>
          <p:cNvSpPr/>
          <p:nvPr/>
        </p:nvSpPr>
        <p:spPr>
          <a:xfrm>
            <a:off x="2682606" y="3062353"/>
            <a:ext cx="3693640" cy="1323439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dirty="0">
                <a:latin typeface="Monotype Corsiva" panose="03010101010201010101" pitchFamily="66" charset="0"/>
                <a:ea typeface="微软雅黑 Light" panose="020B0502040204020203" pitchFamily="34" charset="-122"/>
              </a:rPr>
              <a:t>Multi-view Visual </a:t>
            </a:r>
          </a:p>
          <a:p>
            <a:pPr algn="ctr"/>
            <a:r>
              <a:rPr lang="en-US" sz="4000" dirty="0">
                <a:latin typeface="Monotype Corsiva" panose="03010101010201010101" pitchFamily="66" charset="0"/>
                <a:ea typeface="微软雅黑 Light" panose="020B0502040204020203" pitchFamily="34" charset="-122"/>
              </a:rPr>
              <a:t>Data Analytics</a:t>
            </a:r>
          </a:p>
        </p:txBody>
      </p:sp>
    </p:spTree>
    <p:extLst>
      <p:ext uri="{BB962C8B-B14F-4D97-AF65-F5344CB8AC3E}">
        <p14:creationId xmlns:p14="http://schemas.microsoft.com/office/powerpoint/2010/main" val="478043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81250" y="697346"/>
            <a:ext cx="18598203" cy="41794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574324" y="1030049"/>
            <a:ext cx="3333093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4400" b="1" dirty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Cooper Black" panose="0208090404030B020404" pitchFamily="18" charset="0"/>
              </a:rPr>
              <a:t>CVPR 2018</a:t>
            </a:r>
          </a:p>
          <a:p>
            <a:pPr algn="ctr"/>
            <a:r>
              <a:rPr lang="en-US" sz="4400" b="1" dirty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Cooper Black" panose="0208090404030B020404" pitchFamily="18" charset="0"/>
              </a:rPr>
              <a:t> </a:t>
            </a:r>
            <a:r>
              <a:rPr lang="en-US" sz="4400" b="1" baseline="30000" dirty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Cooper Black" panose="0208090404030B020404" pitchFamily="18" charset="0"/>
              </a:rPr>
              <a:t>Tutorial</a:t>
            </a:r>
          </a:p>
        </p:txBody>
      </p:sp>
      <p:sp>
        <p:nvSpPr>
          <p:cNvPr id="6" name="Rectangle 5"/>
          <p:cNvSpPr/>
          <p:nvPr/>
        </p:nvSpPr>
        <p:spPr>
          <a:xfrm>
            <a:off x="11529409" y="3724073"/>
            <a:ext cx="9194312" cy="584775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en-US" sz="3200" b="1" dirty="0">
                <a:ln w="50800"/>
              </a:rPr>
              <a:t>Salt </a:t>
            </a:r>
            <a:r>
              <a:rPr lang="en-US" altLang="zh-CN" sz="3200" b="1" dirty="0">
                <a:ln w="50800"/>
              </a:rPr>
              <a:t>Lake City, USA – Monday Morning, June 18, 2018</a:t>
            </a:r>
            <a:endParaRPr lang="en-US" sz="3200" b="1" dirty="0">
              <a:ln w="50800"/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6546632" y="1068381"/>
            <a:ext cx="6054138" cy="2589203"/>
            <a:chOff x="187975" y="999712"/>
            <a:chExt cx="6054138" cy="2589203"/>
          </a:xfrm>
        </p:grpSpPr>
        <p:pic>
          <p:nvPicPr>
            <p:cNvPr id="14" name="Picture 2" descr="Check This List Of UK Local Newspapers Closed In 2017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66449" y="999712"/>
              <a:ext cx="2806564" cy="19365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4" descr="ãnewsãçåçæå°çµæ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975" y="1045505"/>
              <a:ext cx="1668867" cy="8761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6" descr="ãyahoo newsãçåçæå°çµæ"/>
            <p:cNvPicPr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FFFFFD"/>
                </a:clrFrom>
                <a:clrTo>
                  <a:srgbClr val="FFFFFD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4150" y="3017855"/>
              <a:ext cx="1383514" cy="5710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8" descr="ãBBCãçåçæå°çµæ"/>
            <p:cNvPicPr>
              <a:picLocks noChangeAspect="1" noChangeArrowheads="1"/>
            </p:cNvPicPr>
            <p:nvPr/>
          </p:nvPicPr>
          <p:blipFill>
            <a:blip r:embed="rId5" cstate="print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7087" y="2121660"/>
              <a:ext cx="1330167" cy="13301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10" descr="ãè·¯éç¤¾ãçåçæå°çµæ"/>
            <p:cNvPicPr>
              <a:picLocks noChangeAspect="1" noChangeArrowheads="1"/>
            </p:cNvPicPr>
            <p:nvPr/>
          </p:nvPicPr>
          <p:blipFill>
            <a:blip r:embed="rId6">
              <a:clrChange>
                <a:clrFrom>
                  <a:srgbClr val="FDFDFD"/>
                </a:clrFrom>
                <a:clrTo>
                  <a:srgbClr val="FDFDFD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71359" y="2073402"/>
              <a:ext cx="2270754" cy="1120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12" descr="ãCNNãçåçæå°çµæ"/>
            <p:cNvPicPr>
              <a:picLocks noChangeAspect="1" noChangeArrowheads="1"/>
            </p:cNvPicPr>
            <p:nvPr/>
          </p:nvPicPr>
          <p:blipFill>
            <a:blip r:embed="rId7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91740" y="999712"/>
              <a:ext cx="1516988" cy="10169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" name="Picture 20" descr="ãä½ å¥½ different languageãçåçæå°çµæ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05161" y="922949"/>
            <a:ext cx="3936342" cy="2702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4" descr="ãphoto and  sketchãçåçæå°çµæ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61642" y="1051388"/>
            <a:ext cx="3663671" cy="2623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ectangle 22"/>
          <p:cNvSpPr/>
          <p:nvPr/>
        </p:nvSpPr>
        <p:spPr>
          <a:xfrm>
            <a:off x="2546678" y="2772153"/>
            <a:ext cx="3693640" cy="1323439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dirty="0">
                <a:latin typeface="Monotype Corsiva" panose="03010101010201010101" pitchFamily="66" charset="0"/>
                <a:ea typeface="微软雅黑 Light" panose="020B0502040204020203" pitchFamily="34" charset="-122"/>
              </a:rPr>
              <a:t>Multi-view Visual </a:t>
            </a:r>
          </a:p>
          <a:p>
            <a:pPr algn="ctr"/>
            <a:r>
              <a:rPr lang="en-US" sz="4000" dirty="0">
                <a:latin typeface="Monotype Corsiva" panose="03010101010201010101" pitchFamily="66" charset="0"/>
                <a:ea typeface="微软雅黑 Light" panose="020B0502040204020203" pitchFamily="34" charset="-122"/>
              </a:rPr>
              <a:t>Data Analytics</a:t>
            </a:r>
          </a:p>
        </p:txBody>
      </p:sp>
    </p:spTree>
    <p:extLst>
      <p:ext uri="{BB962C8B-B14F-4D97-AF65-F5344CB8AC3E}">
        <p14:creationId xmlns:p14="http://schemas.microsoft.com/office/powerpoint/2010/main" val="33904644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</TotalTime>
  <Words>56</Words>
  <Application>Microsoft Macintosh PowerPoint</Application>
  <PresentationFormat>自訂</PresentationFormat>
  <Paragraphs>15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13" baseType="lpstr">
      <vt:lpstr>微软雅黑 Light</vt:lpstr>
      <vt:lpstr>宋体</vt:lpstr>
      <vt:lpstr>Arial</vt:lpstr>
      <vt:lpstr>Calibri</vt:lpstr>
      <vt:lpstr>Calibri Light</vt:lpstr>
      <vt:lpstr>Cooper Black</vt:lpstr>
      <vt:lpstr>Monotype Corsiva</vt:lpstr>
      <vt:lpstr>Palatino Linotype</vt:lpstr>
      <vt:lpstr>Office Theme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Allan</dc:creator>
  <cp:lastModifiedBy>Ding Zhengming</cp:lastModifiedBy>
  <cp:revision>29</cp:revision>
  <dcterms:created xsi:type="dcterms:W3CDTF">2018-04-03T19:49:14Z</dcterms:created>
  <dcterms:modified xsi:type="dcterms:W3CDTF">2018-10-10T23:05:24Z</dcterms:modified>
</cp:coreProperties>
</file>