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8" r:id="rId3"/>
    <p:sldId id="261" r:id="rId4"/>
    <p:sldId id="262" r:id="rId5"/>
    <p:sldId id="263" r:id="rId6"/>
    <p:sldId id="264" r:id="rId7"/>
    <p:sldId id="265" r:id="rId8"/>
    <p:sldId id="267" r:id="rId9"/>
    <p:sldId id="268" r:id="rId10"/>
    <p:sldId id="269" r:id="rId11"/>
    <p:sldId id="270" r:id="rId12"/>
    <p:sldId id="271" r:id="rId13"/>
    <p:sldId id="272" r:id="rId14"/>
    <p:sldId id="274" r:id="rId15"/>
    <p:sldId id="275" r:id="rId16"/>
    <p:sldId id="277" r:id="rId17"/>
    <p:sldId id="256" r:id="rId18"/>
    <p:sldId id="257" r:id="rId19"/>
    <p:sldId id="259" r:id="rId20"/>
    <p:sldId id="258" r:id="rId21"/>
    <p:sldId id="26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3" autoAdjust="0"/>
    <p:restoredTop sz="99815" autoAdjust="0"/>
  </p:normalViewPr>
  <p:slideViewPr>
    <p:cSldViewPr snapToGrid="0" snapToObjects="1">
      <p:cViewPr>
        <p:scale>
          <a:sx n="76" d="100"/>
          <a:sy n="76" d="100"/>
        </p:scale>
        <p:origin x="-102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27922-6295-8741-9342-8990919C5E50}"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254077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27922-6295-8741-9342-8990919C5E50}"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276876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27922-6295-8741-9342-8990919C5E50}"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42719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27922-6295-8741-9342-8990919C5E50}"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54008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027922-6295-8741-9342-8990919C5E50}"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232939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27922-6295-8741-9342-8990919C5E50}"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154062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27922-6295-8741-9342-8990919C5E50}" type="datetimeFigureOut">
              <a:rPr lang="en-US" smtClean="0"/>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16540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27922-6295-8741-9342-8990919C5E50}" type="datetimeFigureOut">
              <a:rPr lang="en-US" smtClean="0"/>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5635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27922-6295-8741-9342-8990919C5E50}" type="datetimeFigureOut">
              <a:rPr lang="en-US" smtClean="0"/>
              <a:t>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162577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27922-6295-8741-9342-8990919C5E50}"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51257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27922-6295-8741-9342-8990919C5E50}"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2C0AB-B11C-154D-ABFE-FD5BF41F7B86}" type="slidenum">
              <a:rPr lang="en-US" smtClean="0"/>
              <a:t>‹#›</a:t>
            </a:fld>
            <a:endParaRPr lang="en-US"/>
          </a:p>
        </p:txBody>
      </p:sp>
    </p:spTree>
    <p:extLst>
      <p:ext uri="{BB962C8B-B14F-4D97-AF65-F5344CB8AC3E}">
        <p14:creationId xmlns:p14="http://schemas.microsoft.com/office/powerpoint/2010/main" val="1792318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27922-6295-8741-9342-8990919C5E50}" type="datetimeFigureOut">
              <a:rPr lang="en-US" smtClean="0"/>
              <a:t>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2C0AB-B11C-154D-ABFE-FD5BF41F7B86}" type="slidenum">
              <a:rPr lang="en-US" smtClean="0"/>
              <a:t>‹#›</a:t>
            </a:fld>
            <a:endParaRPr lang="en-US"/>
          </a:p>
        </p:txBody>
      </p:sp>
    </p:spTree>
    <p:extLst>
      <p:ext uri="{BB962C8B-B14F-4D97-AF65-F5344CB8AC3E}">
        <p14:creationId xmlns:p14="http://schemas.microsoft.com/office/powerpoint/2010/main" val="772215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us-west-2.console.aws.amazon.com/vpc/home?region=us-west-2%23acls:filter=acl-127fd17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17216" y="3861465"/>
            <a:ext cx="2957493" cy="213797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Web framework with WSGI</a:t>
            </a:r>
            <a:endParaRPr lang="en-US" dirty="0"/>
          </a:p>
        </p:txBody>
      </p:sp>
      <p:sp>
        <p:nvSpPr>
          <p:cNvPr id="10" name="Rectangle 9"/>
          <p:cNvSpPr/>
          <p:nvPr/>
        </p:nvSpPr>
        <p:spPr>
          <a:xfrm>
            <a:off x="0" y="345112"/>
            <a:ext cx="9144000" cy="646331"/>
          </a:xfrm>
          <a:prstGeom prst="rect">
            <a:avLst/>
          </a:prstGeom>
        </p:spPr>
        <p:txBody>
          <a:bodyPr wrap="square">
            <a:spAutoFit/>
          </a:bodyPr>
          <a:lstStyle/>
          <a:p>
            <a:r>
              <a:rPr lang="en-US" dirty="0" smtClean="0"/>
              <a:t>One way for python application to launch on web server Apache is to use </a:t>
            </a:r>
            <a:r>
              <a:rPr lang="en-US" dirty="0" err="1" smtClean="0"/>
              <a:t>mod_wsgi</a:t>
            </a:r>
            <a:r>
              <a:rPr lang="en-US" dirty="0" smtClean="0"/>
              <a:t> utility which is complaint with WSGI so that python application can be launched on apache server </a:t>
            </a:r>
            <a:endParaRPr lang="en-US" dirty="0"/>
          </a:p>
        </p:txBody>
      </p:sp>
      <p:sp>
        <p:nvSpPr>
          <p:cNvPr id="2" name="Rectangle 1"/>
          <p:cNvSpPr/>
          <p:nvPr/>
        </p:nvSpPr>
        <p:spPr>
          <a:xfrm>
            <a:off x="601524" y="1554174"/>
            <a:ext cx="1269884" cy="1052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Python application</a:t>
            </a:r>
            <a:endParaRPr lang="en-US" dirty="0"/>
          </a:p>
        </p:txBody>
      </p:sp>
      <p:sp>
        <p:nvSpPr>
          <p:cNvPr id="5" name="Rectangle 4"/>
          <p:cNvSpPr/>
          <p:nvPr/>
        </p:nvSpPr>
        <p:spPr>
          <a:xfrm>
            <a:off x="2992930" y="1554174"/>
            <a:ext cx="1269884" cy="14873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Mod_wsgi</a:t>
            </a:r>
            <a:r>
              <a:rPr lang="en-US" dirty="0" smtClean="0"/>
              <a:t>/</a:t>
            </a:r>
            <a:r>
              <a:rPr lang="en-US" dirty="0" err="1" smtClean="0"/>
              <a:t>wsgi</a:t>
            </a:r>
            <a:r>
              <a:rPr lang="en-US" dirty="0" smtClean="0"/>
              <a:t> compliant / </a:t>
            </a:r>
            <a:r>
              <a:rPr lang="en-US" dirty="0" err="1" smtClean="0"/>
              <a:t>werkzeug</a:t>
            </a:r>
            <a:r>
              <a:rPr lang="en-US" dirty="0" smtClean="0"/>
              <a:t> library </a:t>
            </a:r>
            <a:endParaRPr lang="en-US" dirty="0"/>
          </a:p>
        </p:txBody>
      </p:sp>
      <p:sp>
        <p:nvSpPr>
          <p:cNvPr id="6" name="Rectangle 5"/>
          <p:cNvSpPr/>
          <p:nvPr/>
        </p:nvSpPr>
        <p:spPr>
          <a:xfrm>
            <a:off x="5062827" y="1554174"/>
            <a:ext cx="1269884" cy="1052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Apache web server</a:t>
            </a:r>
            <a:endParaRPr lang="en-US" dirty="0"/>
          </a:p>
        </p:txBody>
      </p:sp>
      <p:cxnSp>
        <p:nvCxnSpPr>
          <p:cNvPr id="7" name="Straight Arrow Connector 6"/>
          <p:cNvCxnSpPr>
            <a:stCxn id="2" idx="3"/>
            <a:endCxn id="5" idx="1"/>
          </p:cNvCxnSpPr>
          <p:nvPr/>
        </p:nvCxnSpPr>
        <p:spPr>
          <a:xfrm>
            <a:off x="1871408" y="2080588"/>
            <a:ext cx="1121522" cy="217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262814" y="2080588"/>
            <a:ext cx="8000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204782"/>
            <a:ext cx="9144000" cy="646331"/>
          </a:xfrm>
          <a:prstGeom prst="rect">
            <a:avLst/>
          </a:prstGeom>
        </p:spPr>
        <p:txBody>
          <a:bodyPr wrap="square">
            <a:spAutoFit/>
          </a:bodyPr>
          <a:lstStyle/>
          <a:p>
            <a:r>
              <a:rPr lang="en-US" dirty="0" smtClean="0"/>
              <a:t>Other option is use python web framework like Flask , </a:t>
            </a:r>
            <a:r>
              <a:rPr lang="en-US" dirty="0" err="1" smtClean="0"/>
              <a:t>Djando</a:t>
            </a:r>
            <a:r>
              <a:rPr lang="en-US" dirty="0" smtClean="0"/>
              <a:t> that are shipped with WSGI module so that no need to use </a:t>
            </a:r>
            <a:r>
              <a:rPr lang="en-US" dirty="0" err="1" smtClean="0"/>
              <a:t>mod_Wsgi</a:t>
            </a:r>
            <a:r>
              <a:rPr lang="en-US" dirty="0" smtClean="0"/>
              <a:t> module.  </a:t>
            </a:r>
            <a:endParaRPr lang="en-US" dirty="0"/>
          </a:p>
        </p:txBody>
      </p:sp>
      <p:sp>
        <p:nvSpPr>
          <p:cNvPr id="14" name="Rectangle 13"/>
          <p:cNvSpPr/>
          <p:nvPr/>
        </p:nvSpPr>
        <p:spPr>
          <a:xfrm>
            <a:off x="467852" y="4622738"/>
            <a:ext cx="1269884" cy="1052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Python application</a:t>
            </a:r>
            <a:endParaRPr lang="en-US" dirty="0"/>
          </a:p>
        </p:txBody>
      </p:sp>
    </p:spTree>
    <p:extLst>
      <p:ext uri="{BB962C8B-B14F-4D97-AF65-F5344CB8AC3E}">
        <p14:creationId xmlns:p14="http://schemas.microsoft.com/office/powerpoint/2010/main" val="388357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461665"/>
          </a:xfrm>
          <a:prstGeom prst="rect">
            <a:avLst/>
          </a:prstGeom>
        </p:spPr>
        <p:txBody>
          <a:bodyPr wrap="square">
            <a:spAutoFit/>
          </a:bodyPr>
          <a:lstStyle/>
          <a:p>
            <a:pPr marL="171450" indent="-171450">
              <a:buFont typeface="Arial"/>
              <a:buChar char="•"/>
            </a:pPr>
            <a:r>
              <a:rPr lang="en-US" sz="1200" dirty="0" smtClean="0"/>
              <a:t>Instead of using classes for classify network, its is </a:t>
            </a:r>
            <a:r>
              <a:rPr lang="en-US" sz="1200" dirty="0" smtClean="0"/>
              <a:t>now using </a:t>
            </a:r>
            <a:r>
              <a:rPr lang="en-US" sz="1200" dirty="0" smtClean="0"/>
              <a:t>something called CIDR block. So when someone request range of IP address for setting up their network to IANA authority , they get block called CIDR block. So this block can fall in any class if we see below</a:t>
            </a:r>
            <a:endParaRPr lang="en-US" sz="1200" dirty="0"/>
          </a:p>
        </p:txBody>
      </p:sp>
      <p:pic>
        <p:nvPicPr>
          <p:cNvPr id="3" name="Picture 2"/>
          <p:cNvPicPr>
            <a:picLocks noChangeAspect="1"/>
          </p:cNvPicPr>
          <p:nvPr/>
        </p:nvPicPr>
        <p:blipFill>
          <a:blip r:embed="rId2"/>
          <a:stretch>
            <a:fillRect/>
          </a:stretch>
        </p:blipFill>
        <p:spPr>
          <a:xfrm>
            <a:off x="0" y="461665"/>
            <a:ext cx="6807200" cy="4000500"/>
          </a:xfrm>
          <a:prstGeom prst="rect">
            <a:avLst/>
          </a:prstGeom>
        </p:spPr>
      </p:pic>
      <p:sp>
        <p:nvSpPr>
          <p:cNvPr id="5" name="Rectangle 4"/>
          <p:cNvSpPr/>
          <p:nvPr/>
        </p:nvSpPr>
        <p:spPr>
          <a:xfrm>
            <a:off x="0" y="4463642"/>
            <a:ext cx="8946444" cy="830997"/>
          </a:xfrm>
          <a:prstGeom prst="rect">
            <a:avLst/>
          </a:prstGeom>
        </p:spPr>
        <p:txBody>
          <a:bodyPr wrap="square">
            <a:spAutoFit/>
          </a:bodyPr>
          <a:lstStyle/>
          <a:p>
            <a:pPr marL="171450" indent="-171450">
              <a:buFont typeface="Arial"/>
              <a:buChar char="•"/>
            </a:pPr>
            <a:r>
              <a:rPr lang="en-US" sz="1200" dirty="0" smtClean="0"/>
              <a:t>In case of CIDR , network id is also called BLOCK id. So confusion is how many bits out of 32 is block id and how many host id . To eliminate that confusion, CIDR typically specify bits after / . Example shown below, 10 bits for block id. So out of total 32 bits, 10 bits are reserved for block id so remaining 12 are given to host id. So in the host </a:t>
            </a:r>
          </a:p>
          <a:p>
            <a:r>
              <a:rPr lang="en-US" sz="1200" dirty="0"/>
              <a:t> </a:t>
            </a:r>
            <a:r>
              <a:rPr lang="en-US" sz="1200" dirty="0" smtClean="0"/>
              <a:t>    we can have 2^12 </a:t>
            </a:r>
            <a:r>
              <a:rPr lang="en-US" sz="1200" dirty="0" err="1" smtClean="0"/>
              <a:t>ip</a:t>
            </a:r>
            <a:r>
              <a:rPr lang="en-US" sz="1200" dirty="0" smtClean="0"/>
              <a:t> addresses = </a:t>
            </a:r>
            <a:endParaRPr lang="en-US" sz="1200" dirty="0"/>
          </a:p>
        </p:txBody>
      </p:sp>
      <p:pic>
        <p:nvPicPr>
          <p:cNvPr id="4" name="Picture 3"/>
          <p:cNvPicPr>
            <a:picLocks noChangeAspect="1"/>
          </p:cNvPicPr>
          <p:nvPr/>
        </p:nvPicPr>
        <p:blipFill>
          <a:blip r:embed="rId3"/>
          <a:stretch>
            <a:fillRect/>
          </a:stretch>
        </p:blipFill>
        <p:spPr>
          <a:xfrm>
            <a:off x="4210424" y="4960471"/>
            <a:ext cx="3588870" cy="1897529"/>
          </a:xfrm>
          <a:prstGeom prst="rect">
            <a:avLst/>
          </a:prstGeom>
        </p:spPr>
      </p:pic>
      <p:cxnSp>
        <p:nvCxnSpPr>
          <p:cNvPr id="7" name="Elbow Connector 6"/>
          <p:cNvCxnSpPr/>
          <p:nvPr/>
        </p:nvCxnSpPr>
        <p:spPr>
          <a:xfrm>
            <a:off x="1568824" y="5094941"/>
            <a:ext cx="4631764" cy="1658471"/>
          </a:xfrm>
          <a:prstGeom prst="bentConnector3">
            <a:avLst>
              <a:gd name="adj1" fmla="val 645"/>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13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pPr marL="171450" indent="-171450">
              <a:buFont typeface="Arial"/>
              <a:buChar char="•"/>
            </a:pPr>
            <a:r>
              <a:rPr lang="en-US" sz="1200" dirty="0" smtClean="0"/>
              <a:t>Finding the block of IP address from given CIDR block – example below </a:t>
            </a:r>
            <a:endParaRPr lang="en-US" sz="1200" dirty="0"/>
          </a:p>
        </p:txBody>
      </p:sp>
      <p:sp>
        <p:nvSpPr>
          <p:cNvPr id="3" name="Rectangle 2"/>
          <p:cNvSpPr/>
          <p:nvPr/>
        </p:nvSpPr>
        <p:spPr>
          <a:xfrm>
            <a:off x="0" y="245791"/>
            <a:ext cx="8946444" cy="4031873"/>
          </a:xfrm>
          <a:prstGeom prst="rect">
            <a:avLst/>
          </a:prstGeom>
        </p:spPr>
        <p:txBody>
          <a:bodyPr wrap="square">
            <a:spAutoFit/>
          </a:bodyPr>
          <a:lstStyle/>
          <a:p>
            <a:r>
              <a:rPr lang="en-US" sz="1600" dirty="0" smtClean="0"/>
              <a:t>Given – 100.1.2.35/28</a:t>
            </a:r>
          </a:p>
          <a:p>
            <a:r>
              <a:rPr lang="en-US" sz="1600" dirty="0" smtClean="0"/>
              <a:t>Which is 100.1.00000010</a:t>
            </a:r>
          </a:p>
          <a:p>
            <a:endParaRPr lang="en-US" sz="1600" dirty="0"/>
          </a:p>
          <a:p>
            <a:r>
              <a:rPr lang="en-US" sz="1600" dirty="0" smtClean="0"/>
              <a:t>Solution to find block of </a:t>
            </a:r>
            <a:r>
              <a:rPr lang="en-US" sz="1600" dirty="0" err="1" smtClean="0"/>
              <a:t>Ips</a:t>
            </a:r>
            <a:r>
              <a:rPr lang="en-US" sz="1600" dirty="0" smtClean="0"/>
              <a:t> – </a:t>
            </a:r>
          </a:p>
          <a:p>
            <a:r>
              <a:rPr lang="en-US" sz="1600" dirty="0" smtClean="0"/>
              <a:t>Block id = 35 </a:t>
            </a:r>
          </a:p>
          <a:p>
            <a:r>
              <a:rPr lang="en-US" sz="1600" dirty="0" smtClean="0"/>
              <a:t>Size of network or subnet id = 28  </a:t>
            </a:r>
          </a:p>
          <a:p>
            <a:r>
              <a:rPr lang="en-US" sz="1600" dirty="0" smtClean="0"/>
              <a:t>So total bits for hosts = 32 – 28 = 4 is host ids</a:t>
            </a:r>
          </a:p>
          <a:p>
            <a:endParaRPr lang="en-US" sz="1600" dirty="0"/>
          </a:p>
          <a:p>
            <a:r>
              <a:rPr lang="en-US" sz="1600" dirty="0" smtClean="0"/>
              <a:t>100.1. 1</a:t>
            </a:r>
            <a:r>
              <a:rPr lang="en-US" sz="1600" dirty="0" smtClean="0">
                <a:sym typeface="Wingdings"/>
              </a:rPr>
              <a:t> This becomes 24 bits out of 32 bits </a:t>
            </a:r>
          </a:p>
          <a:p>
            <a:endParaRPr lang="en-US" sz="1600" dirty="0" smtClean="0">
              <a:sym typeface="Wingdings"/>
            </a:endParaRPr>
          </a:p>
          <a:p>
            <a:r>
              <a:rPr lang="en-US" sz="1600" dirty="0" smtClean="0">
                <a:sym typeface="Wingdings"/>
              </a:rPr>
              <a:t>Last bit of 8 needs to be now adjusted   </a:t>
            </a:r>
          </a:p>
          <a:p>
            <a:r>
              <a:rPr lang="en-US" sz="1600" dirty="0" smtClean="0">
                <a:sym typeface="Wingdings"/>
              </a:rPr>
              <a:t>00 00 00 00</a:t>
            </a:r>
            <a:endParaRPr lang="en-US" sz="1600" dirty="0" smtClean="0"/>
          </a:p>
          <a:p>
            <a:r>
              <a:rPr lang="en-US" sz="1600" dirty="0" smtClean="0"/>
              <a:t>First 00 00 is gone to network id and remaining 00 00 is for host id . Now that we have given 35, it can represent 00 10 00 11 as shown below.  So actual range of host </a:t>
            </a:r>
            <a:r>
              <a:rPr lang="en-US" sz="1600" dirty="0" err="1" smtClean="0"/>
              <a:t>ips</a:t>
            </a:r>
            <a:r>
              <a:rPr lang="en-US" sz="1600" dirty="0" smtClean="0"/>
              <a:t> can start from 32 , include 35 as one of the block( given as a requirement block )and end up 47 as last </a:t>
            </a:r>
            <a:r>
              <a:rPr lang="en-US" sz="1600" dirty="0" err="1" smtClean="0"/>
              <a:t>ip</a:t>
            </a:r>
            <a:r>
              <a:rPr lang="en-US" sz="1600" dirty="0" smtClean="0"/>
              <a:t> </a:t>
            </a:r>
            <a:r>
              <a:rPr lang="en-US" sz="1600" dirty="0"/>
              <a:t>.</a:t>
            </a:r>
            <a:endParaRPr lang="en-US" sz="1600" dirty="0" smtClean="0"/>
          </a:p>
          <a:p>
            <a:endParaRPr lang="en-US" sz="1600" dirty="0"/>
          </a:p>
        </p:txBody>
      </p:sp>
      <p:pic>
        <p:nvPicPr>
          <p:cNvPr id="2" name="Picture 1"/>
          <p:cNvPicPr>
            <a:picLocks noChangeAspect="1"/>
          </p:cNvPicPr>
          <p:nvPr/>
        </p:nvPicPr>
        <p:blipFill>
          <a:blip r:embed="rId2"/>
          <a:stretch>
            <a:fillRect/>
          </a:stretch>
        </p:blipFill>
        <p:spPr>
          <a:xfrm>
            <a:off x="50800" y="4686300"/>
            <a:ext cx="9042400" cy="2171700"/>
          </a:xfrm>
          <a:prstGeom prst="rect">
            <a:avLst/>
          </a:prstGeom>
        </p:spPr>
      </p:pic>
    </p:spTree>
    <p:extLst>
      <p:ext uri="{BB962C8B-B14F-4D97-AF65-F5344CB8AC3E}">
        <p14:creationId xmlns:p14="http://schemas.microsoft.com/office/powerpoint/2010/main" val="214413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pPr marL="171450" indent="-171450">
              <a:buFont typeface="Arial"/>
              <a:buChar char="•"/>
            </a:pPr>
            <a:r>
              <a:rPr lang="en-US" sz="1200" dirty="0" err="1" smtClean="0"/>
              <a:t>Subnetting</a:t>
            </a:r>
            <a:r>
              <a:rPr lang="en-US" sz="1200" dirty="0" smtClean="0"/>
              <a:t> in CIDR </a:t>
            </a:r>
            <a:endParaRPr lang="en-US" sz="1200" dirty="0"/>
          </a:p>
        </p:txBody>
      </p:sp>
      <p:pic>
        <p:nvPicPr>
          <p:cNvPr id="2" name="Picture 1"/>
          <p:cNvPicPr>
            <a:picLocks noChangeAspect="1"/>
          </p:cNvPicPr>
          <p:nvPr/>
        </p:nvPicPr>
        <p:blipFill>
          <a:blip r:embed="rId2"/>
          <a:stretch>
            <a:fillRect/>
          </a:stretch>
        </p:blipFill>
        <p:spPr>
          <a:xfrm>
            <a:off x="0" y="700742"/>
            <a:ext cx="6273800" cy="3454400"/>
          </a:xfrm>
          <a:prstGeom prst="rect">
            <a:avLst/>
          </a:prstGeom>
        </p:spPr>
      </p:pic>
      <p:sp>
        <p:nvSpPr>
          <p:cNvPr id="4" name="Rectangle 3"/>
          <p:cNvSpPr/>
          <p:nvPr/>
        </p:nvSpPr>
        <p:spPr>
          <a:xfrm>
            <a:off x="0" y="4440518"/>
            <a:ext cx="4601882" cy="2308324"/>
          </a:xfrm>
          <a:prstGeom prst="rect">
            <a:avLst/>
          </a:prstGeom>
        </p:spPr>
        <p:txBody>
          <a:bodyPr wrap="square">
            <a:spAutoFit/>
          </a:bodyPr>
          <a:lstStyle/>
          <a:p>
            <a:r>
              <a:rPr lang="en-US" sz="1200" dirty="0" smtClean="0"/>
              <a:t>In this example, we have divided entire network into 4 subnets  . Now we have given 20.30.40.10/25 Which means we have taken 1 bit of last section to form 25 so we now have 20.30.40.0 into block id section and remaining bits (7 of last section) as host id which includes 10 so it will begin with 0000000 and include end with 1111111 </a:t>
            </a:r>
          </a:p>
          <a:p>
            <a:endParaRPr lang="en-US" sz="1200" dirty="0"/>
          </a:p>
          <a:p>
            <a:r>
              <a:rPr lang="en-US" sz="1200" dirty="0" smtClean="0"/>
              <a:t>Now lets divide this circle into 4 pieces. And 2 bits of remaining 7 is now gone for </a:t>
            </a:r>
            <a:r>
              <a:rPr lang="en-US" sz="1200" dirty="0" err="1" smtClean="0"/>
              <a:t>subnetting</a:t>
            </a:r>
            <a:r>
              <a:rPr lang="en-US" sz="1200" dirty="0" smtClean="0"/>
              <a:t>. So we left with 5 bits. Since we added 2 bits from host id section to </a:t>
            </a:r>
            <a:r>
              <a:rPr lang="en-US" sz="1200" dirty="0" err="1" smtClean="0"/>
              <a:t>subnetting</a:t>
            </a:r>
            <a:r>
              <a:rPr lang="en-US" sz="1200" dirty="0" smtClean="0"/>
              <a:t> , it will be considered as block id therefore block size now becomes 25+2 = 27 .</a:t>
            </a:r>
          </a:p>
          <a:p>
            <a:endParaRPr lang="en-US" sz="1200" dirty="0"/>
          </a:p>
          <a:p>
            <a:r>
              <a:rPr lang="en-US" sz="1200" dirty="0" smtClean="0"/>
              <a:t> </a:t>
            </a:r>
            <a:endParaRPr lang="en-US" sz="1200" dirty="0"/>
          </a:p>
        </p:txBody>
      </p:sp>
      <p:pic>
        <p:nvPicPr>
          <p:cNvPr id="3" name="Picture 2"/>
          <p:cNvPicPr>
            <a:picLocks noChangeAspect="1"/>
          </p:cNvPicPr>
          <p:nvPr/>
        </p:nvPicPr>
        <p:blipFill>
          <a:blip r:embed="rId3"/>
          <a:stretch>
            <a:fillRect/>
          </a:stretch>
        </p:blipFill>
        <p:spPr>
          <a:xfrm>
            <a:off x="5221194" y="4920876"/>
            <a:ext cx="3619500" cy="990600"/>
          </a:xfrm>
          <a:prstGeom prst="rect">
            <a:avLst/>
          </a:prstGeom>
        </p:spPr>
      </p:pic>
    </p:spTree>
    <p:extLst>
      <p:ext uri="{BB962C8B-B14F-4D97-AF65-F5344CB8AC3E}">
        <p14:creationId xmlns:p14="http://schemas.microsoft.com/office/powerpoint/2010/main" val="214413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1200329"/>
          </a:xfrm>
          <a:prstGeom prst="rect">
            <a:avLst/>
          </a:prstGeom>
        </p:spPr>
        <p:txBody>
          <a:bodyPr wrap="square">
            <a:spAutoFit/>
          </a:bodyPr>
          <a:lstStyle/>
          <a:p>
            <a:r>
              <a:rPr lang="en-US" sz="1200" dirty="0" smtClean="0"/>
              <a:t>Internet service provider ISP gives following things by default</a:t>
            </a:r>
          </a:p>
          <a:p>
            <a:endParaRPr lang="en-US" sz="1200" dirty="0"/>
          </a:p>
          <a:p>
            <a:pPr marL="228600" indent="-228600">
              <a:buAutoNum type="arabicPeriod"/>
            </a:pPr>
            <a:r>
              <a:rPr lang="en-US" sz="1200" dirty="0" smtClean="0"/>
              <a:t>IPV4 </a:t>
            </a:r>
          </a:p>
          <a:p>
            <a:pPr marL="228600" indent="-228600">
              <a:buAutoNum type="arabicPeriod"/>
            </a:pPr>
            <a:r>
              <a:rPr lang="en-US" sz="1200" dirty="0" smtClean="0"/>
              <a:t>Default gateway – is a router connected to network  </a:t>
            </a:r>
          </a:p>
          <a:p>
            <a:pPr marL="228600" indent="-228600">
              <a:buAutoNum type="arabicPeriod"/>
            </a:pPr>
            <a:r>
              <a:rPr lang="en-US" sz="1200" dirty="0" smtClean="0"/>
              <a:t>Subnet mask</a:t>
            </a:r>
          </a:p>
          <a:p>
            <a:pPr marL="228600" indent="-228600">
              <a:buAutoNum type="arabicPeriod"/>
            </a:pPr>
            <a:r>
              <a:rPr lang="en-US" sz="1200" dirty="0" smtClean="0"/>
              <a:t>DNS </a:t>
            </a:r>
            <a:endParaRPr lang="en-US" sz="1200" dirty="0"/>
          </a:p>
        </p:txBody>
      </p:sp>
      <p:sp>
        <p:nvSpPr>
          <p:cNvPr id="3" name="Rectangle 2"/>
          <p:cNvSpPr/>
          <p:nvPr/>
        </p:nvSpPr>
        <p:spPr>
          <a:xfrm>
            <a:off x="0" y="1611477"/>
            <a:ext cx="8946444" cy="1569660"/>
          </a:xfrm>
          <a:prstGeom prst="rect">
            <a:avLst/>
          </a:prstGeom>
        </p:spPr>
        <p:txBody>
          <a:bodyPr wrap="square">
            <a:spAutoFit/>
          </a:bodyPr>
          <a:lstStyle/>
          <a:p>
            <a:r>
              <a:rPr lang="en-US" sz="1200" dirty="0" smtClean="0"/>
              <a:t>For the security reason, every host should send packet to router and router should send that packet to destination. This is possible only if subnet mask is set correctly. </a:t>
            </a:r>
          </a:p>
          <a:p>
            <a:endParaRPr lang="en-US" sz="1200" dirty="0"/>
          </a:p>
          <a:p>
            <a:endParaRPr lang="en-US" sz="1200" dirty="0" smtClean="0"/>
          </a:p>
          <a:p>
            <a:r>
              <a:rPr lang="en-US" sz="1200" dirty="0" smtClean="0"/>
              <a:t>As example below, if we “and” subnet mask and IP of A (host) then it will result in same number as a network id since subnet mask last bits are 255 (which will give and result same as </a:t>
            </a:r>
            <a:r>
              <a:rPr lang="en-US" sz="1200" dirty="0" err="1" smtClean="0"/>
              <a:t>ip</a:t>
            </a:r>
            <a:r>
              <a:rPr lang="en-US" sz="1200" dirty="0" smtClean="0"/>
              <a:t> bits) . Same happens with another host B try to send packet to A .. Therefore resulted network id from A and B are different so it goes to router always before router find the destination of the packet even though A and B may be in the same network . It is not secured for A or B to connect directly, it is safe to send packet to router first.</a:t>
            </a:r>
            <a:endParaRPr lang="en-US" sz="1200" dirty="0"/>
          </a:p>
        </p:txBody>
      </p:sp>
      <p:pic>
        <p:nvPicPr>
          <p:cNvPr id="2" name="Picture 1"/>
          <p:cNvPicPr>
            <a:picLocks noChangeAspect="1"/>
          </p:cNvPicPr>
          <p:nvPr/>
        </p:nvPicPr>
        <p:blipFill>
          <a:blip r:embed="rId2"/>
          <a:stretch>
            <a:fillRect/>
          </a:stretch>
        </p:blipFill>
        <p:spPr>
          <a:xfrm>
            <a:off x="484322" y="3217929"/>
            <a:ext cx="3568700" cy="1854200"/>
          </a:xfrm>
          <a:prstGeom prst="rect">
            <a:avLst/>
          </a:prstGeom>
        </p:spPr>
      </p:pic>
    </p:spTree>
    <p:extLst>
      <p:ext uri="{BB962C8B-B14F-4D97-AF65-F5344CB8AC3E}">
        <p14:creationId xmlns:p14="http://schemas.microsoft.com/office/powerpoint/2010/main" val="214413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20310"/>
            <a:ext cx="8946444" cy="646331"/>
          </a:xfrm>
          <a:prstGeom prst="rect">
            <a:avLst/>
          </a:prstGeom>
        </p:spPr>
        <p:txBody>
          <a:bodyPr wrap="square">
            <a:spAutoFit/>
          </a:bodyPr>
          <a:lstStyle/>
          <a:p>
            <a:r>
              <a:rPr lang="en-US" sz="1200" dirty="0" smtClean="0"/>
              <a:t>As shown in example below, if external router needs to contact or send packet to any of the four hosts then it will require its router table with four entries. Instead , it can just send packet to internal router and let internal router send packet to host. So let internal router maintain 4 entries </a:t>
            </a:r>
            <a:endParaRPr lang="en-US" sz="1200" dirty="0"/>
          </a:p>
        </p:txBody>
      </p:sp>
      <p:pic>
        <p:nvPicPr>
          <p:cNvPr id="2" name="Picture 1"/>
          <p:cNvPicPr>
            <a:picLocks noChangeAspect="1"/>
          </p:cNvPicPr>
          <p:nvPr/>
        </p:nvPicPr>
        <p:blipFill>
          <a:blip r:embed="rId2"/>
          <a:stretch>
            <a:fillRect/>
          </a:stretch>
        </p:blipFill>
        <p:spPr>
          <a:xfrm>
            <a:off x="0" y="782312"/>
            <a:ext cx="7454900" cy="3416300"/>
          </a:xfrm>
          <a:prstGeom prst="rect">
            <a:avLst/>
          </a:prstGeom>
        </p:spPr>
      </p:pic>
      <p:sp>
        <p:nvSpPr>
          <p:cNvPr id="4" name="Rectangle 3"/>
          <p:cNvSpPr/>
          <p:nvPr/>
        </p:nvSpPr>
        <p:spPr>
          <a:xfrm>
            <a:off x="0" y="4639374"/>
            <a:ext cx="8946444" cy="1569660"/>
          </a:xfrm>
          <a:prstGeom prst="rect">
            <a:avLst/>
          </a:prstGeom>
        </p:spPr>
        <p:txBody>
          <a:bodyPr wrap="square">
            <a:spAutoFit/>
          </a:bodyPr>
          <a:lstStyle/>
          <a:p>
            <a:r>
              <a:rPr lang="en-US" sz="1200" dirty="0" smtClean="0"/>
              <a:t>In order to create a </a:t>
            </a:r>
            <a:r>
              <a:rPr lang="en-US" sz="1200" dirty="0" err="1" smtClean="0"/>
              <a:t>supernet</a:t>
            </a:r>
            <a:r>
              <a:rPr lang="en-US" sz="1200" dirty="0" smtClean="0"/>
              <a:t> id for above case, eligibility is </a:t>
            </a:r>
          </a:p>
          <a:p>
            <a:pPr marL="228600" indent="-228600">
              <a:buAutoNum type="arabicPeriod"/>
            </a:pPr>
            <a:r>
              <a:rPr lang="en-US" sz="1200" dirty="0" smtClean="0"/>
              <a:t>All four network id should have continuous numbers 0, 1, 2, 3 </a:t>
            </a:r>
            <a:r>
              <a:rPr lang="en-US" sz="1200" dirty="0" err="1" smtClean="0"/>
              <a:t>etc</a:t>
            </a:r>
            <a:endParaRPr lang="en-US" sz="1200" dirty="0" smtClean="0"/>
          </a:p>
          <a:p>
            <a:pPr marL="228600" indent="-228600">
              <a:buAutoNum type="arabicPeriod"/>
            </a:pPr>
            <a:r>
              <a:rPr lang="en-US" sz="1200" dirty="0" smtClean="0"/>
              <a:t>All should have same size which is 24 </a:t>
            </a:r>
          </a:p>
          <a:p>
            <a:pPr marL="228600" indent="-228600">
              <a:buAutoNum type="arabicPeriod"/>
            </a:pPr>
            <a:r>
              <a:rPr lang="en-US" sz="1200" dirty="0" smtClean="0"/>
              <a:t>Sum of all should be divisible by 2 which is 4 * 2^ 8 = 2^10 </a:t>
            </a:r>
          </a:p>
          <a:p>
            <a:r>
              <a:rPr lang="en-US" sz="1200" dirty="0" smtClean="0"/>
              <a:t>Therefore we can form a </a:t>
            </a:r>
            <a:r>
              <a:rPr lang="en-US" sz="1200" dirty="0" err="1" smtClean="0"/>
              <a:t>supernet</a:t>
            </a:r>
            <a:r>
              <a:rPr lang="en-US" sz="1200" dirty="0" smtClean="0"/>
              <a:t> id of above case. First we need to find </a:t>
            </a:r>
            <a:r>
              <a:rPr lang="en-US" sz="1200" dirty="0" err="1" smtClean="0"/>
              <a:t>supernet</a:t>
            </a:r>
            <a:r>
              <a:rPr lang="en-US" sz="1200" dirty="0" smtClean="0"/>
              <a:t> mask and then </a:t>
            </a:r>
            <a:r>
              <a:rPr lang="en-US" sz="1200" dirty="0" err="1" smtClean="0"/>
              <a:t>supernet</a:t>
            </a:r>
            <a:r>
              <a:rPr lang="en-US" sz="1200" dirty="0" smtClean="0"/>
              <a:t> id and then update routing table at router R2.</a:t>
            </a:r>
          </a:p>
          <a:p>
            <a:r>
              <a:rPr lang="en-US" sz="1200" dirty="0" smtClean="0"/>
              <a:t>For </a:t>
            </a:r>
            <a:r>
              <a:rPr lang="en-US" sz="1200" dirty="0" err="1" smtClean="0"/>
              <a:t>supernet</a:t>
            </a:r>
            <a:r>
              <a:rPr lang="en-US" sz="1200" dirty="0" smtClean="0"/>
              <a:t> mask , we have to put all 1s in fixed part and 0s in all variable part. (which is opposite of subnet mask) ..see next page</a:t>
            </a:r>
          </a:p>
          <a:p>
            <a:endParaRPr lang="en-US" sz="1200" dirty="0"/>
          </a:p>
        </p:txBody>
      </p:sp>
    </p:spTree>
    <p:extLst>
      <p:ext uri="{BB962C8B-B14F-4D97-AF65-F5344CB8AC3E}">
        <p14:creationId xmlns:p14="http://schemas.microsoft.com/office/powerpoint/2010/main" val="32678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830997"/>
          </a:xfrm>
          <a:prstGeom prst="rect">
            <a:avLst/>
          </a:prstGeom>
        </p:spPr>
        <p:txBody>
          <a:bodyPr wrap="square">
            <a:spAutoFit/>
          </a:bodyPr>
          <a:lstStyle/>
          <a:p>
            <a:r>
              <a:rPr lang="en-US" sz="1200" dirty="0" smtClean="0"/>
              <a:t>As shown below, </a:t>
            </a:r>
            <a:r>
              <a:rPr lang="en-US" sz="1200" dirty="0" err="1" smtClean="0"/>
              <a:t>upto</a:t>
            </a:r>
            <a:r>
              <a:rPr lang="en-US" sz="1200" dirty="0" smtClean="0"/>
              <a:t> 6</a:t>
            </a:r>
            <a:r>
              <a:rPr lang="en-US" sz="1200" baseline="30000" dirty="0" smtClean="0"/>
              <a:t>th</a:t>
            </a:r>
            <a:r>
              <a:rPr lang="en-US" sz="1200" dirty="0" smtClean="0"/>
              <a:t> bits of 3</a:t>
            </a:r>
            <a:r>
              <a:rPr lang="en-US" sz="1200" baseline="30000" dirty="0" smtClean="0"/>
              <a:t>rd</a:t>
            </a:r>
            <a:r>
              <a:rPr lang="en-US" sz="1200" dirty="0" smtClean="0"/>
              <a:t> section everything is fixed. After that everything is variables part. So we put all 1s </a:t>
            </a:r>
            <a:r>
              <a:rPr lang="en-US" sz="1200" dirty="0" err="1" smtClean="0"/>
              <a:t>upto</a:t>
            </a:r>
            <a:r>
              <a:rPr lang="en-US" sz="1200" dirty="0" smtClean="0"/>
              <a:t> 6</a:t>
            </a:r>
            <a:r>
              <a:rPr lang="en-US" sz="1200" baseline="30000" dirty="0" smtClean="0"/>
              <a:t>th</a:t>
            </a:r>
            <a:r>
              <a:rPr lang="en-US" sz="1200" dirty="0" smtClean="0"/>
              <a:t> bits in binary (all 1s) . Since 200.1. is common which is 255.255 for all ones in bits. And then remaining 6 bits are 1s so we put 1s there and then remaining bits we put all 0s. So </a:t>
            </a:r>
            <a:r>
              <a:rPr lang="en-US" sz="1200" dirty="0" err="1" smtClean="0"/>
              <a:t>supernet</a:t>
            </a:r>
            <a:r>
              <a:rPr lang="en-US" sz="1200" dirty="0" smtClean="0"/>
              <a:t> mask is 255.255.252.0 </a:t>
            </a:r>
          </a:p>
          <a:p>
            <a:endParaRPr lang="en-US" sz="1200" dirty="0"/>
          </a:p>
        </p:txBody>
      </p:sp>
      <p:pic>
        <p:nvPicPr>
          <p:cNvPr id="3" name="Picture 2"/>
          <p:cNvPicPr>
            <a:picLocks noChangeAspect="1"/>
          </p:cNvPicPr>
          <p:nvPr/>
        </p:nvPicPr>
        <p:blipFill>
          <a:blip r:embed="rId2"/>
          <a:stretch>
            <a:fillRect/>
          </a:stretch>
        </p:blipFill>
        <p:spPr>
          <a:xfrm>
            <a:off x="0" y="830997"/>
            <a:ext cx="4305300" cy="3238500"/>
          </a:xfrm>
          <a:prstGeom prst="rect">
            <a:avLst/>
          </a:prstGeom>
        </p:spPr>
      </p:pic>
      <p:sp>
        <p:nvSpPr>
          <p:cNvPr id="5" name="Rectangle 4"/>
          <p:cNvSpPr/>
          <p:nvPr/>
        </p:nvSpPr>
        <p:spPr>
          <a:xfrm>
            <a:off x="0" y="4069497"/>
            <a:ext cx="8946444" cy="1015663"/>
          </a:xfrm>
          <a:prstGeom prst="rect">
            <a:avLst/>
          </a:prstGeom>
        </p:spPr>
        <p:txBody>
          <a:bodyPr wrap="square">
            <a:spAutoFit/>
          </a:bodyPr>
          <a:lstStyle/>
          <a:p>
            <a:r>
              <a:rPr lang="en-US" sz="1200" dirty="0" err="1" smtClean="0"/>
              <a:t>Supernet</a:t>
            </a:r>
            <a:r>
              <a:rPr lang="en-US" sz="1200" dirty="0" smtClean="0"/>
              <a:t> id – Now we know </a:t>
            </a:r>
            <a:r>
              <a:rPr lang="en-US" sz="1200" dirty="0" err="1" smtClean="0"/>
              <a:t>supernet</a:t>
            </a:r>
            <a:r>
              <a:rPr lang="en-US" sz="1200" dirty="0" smtClean="0"/>
              <a:t> mask , we need to find </a:t>
            </a:r>
            <a:r>
              <a:rPr lang="en-US" sz="1200" dirty="0" err="1" smtClean="0"/>
              <a:t>suprnet</a:t>
            </a:r>
            <a:r>
              <a:rPr lang="en-US" sz="1200" dirty="0" smtClean="0"/>
              <a:t> id , we can take 255.255.252.0 and “and” it with any of the 4 </a:t>
            </a:r>
            <a:r>
              <a:rPr lang="en-US" sz="1200" dirty="0" err="1" smtClean="0"/>
              <a:t>ip</a:t>
            </a:r>
            <a:r>
              <a:rPr lang="en-US" sz="1200" dirty="0" smtClean="0"/>
              <a:t> address, we will get </a:t>
            </a:r>
            <a:r>
              <a:rPr lang="en-US" sz="1200" dirty="0" err="1" smtClean="0"/>
              <a:t>supernet</a:t>
            </a:r>
            <a:r>
              <a:rPr lang="en-US" sz="1200" dirty="0" smtClean="0"/>
              <a:t> id. Example “and” 255.255.252.0 with 200.1.1.0 we will get 200.1.1.0 </a:t>
            </a:r>
          </a:p>
          <a:p>
            <a:endParaRPr lang="en-US" sz="1200" dirty="0"/>
          </a:p>
          <a:p>
            <a:r>
              <a:rPr lang="en-US" sz="1200" dirty="0" smtClean="0"/>
              <a:t>Or take 255.255.252.0 and “and” with 200.1.3.0 we will get 200.1.1. 0  Typically first network id is considered as </a:t>
            </a:r>
            <a:r>
              <a:rPr lang="en-US" sz="1200" dirty="0" err="1" smtClean="0"/>
              <a:t>supernet</a:t>
            </a:r>
            <a:r>
              <a:rPr lang="en-US" sz="1200" dirty="0" smtClean="0"/>
              <a:t> id which is in this case 200.1.0.0 . So router R2 will now have only 1 entry in its routing table as follows to represent entire network of 4 </a:t>
            </a:r>
            <a:r>
              <a:rPr lang="en-US" sz="1200" dirty="0" err="1" smtClean="0"/>
              <a:t>ips</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139226" y="5341455"/>
            <a:ext cx="3340100" cy="647700"/>
          </a:xfrm>
          <a:prstGeom prst="rect">
            <a:avLst/>
          </a:prstGeom>
        </p:spPr>
      </p:pic>
    </p:spTree>
    <p:extLst>
      <p:ext uri="{BB962C8B-B14F-4D97-AF65-F5344CB8AC3E}">
        <p14:creationId xmlns:p14="http://schemas.microsoft.com/office/powerpoint/2010/main" val="32678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1015663"/>
          </a:xfrm>
          <a:prstGeom prst="rect">
            <a:avLst/>
          </a:prstGeom>
        </p:spPr>
        <p:txBody>
          <a:bodyPr wrap="square">
            <a:spAutoFit/>
          </a:bodyPr>
          <a:lstStyle/>
          <a:p>
            <a:pPr marL="171450" indent="-171450">
              <a:buFont typeface="Arial"/>
              <a:buChar char="•"/>
            </a:pPr>
            <a:r>
              <a:rPr lang="en-US" sz="1200" dirty="0" smtClean="0"/>
              <a:t>Shortcut to find </a:t>
            </a:r>
            <a:r>
              <a:rPr lang="en-US" sz="1200" dirty="0" err="1" smtClean="0"/>
              <a:t>supernet</a:t>
            </a:r>
            <a:r>
              <a:rPr lang="en-US" sz="1200" dirty="0" smtClean="0"/>
              <a:t> mask and </a:t>
            </a:r>
            <a:r>
              <a:rPr lang="en-US" sz="1200" dirty="0" err="1" smtClean="0"/>
              <a:t>supernet</a:t>
            </a:r>
            <a:r>
              <a:rPr lang="en-US" sz="1200" dirty="0" smtClean="0"/>
              <a:t> id . In example below, </a:t>
            </a:r>
            <a:r>
              <a:rPr lang="en-US" sz="1200" dirty="0" err="1" smtClean="0"/>
              <a:t>supernet</a:t>
            </a:r>
            <a:r>
              <a:rPr lang="en-US" sz="1200" dirty="0" smtClean="0"/>
              <a:t> id is 200.1.32.0 since its first network id in the pool </a:t>
            </a:r>
          </a:p>
          <a:p>
            <a:pPr marL="171450" indent="-171450">
              <a:buFont typeface="Arial"/>
              <a:buChar char="•"/>
            </a:pPr>
            <a:endParaRPr lang="en-US" sz="1200" dirty="0"/>
          </a:p>
          <a:p>
            <a:pPr marL="171450" indent="-171450">
              <a:buFont typeface="Arial"/>
              <a:buChar char="•"/>
            </a:pPr>
            <a:r>
              <a:rPr lang="en-US" sz="1200" dirty="0" err="1" smtClean="0"/>
              <a:t>Supernet</a:t>
            </a:r>
            <a:r>
              <a:rPr lang="en-US" sz="1200" dirty="0" smtClean="0"/>
              <a:t> mask is 255.255.240.0 which is represented by /20 . </a:t>
            </a:r>
          </a:p>
          <a:p>
            <a:pPr marL="171450" indent="-171450">
              <a:buFont typeface="Arial"/>
              <a:buChar char="•"/>
            </a:pPr>
            <a:endParaRPr lang="en-US" sz="1200" dirty="0"/>
          </a:p>
          <a:p>
            <a:pPr marL="171450" indent="-171450">
              <a:buFont typeface="Arial"/>
              <a:buChar char="•"/>
            </a:pPr>
            <a:r>
              <a:rPr lang="en-US" sz="1200" dirty="0" smtClean="0"/>
              <a:t>To get </a:t>
            </a:r>
            <a:r>
              <a:rPr lang="en-US" sz="1200" dirty="0" err="1" smtClean="0"/>
              <a:t>supernet</a:t>
            </a:r>
            <a:r>
              <a:rPr lang="en-US" sz="1200" dirty="0" smtClean="0"/>
              <a:t> mask , we need to follow process shown in previous slide. There is shortcut to get that as follows - </a:t>
            </a:r>
            <a:endParaRPr lang="en-US" sz="1200" dirty="0"/>
          </a:p>
        </p:txBody>
      </p:sp>
      <p:pic>
        <p:nvPicPr>
          <p:cNvPr id="2" name="Picture 1"/>
          <p:cNvPicPr>
            <a:picLocks noChangeAspect="1"/>
          </p:cNvPicPr>
          <p:nvPr/>
        </p:nvPicPr>
        <p:blipFill>
          <a:blip r:embed="rId2"/>
          <a:stretch>
            <a:fillRect/>
          </a:stretch>
        </p:blipFill>
        <p:spPr>
          <a:xfrm>
            <a:off x="397186" y="1171152"/>
            <a:ext cx="7607300" cy="2489200"/>
          </a:xfrm>
          <a:prstGeom prst="rect">
            <a:avLst/>
          </a:prstGeom>
        </p:spPr>
      </p:pic>
      <p:sp>
        <p:nvSpPr>
          <p:cNvPr id="4" name="Rectangle 3"/>
          <p:cNvSpPr/>
          <p:nvPr/>
        </p:nvSpPr>
        <p:spPr>
          <a:xfrm>
            <a:off x="0" y="3656136"/>
            <a:ext cx="8946444" cy="1384995"/>
          </a:xfrm>
          <a:prstGeom prst="rect">
            <a:avLst/>
          </a:prstGeom>
        </p:spPr>
        <p:txBody>
          <a:bodyPr wrap="square">
            <a:spAutoFit/>
          </a:bodyPr>
          <a:lstStyle/>
          <a:p>
            <a:pPr marL="171450" indent="-171450">
              <a:buFont typeface="Arial"/>
              <a:buChar char="•"/>
            </a:pPr>
            <a:r>
              <a:rPr lang="en-US" sz="1200" dirty="0" smtClean="0"/>
              <a:t>16 * 2^8 – How did we get this ?</a:t>
            </a:r>
          </a:p>
          <a:p>
            <a:pPr marL="171450" indent="-171450">
              <a:buFont typeface="Arial"/>
              <a:buChar char="•"/>
            </a:pPr>
            <a:endParaRPr lang="en-US" sz="1200" dirty="0"/>
          </a:p>
          <a:p>
            <a:pPr marL="171450" indent="-171450">
              <a:buFont typeface="Arial"/>
              <a:buChar char="•"/>
            </a:pPr>
            <a:r>
              <a:rPr lang="en-US" sz="1200" dirty="0" smtClean="0"/>
              <a:t>How many network id we have from 32 till 47 = 16 network ids(not 15 , count it) . </a:t>
            </a:r>
          </a:p>
          <a:p>
            <a:pPr marL="171450" indent="-171450">
              <a:buFont typeface="Arial"/>
              <a:buChar char="•"/>
            </a:pPr>
            <a:r>
              <a:rPr lang="en-US" sz="1200" dirty="0" smtClean="0"/>
              <a:t>Power of each network id is 2^8 ( which is /24)  </a:t>
            </a:r>
          </a:p>
          <a:p>
            <a:pPr marL="171450" indent="-171450">
              <a:buFont typeface="Arial"/>
              <a:buChar char="•"/>
            </a:pPr>
            <a:r>
              <a:rPr lang="en-US" sz="1200" dirty="0" smtClean="0"/>
              <a:t>So now total pool is 16 * 2^8 = 2^ 4 * 2^8 = 2^ 12</a:t>
            </a:r>
          </a:p>
          <a:p>
            <a:pPr marL="171450" indent="-171450">
              <a:buFont typeface="Arial"/>
              <a:buChar char="•"/>
            </a:pPr>
            <a:r>
              <a:rPr lang="en-US" sz="1200" dirty="0" smtClean="0"/>
              <a:t>So now host id part is 12 and remaining 32 – 12  = 20 is the </a:t>
            </a:r>
            <a:r>
              <a:rPr lang="en-US" sz="1200" dirty="0" err="1" smtClean="0"/>
              <a:t>supernet</a:t>
            </a:r>
            <a:r>
              <a:rPr lang="en-US" sz="1200" dirty="0" smtClean="0"/>
              <a:t> id part. </a:t>
            </a:r>
          </a:p>
          <a:p>
            <a:pPr marL="171450" indent="-171450">
              <a:buFont typeface="Arial"/>
              <a:buChar char="•"/>
            </a:pPr>
            <a:r>
              <a:rPr lang="en-US" sz="1200" dirty="0" smtClean="0"/>
              <a:t>So we put /20 to </a:t>
            </a:r>
            <a:r>
              <a:rPr lang="en-US" sz="1200" dirty="0" err="1" smtClean="0"/>
              <a:t>supernet</a:t>
            </a:r>
            <a:r>
              <a:rPr lang="en-US" sz="1200" dirty="0" smtClean="0"/>
              <a:t> id and </a:t>
            </a:r>
            <a:r>
              <a:rPr lang="en-US" sz="1200" dirty="0" err="1" smtClean="0"/>
              <a:t>supernet</a:t>
            </a:r>
            <a:r>
              <a:rPr lang="en-US" sz="1200" dirty="0" smtClean="0"/>
              <a:t> mask becomes 255.255.240.0 </a:t>
            </a:r>
            <a:endParaRPr lang="en-US" sz="1200" dirty="0"/>
          </a:p>
        </p:txBody>
      </p:sp>
    </p:spTree>
    <p:extLst>
      <p:ext uri="{BB962C8B-B14F-4D97-AF65-F5344CB8AC3E}">
        <p14:creationId xmlns:p14="http://schemas.microsoft.com/office/powerpoint/2010/main" val="161331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6019643" y="1844665"/>
            <a:ext cx="1177890" cy="907566"/>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800000"/>
              </a:solidFill>
            </a:endParaRPr>
          </a:p>
        </p:txBody>
      </p:sp>
      <p:sp>
        <p:nvSpPr>
          <p:cNvPr id="4" name="Rectangle 3"/>
          <p:cNvSpPr/>
          <p:nvPr/>
        </p:nvSpPr>
        <p:spPr>
          <a:xfrm>
            <a:off x="646729" y="828665"/>
            <a:ext cx="1295187" cy="3606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CGW-148.173.97.208</a:t>
            </a:r>
            <a:endParaRPr lang="en-US" sz="1000" dirty="0"/>
          </a:p>
        </p:txBody>
      </p:sp>
      <p:sp>
        <p:nvSpPr>
          <p:cNvPr id="5" name="Rectangle 4"/>
          <p:cNvSpPr/>
          <p:nvPr/>
        </p:nvSpPr>
        <p:spPr>
          <a:xfrm>
            <a:off x="469307" y="4960750"/>
            <a:ext cx="1506853" cy="3606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CGW-52.38.251.187</a:t>
            </a:r>
            <a:endParaRPr lang="en-US" sz="1000" dirty="0"/>
          </a:p>
        </p:txBody>
      </p:sp>
      <p:sp>
        <p:nvSpPr>
          <p:cNvPr id="6" name="Rectangle 5"/>
          <p:cNvSpPr/>
          <p:nvPr/>
        </p:nvSpPr>
        <p:spPr>
          <a:xfrm>
            <a:off x="2177607" y="3382125"/>
            <a:ext cx="1295187" cy="36063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800000"/>
                </a:solidFill>
              </a:rPr>
              <a:t>VGW-cdb56cd3</a:t>
            </a:r>
          </a:p>
        </p:txBody>
      </p:sp>
      <p:sp>
        <p:nvSpPr>
          <p:cNvPr id="7" name="Rectangle 6"/>
          <p:cNvSpPr/>
          <p:nvPr/>
        </p:nvSpPr>
        <p:spPr>
          <a:xfrm>
            <a:off x="4166042" y="1484027"/>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VPC-172.24.224.0/24</a:t>
            </a:r>
            <a:endParaRPr lang="en-US" sz="1000" dirty="0">
              <a:solidFill>
                <a:srgbClr val="800000"/>
              </a:solidFill>
            </a:endParaRPr>
          </a:p>
        </p:txBody>
      </p:sp>
      <p:sp>
        <p:nvSpPr>
          <p:cNvPr id="8" name="Rectangle 7"/>
          <p:cNvSpPr/>
          <p:nvPr/>
        </p:nvSpPr>
        <p:spPr>
          <a:xfrm>
            <a:off x="4009229" y="3877084"/>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800000"/>
                </a:solidFill>
              </a:rPr>
              <a:t>VPC-172.24.225.0/24</a:t>
            </a:r>
          </a:p>
        </p:txBody>
      </p:sp>
      <p:sp>
        <p:nvSpPr>
          <p:cNvPr id="9" name="Rectangle 8"/>
          <p:cNvSpPr/>
          <p:nvPr/>
        </p:nvSpPr>
        <p:spPr>
          <a:xfrm>
            <a:off x="4166042" y="1212673"/>
            <a:ext cx="1441420" cy="276999"/>
          </a:xfrm>
          <a:prstGeom prst="rect">
            <a:avLst/>
          </a:prstGeom>
        </p:spPr>
        <p:txBody>
          <a:bodyPr wrap="none">
            <a:spAutoFit/>
          </a:bodyPr>
          <a:lstStyle/>
          <a:p>
            <a:r>
              <a:rPr lang="en-US" sz="1200" dirty="0" err="1" smtClean="0"/>
              <a:t>Prod_SEC_VPN_GW</a:t>
            </a:r>
            <a:endParaRPr lang="en-US" sz="1200" dirty="0"/>
          </a:p>
        </p:txBody>
      </p:sp>
      <p:sp>
        <p:nvSpPr>
          <p:cNvPr id="11" name="Rectangle 10"/>
          <p:cNvSpPr/>
          <p:nvPr/>
        </p:nvSpPr>
        <p:spPr>
          <a:xfrm>
            <a:off x="2334420" y="1865330"/>
            <a:ext cx="1295187" cy="36063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Route Propagation-VGW-af845db1</a:t>
            </a:r>
            <a:endParaRPr lang="en-US" sz="1000" dirty="0">
              <a:solidFill>
                <a:srgbClr val="800000"/>
              </a:solidFill>
            </a:endParaRPr>
          </a:p>
        </p:txBody>
      </p:sp>
      <p:cxnSp>
        <p:nvCxnSpPr>
          <p:cNvPr id="15" name="Curved Connector 14"/>
          <p:cNvCxnSpPr>
            <a:stCxn id="7" idx="1"/>
            <a:endCxn id="11" idx="0"/>
          </p:cNvCxnSpPr>
          <p:nvPr/>
        </p:nvCxnSpPr>
        <p:spPr>
          <a:xfrm rot="10800000" flipV="1">
            <a:off x="2982014" y="1664346"/>
            <a:ext cx="1184028" cy="20098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719012" y="4223121"/>
            <a:ext cx="2300630" cy="276999"/>
          </a:xfrm>
          <a:prstGeom prst="rect">
            <a:avLst/>
          </a:prstGeom>
        </p:spPr>
        <p:txBody>
          <a:bodyPr wrap="none">
            <a:spAutoFit/>
          </a:bodyPr>
          <a:lstStyle/>
          <a:p>
            <a:r>
              <a:rPr lang="en-US" sz="1200" dirty="0" err="1" smtClean="0"/>
              <a:t>PROD_TENANT_MBaaS_VPN_GW</a:t>
            </a:r>
            <a:endParaRPr lang="en-US" sz="1200" dirty="0"/>
          </a:p>
        </p:txBody>
      </p:sp>
      <p:cxnSp>
        <p:nvCxnSpPr>
          <p:cNvPr id="22" name="Curved Connector 21"/>
          <p:cNvCxnSpPr>
            <a:stCxn id="8" idx="1"/>
            <a:endCxn id="6" idx="2"/>
          </p:cNvCxnSpPr>
          <p:nvPr/>
        </p:nvCxnSpPr>
        <p:spPr>
          <a:xfrm rot="10800000">
            <a:off x="2825201" y="3742763"/>
            <a:ext cx="1184028" cy="31464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35063" y="5515438"/>
            <a:ext cx="1506853" cy="3606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CGW-52.36.136.130</a:t>
            </a:r>
            <a:endParaRPr lang="en-US" sz="1000" dirty="0"/>
          </a:p>
        </p:txBody>
      </p:sp>
      <p:sp>
        <p:nvSpPr>
          <p:cNvPr id="27" name="Rectangle 26"/>
          <p:cNvSpPr/>
          <p:nvPr/>
        </p:nvSpPr>
        <p:spPr>
          <a:xfrm>
            <a:off x="404691" y="5876076"/>
            <a:ext cx="748923" cy="276999"/>
          </a:xfrm>
          <a:prstGeom prst="rect">
            <a:avLst/>
          </a:prstGeom>
        </p:spPr>
        <p:txBody>
          <a:bodyPr wrap="none">
            <a:spAutoFit/>
          </a:bodyPr>
          <a:lstStyle/>
          <a:p>
            <a:r>
              <a:rPr lang="en-US" sz="1200" dirty="0" err="1" smtClean="0"/>
              <a:t>Prod_ISP</a:t>
            </a:r>
            <a:endParaRPr lang="en-US" sz="1200" dirty="0"/>
          </a:p>
        </p:txBody>
      </p:sp>
      <p:sp>
        <p:nvSpPr>
          <p:cNvPr id="28" name="Rectangle 27"/>
          <p:cNvSpPr/>
          <p:nvPr/>
        </p:nvSpPr>
        <p:spPr>
          <a:xfrm>
            <a:off x="435063" y="4671377"/>
            <a:ext cx="868146" cy="276999"/>
          </a:xfrm>
          <a:prstGeom prst="rect">
            <a:avLst/>
          </a:prstGeom>
        </p:spPr>
        <p:txBody>
          <a:bodyPr wrap="none">
            <a:spAutoFit/>
          </a:bodyPr>
          <a:lstStyle/>
          <a:p>
            <a:r>
              <a:rPr lang="en-US" sz="1200" dirty="0" err="1" smtClean="0"/>
              <a:t>Prod_AExp</a:t>
            </a:r>
            <a:endParaRPr lang="en-US" sz="1200" dirty="0"/>
          </a:p>
        </p:txBody>
      </p:sp>
      <p:sp>
        <p:nvSpPr>
          <p:cNvPr id="30" name="Rectangle 29"/>
          <p:cNvSpPr/>
          <p:nvPr/>
        </p:nvSpPr>
        <p:spPr>
          <a:xfrm>
            <a:off x="4166042" y="828665"/>
            <a:ext cx="1974669" cy="276999"/>
          </a:xfrm>
          <a:prstGeom prst="rect">
            <a:avLst/>
          </a:prstGeom>
        </p:spPr>
        <p:txBody>
          <a:bodyPr wrap="none">
            <a:spAutoFit/>
          </a:bodyPr>
          <a:lstStyle/>
          <a:p>
            <a:r>
              <a:rPr lang="en-US" sz="1200" dirty="0" smtClean="0"/>
              <a:t>VPN - PROD_SEC_VPN_AEXP</a:t>
            </a:r>
            <a:endParaRPr lang="en-US" sz="1200" dirty="0"/>
          </a:p>
        </p:txBody>
      </p:sp>
      <p:cxnSp>
        <p:nvCxnSpPr>
          <p:cNvPr id="32" name="Elbow Connector 31"/>
          <p:cNvCxnSpPr>
            <a:stCxn id="4" idx="3"/>
            <a:endCxn id="11" idx="0"/>
          </p:cNvCxnSpPr>
          <p:nvPr/>
        </p:nvCxnSpPr>
        <p:spPr>
          <a:xfrm>
            <a:off x="1941916" y="1008984"/>
            <a:ext cx="1040098" cy="856346"/>
          </a:xfrm>
          <a:prstGeom prst="bent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4" idx="2"/>
            <a:endCxn id="11" idx="1"/>
          </p:cNvCxnSpPr>
          <p:nvPr/>
        </p:nvCxnSpPr>
        <p:spPr>
          <a:xfrm rot="16200000" flipH="1">
            <a:off x="1386198" y="1097427"/>
            <a:ext cx="856346" cy="104009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2437867" y="731985"/>
            <a:ext cx="1214320" cy="276999"/>
          </a:xfrm>
          <a:prstGeom prst="rect">
            <a:avLst/>
          </a:prstGeom>
        </p:spPr>
        <p:txBody>
          <a:bodyPr wrap="none">
            <a:spAutoFit/>
          </a:bodyPr>
          <a:lstStyle/>
          <a:p>
            <a:r>
              <a:rPr lang="en-US" sz="1200" dirty="0" smtClean="0"/>
              <a:t>AT-52.11.194.54</a:t>
            </a:r>
            <a:endParaRPr lang="en-US" sz="1200" dirty="0"/>
          </a:p>
        </p:txBody>
      </p:sp>
      <p:sp>
        <p:nvSpPr>
          <p:cNvPr id="36" name="Rectangle 35"/>
          <p:cNvSpPr/>
          <p:nvPr/>
        </p:nvSpPr>
        <p:spPr>
          <a:xfrm>
            <a:off x="772387" y="2045649"/>
            <a:ext cx="1282773" cy="276999"/>
          </a:xfrm>
          <a:prstGeom prst="rect">
            <a:avLst/>
          </a:prstGeom>
        </p:spPr>
        <p:txBody>
          <a:bodyPr wrap="none">
            <a:spAutoFit/>
          </a:bodyPr>
          <a:lstStyle/>
          <a:p>
            <a:r>
              <a:rPr lang="en-US" sz="1200" b="1" dirty="0" smtClean="0"/>
              <a:t>PT</a:t>
            </a:r>
            <a:r>
              <a:rPr lang="en-US" sz="1200" dirty="0" smtClean="0"/>
              <a:t>-52.35.187.190</a:t>
            </a:r>
            <a:endParaRPr lang="en-US" sz="1200" dirty="0"/>
          </a:p>
        </p:txBody>
      </p:sp>
      <p:sp>
        <p:nvSpPr>
          <p:cNvPr id="37" name="Rectangle 36"/>
          <p:cNvSpPr/>
          <p:nvPr/>
        </p:nvSpPr>
        <p:spPr>
          <a:xfrm>
            <a:off x="2490839" y="1258250"/>
            <a:ext cx="982349" cy="225777"/>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Static </a:t>
            </a:r>
            <a:r>
              <a:rPr lang="en-US" sz="1050" dirty="0" err="1" smtClean="0"/>
              <a:t>Ips</a:t>
            </a:r>
            <a:r>
              <a:rPr lang="en-US" sz="1050" dirty="0" smtClean="0"/>
              <a:t>(15)</a:t>
            </a:r>
            <a:endParaRPr lang="en-US" sz="1050" dirty="0"/>
          </a:p>
        </p:txBody>
      </p:sp>
      <p:cxnSp>
        <p:nvCxnSpPr>
          <p:cNvPr id="39" name="Elbow Connector 38"/>
          <p:cNvCxnSpPr>
            <a:stCxn id="26" idx="3"/>
            <a:endCxn id="6" idx="2"/>
          </p:cNvCxnSpPr>
          <p:nvPr/>
        </p:nvCxnSpPr>
        <p:spPr>
          <a:xfrm flipV="1">
            <a:off x="1941916" y="3742763"/>
            <a:ext cx="883285" cy="1952994"/>
          </a:xfrm>
          <a:prstGeom prst="bentConnector2">
            <a:avLst/>
          </a:prstGeom>
          <a:ln w="317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26" idx="3"/>
          </p:cNvCxnSpPr>
          <p:nvPr/>
        </p:nvCxnSpPr>
        <p:spPr>
          <a:xfrm flipV="1">
            <a:off x="1941916" y="3742763"/>
            <a:ext cx="619298" cy="1952994"/>
          </a:xfrm>
          <a:prstGeom prst="bentConnector2">
            <a:avLst/>
          </a:prstGeom>
          <a:ln w="317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rot="16200000">
            <a:off x="1773397" y="4730780"/>
            <a:ext cx="1292316" cy="276999"/>
          </a:xfrm>
          <a:prstGeom prst="rect">
            <a:avLst/>
          </a:prstGeom>
        </p:spPr>
        <p:txBody>
          <a:bodyPr wrap="none">
            <a:spAutoFit/>
          </a:bodyPr>
          <a:lstStyle/>
          <a:p>
            <a:r>
              <a:rPr lang="en-US" sz="1200" dirty="0" smtClean="0"/>
              <a:t>AT-52.37.139.252</a:t>
            </a:r>
            <a:endParaRPr lang="en-US" sz="1200" dirty="0"/>
          </a:p>
        </p:txBody>
      </p:sp>
      <p:sp>
        <p:nvSpPr>
          <p:cNvPr id="45" name="Rectangle 44"/>
          <p:cNvSpPr/>
          <p:nvPr/>
        </p:nvSpPr>
        <p:spPr>
          <a:xfrm rot="16200000">
            <a:off x="2356540" y="4731124"/>
            <a:ext cx="1214320" cy="276999"/>
          </a:xfrm>
          <a:prstGeom prst="rect">
            <a:avLst/>
          </a:prstGeom>
        </p:spPr>
        <p:txBody>
          <a:bodyPr wrap="none">
            <a:spAutoFit/>
          </a:bodyPr>
          <a:lstStyle/>
          <a:p>
            <a:r>
              <a:rPr lang="en-US" sz="1200" dirty="0" smtClean="0"/>
              <a:t>AT-52.38.36.240</a:t>
            </a:r>
            <a:endParaRPr lang="en-US" sz="1200" dirty="0"/>
          </a:p>
        </p:txBody>
      </p:sp>
      <p:cxnSp>
        <p:nvCxnSpPr>
          <p:cNvPr id="46" name="Elbow Connector 45"/>
          <p:cNvCxnSpPr>
            <a:stCxn id="5" idx="0"/>
            <a:endCxn id="6" idx="1"/>
          </p:cNvCxnSpPr>
          <p:nvPr/>
        </p:nvCxnSpPr>
        <p:spPr>
          <a:xfrm rot="5400000" flipH="1" flipV="1">
            <a:off x="1001017" y="3784161"/>
            <a:ext cx="1398306" cy="954873"/>
          </a:xfrm>
          <a:prstGeom prst="bentConnector2">
            <a:avLst/>
          </a:prstGeom>
          <a:ln w="317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5400000" flipH="1" flipV="1">
            <a:off x="1163211" y="3863448"/>
            <a:ext cx="1396152" cy="798453"/>
          </a:xfrm>
          <a:prstGeom prst="bentConnector2">
            <a:avLst/>
          </a:prstGeom>
          <a:ln w="317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rot="16200000">
            <a:off x="530350" y="3925717"/>
            <a:ext cx="1214320" cy="276999"/>
          </a:xfrm>
          <a:prstGeom prst="rect">
            <a:avLst/>
          </a:prstGeom>
        </p:spPr>
        <p:txBody>
          <a:bodyPr wrap="none">
            <a:spAutoFit/>
          </a:bodyPr>
          <a:lstStyle/>
          <a:p>
            <a:r>
              <a:rPr lang="en-US" sz="1200" dirty="0" smtClean="0"/>
              <a:t>AT-</a:t>
            </a:r>
            <a:r>
              <a:rPr lang="en-US" sz="1200" dirty="0" smtClean="0">
                <a:effectLst/>
              </a:rPr>
              <a:t>52.26.85.219</a:t>
            </a:r>
          </a:p>
        </p:txBody>
      </p:sp>
      <p:sp>
        <p:nvSpPr>
          <p:cNvPr id="55" name="Rectangle 54"/>
          <p:cNvSpPr/>
          <p:nvPr/>
        </p:nvSpPr>
        <p:spPr>
          <a:xfrm rot="16200000">
            <a:off x="1016683" y="4071905"/>
            <a:ext cx="1214320" cy="276999"/>
          </a:xfrm>
          <a:prstGeom prst="rect">
            <a:avLst/>
          </a:prstGeom>
        </p:spPr>
        <p:txBody>
          <a:bodyPr wrap="none">
            <a:spAutoFit/>
          </a:bodyPr>
          <a:lstStyle/>
          <a:p>
            <a:pPr fontAlgn="t"/>
            <a:r>
              <a:rPr lang="en-US" sz="1200" dirty="0" smtClean="0"/>
              <a:t>AT-</a:t>
            </a:r>
            <a:r>
              <a:rPr lang="en-US" sz="1200" dirty="0" smtClean="0">
                <a:effectLst/>
              </a:rPr>
              <a:t>52.32.50.245</a:t>
            </a:r>
            <a:endParaRPr lang="en-US" sz="1200" dirty="0">
              <a:effectLst/>
            </a:endParaRPr>
          </a:p>
        </p:txBody>
      </p:sp>
      <p:sp>
        <p:nvSpPr>
          <p:cNvPr id="56" name="Rectangle 55"/>
          <p:cNvSpPr/>
          <p:nvPr/>
        </p:nvSpPr>
        <p:spPr>
          <a:xfrm>
            <a:off x="915998" y="4070285"/>
            <a:ext cx="982349" cy="225777"/>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Static IPs</a:t>
            </a:r>
            <a:endParaRPr lang="en-US" sz="1050" dirty="0"/>
          </a:p>
        </p:txBody>
      </p:sp>
      <p:sp>
        <p:nvSpPr>
          <p:cNvPr id="58" name="Freeform 57"/>
          <p:cNvSpPr/>
          <p:nvPr/>
        </p:nvSpPr>
        <p:spPr>
          <a:xfrm>
            <a:off x="449660" y="479778"/>
            <a:ext cx="5350007" cy="1975555"/>
          </a:xfrm>
          <a:custGeom>
            <a:avLst/>
            <a:gdLst>
              <a:gd name="connsiteX0" fmla="*/ 44229 w 5350007"/>
              <a:gd name="connsiteY0" fmla="*/ 352778 h 1975555"/>
              <a:gd name="connsiteX1" fmla="*/ 44229 w 5350007"/>
              <a:gd name="connsiteY1" fmla="*/ 352778 h 1975555"/>
              <a:gd name="connsiteX2" fmla="*/ 44229 w 5350007"/>
              <a:gd name="connsiteY2" fmla="*/ 1030111 h 1975555"/>
              <a:gd name="connsiteX3" fmla="*/ 86562 w 5350007"/>
              <a:gd name="connsiteY3" fmla="*/ 1086555 h 1975555"/>
              <a:gd name="connsiteX4" fmla="*/ 199451 w 5350007"/>
              <a:gd name="connsiteY4" fmla="*/ 1213555 h 1975555"/>
              <a:gd name="connsiteX5" fmla="*/ 241784 w 5350007"/>
              <a:gd name="connsiteY5" fmla="*/ 1255889 h 1975555"/>
              <a:gd name="connsiteX6" fmla="*/ 312340 w 5350007"/>
              <a:gd name="connsiteY6" fmla="*/ 1312333 h 1975555"/>
              <a:gd name="connsiteX7" fmla="*/ 354673 w 5350007"/>
              <a:gd name="connsiteY7" fmla="*/ 1326444 h 1975555"/>
              <a:gd name="connsiteX8" fmla="*/ 340562 w 5350007"/>
              <a:gd name="connsiteY8" fmla="*/ 1411111 h 1975555"/>
              <a:gd name="connsiteX9" fmla="*/ 298229 w 5350007"/>
              <a:gd name="connsiteY9" fmla="*/ 1425222 h 1975555"/>
              <a:gd name="connsiteX10" fmla="*/ 255896 w 5350007"/>
              <a:gd name="connsiteY10" fmla="*/ 1453444 h 1975555"/>
              <a:gd name="connsiteX11" fmla="*/ 227673 w 5350007"/>
              <a:gd name="connsiteY11" fmla="*/ 1552222 h 1975555"/>
              <a:gd name="connsiteX12" fmla="*/ 241784 w 5350007"/>
              <a:gd name="connsiteY12" fmla="*/ 1806222 h 1975555"/>
              <a:gd name="connsiteX13" fmla="*/ 270007 w 5350007"/>
              <a:gd name="connsiteY13" fmla="*/ 1834444 h 1975555"/>
              <a:gd name="connsiteX14" fmla="*/ 354673 w 5350007"/>
              <a:gd name="connsiteY14" fmla="*/ 1876778 h 1975555"/>
              <a:gd name="connsiteX15" fmla="*/ 467562 w 5350007"/>
              <a:gd name="connsiteY15" fmla="*/ 1905000 h 1975555"/>
              <a:gd name="connsiteX16" fmla="*/ 524007 w 5350007"/>
              <a:gd name="connsiteY16" fmla="*/ 1933222 h 1975555"/>
              <a:gd name="connsiteX17" fmla="*/ 636896 w 5350007"/>
              <a:gd name="connsiteY17" fmla="*/ 1947333 h 1975555"/>
              <a:gd name="connsiteX18" fmla="*/ 820340 w 5350007"/>
              <a:gd name="connsiteY18" fmla="*/ 1975555 h 1975555"/>
              <a:gd name="connsiteX19" fmla="*/ 1596451 w 5350007"/>
              <a:gd name="connsiteY19" fmla="*/ 1961444 h 1975555"/>
              <a:gd name="connsiteX20" fmla="*/ 1695229 w 5350007"/>
              <a:gd name="connsiteY20" fmla="*/ 1933222 h 1975555"/>
              <a:gd name="connsiteX21" fmla="*/ 1779896 w 5350007"/>
              <a:gd name="connsiteY21" fmla="*/ 1919111 h 1975555"/>
              <a:gd name="connsiteX22" fmla="*/ 1850451 w 5350007"/>
              <a:gd name="connsiteY22" fmla="*/ 1905000 h 1975555"/>
              <a:gd name="connsiteX23" fmla="*/ 2118562 w 5350007"/>
              <a:gd name="connsiteY23" fmla="*/ 1862666 h 1975555"/>
              <a:gd name="connsiteX24" fmla="*/ 2316118 w 5350007"/>
              <a:gd name="connsiteY24" fmla="*/ 1848555 h 1975555"/>
              <a:gd name="connsiteX25" fmla="*/ 2527784 w 5350007"/>
              <a:gd name="connsiteY25" fmla="*/ 1820333 h 1975555"/>
              <a:gd name="connsiteX26" fmla="*/ 2598340 w 5350007"/>
              <a:gd name="connsiteY26" fmla="*/ 1806222 h 1975555"/>
              <a:gd name="connsiteX27" fmla="*/ 2697118 w 5350007"/>
              <a:gd name="connsiteY27" fmla="*/ 1792111 h 1975555"/>
              <a:gd name="connsiteX28" fmla="*/ 2753562 w 5350007"/>
              <a:gd name="connsiteY28" fmla="*/ 1778000 h 1975555"/>
              <a:gd name="connsiteX29" fmla="*/ 3346229 w 5350007"/>
              <a:gd name="connsiteY29" fmla="*/ 1763889 h 1975555"/>
              <a:gd name="connsiteX30" fmla="*/ 3430896 w 5350007"/>
              <a:gd name="connsiteY30" fmla="*/ 1735666 h 1975555"/>
              <a:gd name="connsiteX31" fmla="*/ 3529673 w 5350007"/>
              <a:gd name="connsiteY31" fmla="*/ 1693333 h 1975555"/>
              <a:gd name="connsiteX32" fmla="*/ 3557896 w 5350007"/>
              <a:gd name="connsiteY32" fmla="*/ 1665111 h 1975555"/>
              <a:gd name="connsiteX33" fmla="*/ 3600229 w 5350007"/>
              <a:gd name="connsiteY33" fmla="*/ 1636889 h 1975555"/>
              <a:gd name="connsiteX34" fmla="*/ 3628451 w 5350007"/>
              <a:gd name="connsiteY34" fmla="*/ 1608666 h 1975555"/>
              <a:gd name="connsiteX35" fmla="*/ 3727229 w 5350007"/>
              <a:gd name="connsiteY35" fmla="*/ 1580444 h 1975555"/>
              <a:gd name="connsiteX36" fmla="*/ 3854229 w 5350007"/>
              <a:gd name="connsiteY36" fmla="*/ 1552222 h 1975555"/>
              <a:gd name="connsiteX37" fmla="*/ 3967118 w 5350007"/>
              <a:gd name="connsiteY37" fmla="*/ 1524000 h 1975555"/>
              <a:gd name="connsiteX38" fmla="*/ 4912562 w 5350007"/>
              <a:gd name="connsiteY38" fmla="*/ 1509889 h 1975555"/>
              <a:gd name="connsiteX39" fmla="*/ 4954896 w 5350007"/>
              <a:gd name="connsiteY39" fmla="*/ 1495778 h 1975555"/>
              <a:gd name="connsiteX40" fmla="*/ 5081896 w 5350007"/>
              <a:gd name="connsiteY40" fmla="*/ 1467555 h 1975555"/>
              <a:gd name="connsiteX41" fmla="*/ 5166562 w 5350007"/>
              <a:gd name="connsiteY41" fmla="*/ 1439333 h 1975555"/>
              <a:gd name="connsiteX42" fmla="*/ 5208896 w 5350007"/>
              <a:gd name="connsiteY42" fmla="*/ 1411111 h 1975555"/>
              <a:gd name="connsiteX43" fmla="*/ 5307673 w 5350007"/>
              <a:gd name="connsiteY43" fmla="*/ 1284111 h 1975555"/>
              <a:gd name="connsiteX44" fmla="*/ 5350007 w 5350007"/>
              <a:gd name="connsiteY44" fmla="*/ 1143000 h 1975555"/>
              <a:gd name="connsiteX45" fmla="*/ 5321784 w 5350007"/>
              <a:gd name="connsiteY45" fmla="*/ 860778 h 1975555"/>
              <a:gd name="connsiteX46" fmla="*/ 5307673 w 5350007"/>
              <a:gd name="connsiteY46" fmla="*/ 804333 h 1975555"/>
              <a:gd name="connsiteX47" fmla="*/ 5279451 w 5350007"/>
              <a:gd name="connsiteY47" fmla="*/ 762000 h 1975555"/>
              <a:gd name="connsiteX48" fmla="*/ 5194784 w 5350007"/>
              <a:gd name="connsiteY48" fmla="*/ 677333 h 1975555"/>
              <a:gd name="connsiteX49" fmla="*/ 5152451 w 5350007"/>
              <a:gd name="connsiteY49" fmla="*/ 663222 h 1975555"/>
              <a:gd name="connsiteX50" fmla="*/ 5025451 w 5350007"/>
              <a:gd name="connsiteY50" fmla="*/ 635000 h 1975555"/>
              <a:gd name="connsiteX51" fmla="*/ 3938896 w 5350007"/>
              <a:gd name="connsiteY51" fmla="*/ 649111 h 1975555"/>
              <a:gd name="connsiteX52" fmla="*/ 3826007 w 5350007"/>
              <a:gd name="connsiteY52" fmla="*/ 691444 h 1975555"/>
              <a:gd name="connsiteX53" fmla="*/ 3699007 w 5350007"/>
              <a:gd name="connsiteY53" fmla="*/ 733778 h 1975555"/>
              <a:gd name="connsiteX54" fmla="*/ 3656673 w 5350007"/>
              <a:gd name="connsiteY54" fmla="*/ 762000 h 1975555"/>
              <a:gd name="connsiteX55" fmla="*/ 3600229 w 5350007"/>
              <a:gd name="connsiteY55" fmla="*/ 776111 h 1975555"/>
              <a:gd name="connsiteX56" fmla="*/ 3557896 w 5350007"/>
              <a:gd name="connsiteY56" fmla="*/ 790222 h 1975555"/>
              <a:gd name="connsiteX57" fmla="*/ 3374451 w 5350007"/>
              <a:gd name="connsiteY57" fmla="*/ 762000 h 1975555"/>
              <a:gd name="connsiteX58" fmla="*/ 3332118 w 5350007"/>
              <a:gd name="connsiteY58" fmla="*/ 733778 h 1975555"/>
              <a:gd name="connsiteX59" fmla="*/ 3318007 w 5350007"/>
              <a:gd name="connsiteY59" fmla="*/ 550333 h 1975555"/>
              <a:gd name="connsiteX60" fmla="*/ 3346229 w 5350007"/>
              <a:gd name="connsiteY60" fmla="*/ 465666 h 1975555"/>
              <a:gd name="connsiteX61" fmla="*/ 3332118 w 5350007"/>
              <a:gd name="connsiteY61" fmla="*/ 338666 h 1975555"/>
              <a:gd name="connsiteX62" fmla="*/ 3233340 w 5350007"/>
              <a:gd name="connsiteY62" fmla="*/ 268111 h 1975555"/>
              <a:gd name="connsiteX63" fmla="*/ 3120451 w 5350007"/>
              <a:gd name="connsiteY63" fmla="*/ 211666 h 1975555"/>
              <a:gd name="connsiteX64" fmla="*/ 3021673 w 5350007"/>
              <a:gd name="connsiteY64" fmla="*/ 155222 h 1975555"/>
              <a:gd name="connsiteX65" fmla="*/ 2908784 w 5350007"/>
              <a:gd name="connsiteY65" fmla="*/ 112889 h 1975555"/>
              <a:gd name="connsiteX66" fmla="*/ 2810007 w 5350007"/>
              <a:gd name="connsiteY66" fmla="*/ 98778 h 1975555"/>
              <a:gd name="connsiteX67" fmla="*/ 2697118 w 5350007"/>
              <a:gd name="connsiteY67" fmla="*/ 84666 h 1975555"/>
              <a:gd name="connsiteX68" fmla="*/ 2287896 w 5350007"/>
              <a:gd name="connsiteY68" fmla="*/ 70555 h 1975555"/>
              <a:gd name="connsiteX69" fmla="*/ 2132673 w 5350007"/>
              <a:gd name="connsiteY69" fmla="*/ 56444 h 1975555"/>
              <a:gd name="connsiteX70" fmla="*/ 1991562 w 5350007"/>
              <a:gd name="connsiteY70" fmla="*/ 28222 h 1975555"/>
              <a:gd name="connsiteX71" fmla="*/ 1596451 w 5350007"/>
              <a:gd name="connsiteY71" fmla="*/ 0 h 1975555"/>
              <a:gd name="connsiteX72" fmla="*/ 933229 w 5350007"/>
              <a:gd name="connsiteY72" fmla="*/ 14111 h 1975555"/>
              <a:gd name="connsiteX73" fmla="*/ 792118 w 5350007"/>
              <a:gd name="connsiteY73" fmla="*/ 42333 h 1975555"/>
              <a:gd name="connsiteX74" fmla="*/ 707451 w 5350007"/>
              <a:gd name="connsiteY74" fmla="*/ 56444 h 1975555"/>
              <a:gd name="connsiteX75" fmla="*/ 608673 w 5350007"/>
              <a:gd name="connsiteY75" fmla="*/ 70555 h 1975555"/>
              <a:gd name="connsiteX76" fmla="*/ 425229 w 5350007"/>
              <a:gd name="connsiteY76" fmla="*/ 112889 h 1975555"/>
              <a:gd name="connsiteX77" fmla="*/ 368784 w 5350007"/>
              <a:gd name="connsiteY77" fmla="*/ 127000 h 1975555"/>
              <a:gd name="connsiteX78" fmla="*/ 284118 w 5350007"/>
              <a:gd name="connsiteY78" fmla="*/ 155222 h 1975555"/>
              <a:gd name="connsiteX79" fmla="*/ 185340 w 5350007"/>
              <a:gd name="connsiteY79" fmla="*/ 197555 h 1975555"/>
              <a:gd name="connsiteX80" fmla="*/ 114784 w 5350007"/>
              <a:gd name="connsiteY80" fmla="*/ 239889 h 1975555"/>
              <a:gd name="connsiteX81" fmla="*/ 30118 w 5350007"/>
              <a:gd name="connsiteY81" fmla="*/ 296333 h 1975555"/>
              <a:gd name="connsiteX82" fmla="*/ 44229 w 5350007"/>
              <a:gd name="connsiteY82" fmla="*/ 352778 h 19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350007" h="1975555">
                <a:moveTo>
                  <a:pt x="44229" y="352778"/>
                </a:moveTo>
                <a:lnTo>
                  <a:pt x="44229" y="352778"/>
                </a:lnTo>
                <a:cubicBezTo>
                  <a:pt x="-17859" y="632178"/>
                  <a:pt x="-11544" y="550457"/>
                  <a:pt x="44229" y="1030111"/>
                </a:cubicBezTo>
                <a:cubicBezTo>
                  <a:pt x="46945" y="1053472"/>
                  <a:pt x="72892" y="1067417"/>
                  <a:pt x="86562" y="1086555"/>
                </a:cubicBezTo>
                <a:cubicBezTo>
                  <a:pt x="149517" y="1174692"/>
                  <a:pt x="73154" y="1087258"/>
                  <a:pt x="199451" y="1213555"/>
                </a:cubicBezTo>
                <a:lnTo>
                  <a:pt x="241784" y="1255889"/>
                </a:lnTo>
                <a:cubicBezTo>
                  <a:pt x="268032" y="1282137"/>
                  <a:pt x="276742" y="1294534"/>
                  <a:pt x="312340" y="1312333"/>
                </a:cubicBezTo>
                <a:cubicBezTo>
                  <a:pt x="325644" y="1318985"/>
                  <a:pt x="340562" y="1321740"/>
                  <a:pt x="354673" y="1326444"/>
                </a:cubicBezTo>
                <a:cubicBezTo>
                  <a:pt x="349969" y="1354666"/>
                  <a:pt x="354757" y="1386269"/>
                  <a:pt x="340562" y="1411111"/>
                </a:cubicBezTo>
                <a:cubicBezTo>
                  <a:pt x="333182" y="1424026"/>
                  <a:pt x="311533" y="1418570"/>
                  <a:pt x="298229" y="1425222"/>
                </a:cubicBezTo>
                <a:cubicBezTo>
                  <a:pt x="283060" y="1432806"/>
                  <a:pt x="270007" y="1444037"/>
                  <a:pt x="255896" y="1453444"/>
                </a:cubicBezTo>
                <a:cubicBezTo>
                  <a:pt x="249241" y="1473408"/>
                  <a:pt x="227673" y="1534501"/>
                  <a:pt x="227673" y="1552222"/>
                </a:cubicBezTo>
                <a:cubicBezTo>
                  <a:pt x="227673" y="1637019"/>
                  <a:pt x="229205" y="1722363"/>
                  <a:pt x="241784" y="1806222"/>
                </a:cubicBezTo>
                <a:cubicBezTo>
                  <a:pt x="243758" y="1819379"/>
                  <a:pt x="259618" y="1826133"/>
                  <a:pt x="270007" y="1834444"/>
                </a:cubicBezTo>
                <a:cubicBezTo>
                  <a:pt x="303223" y="1861017"/>
                  <a:pt x="315102" y="1865986"/>
                  <a:pt x="354673" y="1876778"/>
                </a:cubicBezTo>
                <a:cubicBezTo>
                  <a:pt x="392094" y="1886984"/>
                  <a:pt x="432869" y="1887654"/>
                  <a:pt x="467562" y="1905000"/>
                </a:cubicBezTo>
                <a:cubicBezTo>
                  <a:pt x="486377" y="1914407"/>
                  <a:pt x="503599" y="1928120"/>
                  <a:pt x="524007" y="1933222"/>
                </a:cubicBezTo>
                <a:cubicBezTo>
                  <a:pt x="560797" y="1942419"/>
                  <a:pt x="599306" y="1942321"/>
                  <a:pt x="636896" y="1947333"/>
                </a:cubicBezTo>
                <a:cubicBezTo>
                  <a:pt x="727679" y="1959437"/>
                  <a:pt x="734108" y="1961183"/>
                  <a:pt x="820340" y="1975555"/>
                </a:cubicBezTo>
                <a:lnTo>
                  <a:pt x="1596451" y="1961444"/>
                </a:lnTo>
                <a:cubicBezTo>
                  <a:pt x="1632719" y="1960215"/>
                  <a:pt x="1661040" y="1940820"/>
                  <a:pt x="1695229" y="1933222"/>
                </a:cubicBezTo>
                <a:cubicBezTo>
                  <a:pt x="1723159" y="1927015"/>
                  <a:pt x="1751746" y="1924229"/>
                  <a:pt x="1779896" y="1919111"/>
                </a:cubicBezTo>
                <a:cubicBezTo>
                  <a:pt x="1803493" y="1914821"/>
                  <a:pt x="1826832" y="1909168"/>
                  <a:pt x="1850451" y="1905000"/>
                </a:cubicBezTo>
                <a:cubicBezTo>
                  <a:pt x="1871414" y="1901301"/>
                  <a:pt x="2068444" y="1867439"/>
                  <a:pt x="2118562" y="1862666"/>
                </a:cubicBezTo>
                <a:cubicBezTo>
                  <a:pt x="2184284" y="1856407"/>
                  <a:pt x="2250266" y="1853259"/>
                  <a:pt x="2316118" y="1848555"/>
                </a:cubicBezTo>
                <a:cubicBezTo>
                  <a:pt x="2582001" y="1804241"/>
                  <a:pt x="2165116" y="1872142"/>
                  <a:pt x="2527784" y="1820333"/>
                </a:cubicBezTo>
                <a:cubicBezTo>
                  <a:pt x="2551527" y="1816941"/>
                  <a:pt x="2574682" y="1810165"/>
                  <a:pt x="2598340" y="1806222"/>
                </a:cubicBezTo>
                <a:cubicBezTo>
                  <a:pt x="2631148" y="1800754"/>
                  <a:pt x="2664394" y="1798061"/>
                  <a:pt x="2697118" y="1792111"/>
                </a:cubicBezTo>
                <a:cubicBezTo>
                  <a:pt x="2716199" y="1788642"/>
                  <a:pt x="2734187" y="1778842"/>
                  <a:pt x="2753562" y="1778000"/>
                </a:cubicBezTo>
                <a:cubicBezTo>
                  <a:pt x="2950987" y="1769416"/>
                  <a:pt x="3148673" y="1768593"/>
                  <a:pt x="3346229" y="1763889"/>
                </a:cubicBezTo>
                <a:lnTo>
                  <a:pt x="3430896" y="1735666"/>
                </a:lnTo>
                <a:cubicBezTo>
                  <a:pt x="3468527" y="1723122"/>
                  <a:pt x="3494797" y="1716583"/>
                  <a:pt x="3529673" y="1693333"/>
                </a:cubicBezTo>
                <a:cubicBezTo>
                  <a:pt x="3540743" y="1685953"/>
                  <a:pt x="3547507" y="1673422"/>
                  <a:pt x="3557896" y="1665111"/>
                </a:cubicBezTo>
                <a:cubicBezTo>
                  <a:pt x="3571139" y="1654517"/>
                  <a:pt x="3586986" y="1647484"/>
                  <a:pt x="3600229" y="1636889"/>
                </a:cubicBezTo>
                <a:cubicBezTo>
                  <a:pt x="3610618" y="1628578"/>
                  <a:pt x="3617043" y="1615511"/>
                  <a:pt x="3628451" y="1608666"/>
                </a:cubicBezTo>
                <a:cubicBezTo>
                  <a:pt x="3643830" y="1599438"/>
                  <a:pt x="3715488" y="1583799"/>
                  <a:pt x="3727229" y="1580444"/>
                </a:cubicBezTo>
                <a:cubicBezTo>
                  <a:pt x="3877455" y="1537523"/>
                  <a:pt x="3599563" y="1606793"/>
                  <a:pt x="3854229" y="1552222"/>
                </a:cubicBezTo>
                <a:cubicBezTo>
                  <a:pt x="3892156" y="1544095"/>
                  <a:pt x="3928335" y="1524579"/>
                  <a:pt x="3967118" y="1524000"/>
                </a:cubicBezTo>
                <a:lnTo>
                  <a:pt x="4912562" y="1509889"/>
                </a:lnTo>
                <a:cubicBezTo>
                  <a:pt x="4926673" y="1505185"/>
                  <a:pt x="4940466" y="1499386"/>
                  <a:pt x="4954896" y="1495778"/>
                </a:cubicBezTo>
                <a:cubicBezTo>
                  <a:pt x="5035442" y="1475641"/>
                  <a:pt x="5009482" y="1489279"/>
                  <a:pt x="5081896" y="1467555"/>
                </a:cubicBezTo>
                <a:cubicBezTo>
                  <a:pt x="5110390" y="1459007"/>
                  <a:pt x="5141809" y="1455834"/>
                  <a:pt x="5166562" y="1439333"/>
                </a:cubicBezTo>
                <a:cubicBezTo>
                  <a:pt x="5180673" y="1429926"/>
                  <a:pt x="5195867" y="1421968"/>
                  <a:pt x="5208896" y="1411111"/>
                </a:cubicBezTo>
                <a:cubicBezTo>
                  <a:pt x="5242613" y="1383014"/>
                  <a:pt x="5295570" y="1320420"/>
                  <a:pt x="5307673" y="1284111"/>
                </a:cubicBezTo>
                <a:cubicBezTo>
                  <a:pt x="5342029" y="1181046"/>
                  <a:pt x="5328681" y="1228305"/>
                  <a:pt x="5350007" y="1143000"/>
                </a:cubicBezTo>
                <a:cubicBezTo>
                  <a:pt x="5340599" y="1048926"/>
                  <a:pt x="5333511" y="954591"/>
                  <a:pt x="5321784" y="860778"/>
                </a:cubicBezTo>
                <a:cubicBezTo>
                  <a:pt x="5319378" y="841534"/>
                  <a:pt x="5315313" y="822159"/>
                  <a:pt x="5307673" y="804333"/>
                </a:cubicBezTo>
                <a:cubicBezTo>
                  <a:pt x="5300992" y="788745"/>
                  <a:pt x="5289308" y="775800"/>
                  <a:pt x="5279451" y="762000"/>
                </a:cubicBezTo>
                <a:cubicBezTo>
                  <a:pt x="5246727" y="716186"/>
                  <a:pt x="5242420" y="701151"/>
                  <a:pt x="5194784" y="677333"/>
                </a:cubicBezTo>
                <a:cubicBezTo>
                  <a:pt x="5181480" y="670681"/>
                  <a:pt x="5166753" y="667308"/>
                  <a:pt x="5152451" y="663222"/>
                </a:cubicBezTo>
                <a:cubicBezTo>
                  <a:pt x="5105951" y="649936"/>
                  <a:pt x="5073950" y="644700"/>
                  <a:pt x="5025451" y="635000"/>
                </a:cubicBezTo>
                <a:lnTo>
                  <a:pt x="3938896" y="649111"/>
                </a:lnTo>
                <a:cubicBezTo>
                  <a:pt x="3853031" y="651205"/>
                  <a:pt x="3887362" y="660767"/>
                  <a:pt x="3826007" y="691444"/>
                </a:cubicBezTo>
                <a:cubicBezTo>
                  <a:pt x="3772873" y="718011"/>
                  <a:pt x="3752899" y="720304"/>
                  <a:pt x="3699007" y="733778"/>
                </a:cubicBezTo>
                <a:cubicBezTo>
                  <a:pt x="3684896" y="743185"/>
                  <a:pt x="3672261" y="755319"/>
                  <a:pt x="3656673" y="762000"/>
                </a:cubicBezTo>
                <a:cubicBezTo>
                  <a:pt x="3638847" y="769639"/>
                  <a:pt x="3618877" y="770783"/>
                  <a:pt x="3600229" y="776111"/>
                </a:cubicBezTo>
                <a:cubicBezTo>
                  <a:pt x="3585927" y="780197"/>
                  <a:pt x="3572007" y="785518"/>
                  <a:pt x="3557896" y="790222"/>
                </a:cubicBezTo>
                <a:cubicBezTo>
                  <a:pt x="3532402" y="787389"/>
                  <a:pt x="3417223" y="780331"/>
                  <a:pt x="3374451" y="762000"/>
                </a:cubicBezTo>
                <a:cubicBezTo>
                  <a:pt x="3358863" y="755319"/>
                  <a:pt x="3346229" y="743185"/>
                  <a:pt x="3332118" y="733778"/>
                </a:cubicBezTo>
                <a:cubicBezTo>
                  <a:pt x="3299336" y="635431"/>
                  <a:pt x="3293028" y="658577"/>
                  <a:pt x="3318007" y="550333"/>
                </a:cubicBezTo>
                <a:cubicBezTo>
                  <a:pt x="3324696" y="521346"/>
                  <a:pt x="3346229" y="465666"/>
                  <a:pt x="3346229" y="465666"/>
                </a:cubicBezTo>
                <a:cubicBezTo>
                  <a:pt x="3341525" y="423333"/>
                  <a:pt x="3348500" y="377983"/>
                  <a:pt x="3332118" y="338666"/>
                </a:cubicBezTo>
                <a:cubicBezTo>
                  <a:pt x="3329203" y="331671"/>
                  <a:pt x="3246857" y="276559"/>
                  <a:pt x="3233340" y="268111"/>
                </a:cubicBezTo>
                <a:cubicBezTo>
                  <a:pt x="3099530" y="184480"/>
                  <a:pt x="3216191" y="252698"/>
                  <a:pt x="3120451" y="211666"/>
                </a:cubicBezTo>
                <a:cubicBezTo>
                  <a:pt x="2947259" y="137439"/>
                  <a:pt x="3163407" y="226088"/>
                  <a:pt x="3021673" y="155222"/>
                </a:cubicBezTo>
                <a:cubicBezTo>
                  <a:pt x="3015654" y="152212"/>
                  <a:pt x="2929141" y="116960"/>
                  <a:pt x="2908784" y="112889"/>
                </a:cubicBezTo>
                <a:cubicBezTo>
                  <a:pt x="2876170" y="106366"/>
                  <a:pt x="2842975" y="103174"/>
                  <a:pt x="2810007" y="98778"/>
                </a:cubicBezTo>
                <a:cubicBezTo>
                  <a:pt x="2772417" y="93766"/>
                  <a:pt x="2734985" y="86713"/>
                  <a:pt x="2697118" y="84666"/>
                </a:cubicBezTo>
                <a:cubicBezTo>
                  <a:pt x="2560829" y="77299"/>
                  <a:pt x="2424303" y="75259"/>
                  <a:pt x="2287896" y="70555"/>
                </a:cubicBezTo>
                <a:cubicBezTo>
                  <a:pt x="2236155" y="65851"/>
                  <a:pt x="2184105" y="63791"/>
                  <a:pt x="2132673" y="56444"/>
                </a:cubicBezTo>
                <a:cubicBezTo>
                  <a:pt x="2085187" y="49660"/>
                  <a:pt x="2039292" y="32995"/>
                  <a:pt x="1991562" y="28222"/>
                </a:cubicBezTo>
                <a:cubicBezTo>
                  <a:pt x="1766075" y="5673"/>
                  <a:pt x="1897650" y="16733"/>
                  <a:pt x="1596451" y="0"/>
                </a:cubicBezTo>
                <a:cubicBezTo>
                  <a:pt x="1375377" y="4704"/>
                  <a:pt x="1154047" y="2489"/>
                  <a:pt x="933229" y="14111"/>
                </a:cubicBezTo>
                <a:cubicBezTo>
                  <a:pt x="885327" y="16632"/>
                  <a:pt x="839434" y="34447"/>
                  <a:pt x="792118" y="42333"/>
                </a:cubicBezTo>
                <a:lnTo>
                  <a:pt x="707451" y="56444"/>
                </a:lnTo>
                <a:cubicBezTo>
                  <a:pt x="674577" y="61501"/>
                  <a:pt x="641481" y="65087"/>
                  <a:pt x="608673" y="70555"/>
                </a:cubicBezTo>
                <a:cubicBezTo>
                  <a:pt x="543515" y="81415"/>
                  <a:pt x="491147" y="96409"/>
                  <a:pt x="425229" y="112889"/>
                </a:cubicBezTo>
                <a:cubicBezTo>
                  <a:pt x="406414" y="117593"/>
                  <a:pt x="387183" y="120867"/>
                  <a:pt x="368784" y="127000"/>
                </a:cubicBezTo>
                <a:cubicBezTo>
                  <a:pt x="340562" y="136407"/>
                  <a:pt x="310726" y="141918"/>
                  <a:pt x="284118" y="155222"/>
                </a:cubicBezTo>
                <a:cubicBezTo>
                  <a:pt x="214369" y="190096"/>
                  <a:pt x="247629" y="176792"/>
                  <a:pt x="185340" y="197555"/>
                </a:cubicBezTo>
                <a:cubicBezTo>
                  <a:pt x="122025" y="260872"/>
                  <a:pt x="197215" y="194094"/>
                  <a:pt x="114784" y="239889"/>
                </a:cubicBezTo>
                <a:cubicBezTo>
                  <a:pt x="85134" y="256361"/>
                  <a:pt x="30118" y="296333"/>
                  <a:pt x="30118" y="296333"/>
                </a:cubicBezTo>
                <a:cubicBezTo>
                  <a:pt x="11545" y="352053"/>
                  <a:pt x="41877" y="343371"/>
                  <a:pt x="44229" y="352778"/>
                </a:cubicBezTo>
                <a:close/>
              </a:path>
            </a:pathLst>
          </a:cu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a:off x="-58035" y="3292898"/>
            <a:ext cx="6194778" cy="2991556"/>
          </a:xfrm>
          <a:custGeom>
            <a:avLst/>
            <a:gdLst>
              <a:gd name="connsiteX0" fmla="*/ 705555 w 6194778"/>
              <a:gd name="connsiteY0" fmla="*/ 2130778 h 2991556"/>
              <a:gd name="connsiteX1" fmla="*/ 705555 w 6194778"/>
              <a:gd name="connsiteY1" fmla="*/ 2130778 h 2991556"/>
              <a:gd name="connsiteX2" fmla="*/ 268111 w 6194778"/>
              <a:gd name="connsiteY2" fmla="*/ 2144889 h 2991556"/>
              <a:gd name="connsiteX3" fmla="*/ 169333 w 6194778"/>
              <a:gd name="connsiteY3" fmla="*/ 2201334 h 2991556"/>
              <a:gd name="connsiteX4" fmla="*/ 112889 w 6194778"/>
              <a:gd name="connsiteY4" fmla="*/ 2229556 h 2991556"/>
              <a:gd name="connsiteX5" fmla="*/ 84666 w 6194778"/>
              <a:gd name="connsiteY5" fmla="*/ 2257778 h 2991556"/>
              <a:gd name="connsiteX6" fmla="*/ 0 w 6194778"/>
              <a:gd name="connsiteY6" fmla="*/ 2300112 h 2991556"/>
              <a:gd name="connsiteX7" fmla="*/ 28222 w 6194778"/>
              <a:gd name="connsiteY7" fmla="*/ 2624667 h 2991556"/>
              <a:gd name="connsiteX8" fmla="*/ 42333 w 6194778"/>
              <a:gd name="connsiteY8" fmla="*/ 2667000 h 2991556"/>
              <a:gd name="connsiteX9" fmla="*/ 56444 w 6194778"/>
              <a:gd name="connsiteY9" fmla="*/ 2723445 h 2991556"/>
              <a:gd name="connsiteX10" fmla="*/ 127000 w 6194778"/>
              <a:gd name="connsiteY10" fmla="*/ 2765778 h 2991556"/>
              <a:gd name="connsiteX11" fmla="*/ 169333 w 6194778"/>
              <a:gd name="connsiteY11" fmla="*/ 2794000 h 2991556"/>
              <a:gd name="connsiteX12" fmla="*/ 296333 w 6194778"/>
              <a:gd name="connsiteY12" fmla="*/ 2822223 h 2991556"/>
              <a:gd name="connsiteX13" fmla="*/ 493889 w 6194778"/>
              <a:gd name="connsiteY13" fmla="*/ 2878667 h 2991556"/>
              <a:gd name="connsiteX14" fmla="*/ 536222 w 6194778"/>
              <a:gd name="connsiteY14" fmla="*/ 2892778 h 2991556"/>
              <a:gd name="connsiteX15" fmla="*/ 578555 w 6194778"/>
              <a:gd name="connsiteY15" fmla="*/ 2906889 h 2991556"/>
              <a:gd name="connsiteX16" fmla="*/ 719666 w 6194778"/>
              <a:gd name="connsiteY16" fmla="*/ 2977445 h 2991556"/>
              <a:gd name="connsiteX17" fmla="*/ 846666 w 6194778"/>
              <a:gd name="connsiteY17" fmla="*/ 2991556 h 2991556"/>
              <a:gd name="connsiteX18" fmla="*/ 1411111 w 6194778"/>
              <a:gd name="connsiteY18" fmla="*/ 2963334 h 2991556"/>
              <a:gd name="connsiteX19" fmla="*/ 1524000 w 6194778"/>
              <a:gd name="connsiteY19" fmla="*/ 2906889 h 2991556"/>
              <a:gd name="connsiteX20" fmla="*/ 1721555 w 6194778"/>
              <a:gd name="connsiteY20" fmla="*/ 2892778 h 2991556"/>
              <a:gd name="connsiteX21" fmla="*/ 2088444 w 6194778"/>
              <a:gd name="connsiteY21" fmla="*/ 2864556 h 2991556"/>
              <a:gd name="connsiteX22" fmla="*/ 2159000 w 6194778"/>
              <a:gd name="connsiteY22" fmla="*/ 2850445 h 2991556"/>
              <a:gd name="connsiteX23" fmla="*/ 2257778 w 6194778"/>
              <a:gd name="connsiteY23" fmla="*/ 2836334 h 2991556"/>
              <a:gd name="connsiteX24" fmla="*/ 2342444 w 6194778"/>
              <a:gd name="connsiteY24" fmla="*/ 2794000 h 2991556"/>
              <a:gd name="connsiteX25" fmla="*/ 2413000 w 6194778"/>
              <a:gd name="connsiteY25" fmla="*/ 2779889 h 2991556"/>
              <a:gd name="connsiteX26" fmla="*/ 2511778 w 6194778"/>
              <a:gd name="connsiteY26" fmla="*/ 2737556 h 2991556"/>
              <a:gd name="connsiteX27" fmla="*/ 2554111 w 6194778"/>
              <a:gd name="connsiteY27" fmla="*/ 2723445 h 2991556"/>
              <a:gd name="connsiteX28" fmla="*/ 2794000 w 6194778"/>
              <a:gd name="connsiteY28" fmla="*/ 2624667 h 2991556"/>
              <a:gd name="connsiteX29" fmla="*/ 2921000 w 6194778"/>
              <a:gd name="connsiteY29" fmla="*/ 2582334 h 2991556"/>
              <a:gd name="connsiteX30" fmla="*/ 3019778 w 6194778"/>
              <a:gd name="connsiteY30" fmla="*/ 2497667 h 2991556"/>
              <a:gd name="connsiteX31" fmla="*/ 3146778 w 6194778"/>
              <a:gd name="connsiteY31" fmla="*/ 2356556 h 2991556"/>
              <a:gd name="connsiteX32" fmla="*/ 3175000 w 6194778"/>
              <a:gd name="connsiteY32" fmla="*/ 2314223 h 2991556"/>
              <a:gd name="connsiteX33" fmla="*/ 3217333 w 6194778"/>
              <a:gd name="connsiteY33" fmla="*/ 2201334 h 2991556"/>
              <a:gd name="connsiteX34" fmla="*/ 3273778 w 6194778"/>
              <a:gd name="connsiteY34" fmla="*/ 2046112 h 2991556"/>
              <a:gd name="connsiteX35" fmla="*/ 3302000 w 6194778"/>
              <a:gd name="connsiteY35" fmla="*/ 2017889 h 2991556"/>
              <a:gd name="connsiteX36" fmla="*/ 3372555 w 6194778"/>
              <a:gd name="connsiteY36" fmla="*/ 1919112 h 2991556"/>
              <a:gd name="connsiteX37" fmla="*/ 3358444 w 6194778"/>
              <a:gd name="connsiteY37" fmla="*/ 1707445 h 2991556"/>
              <a:gd name="connsiteX38" fmla="*/ 3344333 w 6194778"/>
              <a:gd name="connsiteY38" fmla="*/ 1636889 h 2991556"/>
              <a:gd name="connsiteX39" fmla="*/ 3330222 w 6194778"/>
              <a:gd name="connsiteY39" fmla="*/ 1538112 h 2991556"/>
              <a:gd name="connsiteX40" fmla="*/ 3344333 w 6194778"/>
              <a:gd name="connsiteY40" fmla="*/ 1354667 h 2991556"/>
              <a:gd name="connsiteX41" fmla="*/ 3372555 w 6194778"/>
              <a:gd name="connsiteY41" fmla="*/ 1312334 h 2991556"/>
              <a:gd name="connsiteX42" fmla="*/ 3386666 w 6194778"/>
              <a:gd name="connsiteY42" fmla="*/ 1270000 h 2991556"/>
              <a:gd name="connsiteX43" fmla="*/ 3400778 w 6194778"/>
              <a:gd name="connsiteY43" fmla="*/ 1143000 h 2991556"/>
              <a:gd name="connsiteX44" fmla="*/ 3668889 w 6194778"/>
              <a:gd name="connsiteY44" fmla="*/ 1171223 h 2991556"/>
              <a:gd name="connsiteX45" fmla="*/ 3725333 w 6194778"/>
              <a:gd name="connsiteY45" fmla="*/ 1185334 h 2991556"/>
              <a:gd name="connsiteX46" fmla="*/ 3767666 w 6194778"/>
              <a:gd name="connsiteY46" fmla="*/ 1199445 h 2991556"/>
              <a:gd name="connsiteX47" fmla="*/ 3838222 w 6194778"/>
              <a:gd name="connsiteY47" fmla="*/ 1241778 h 2991556"/>
              <a:gd name="connsiteX48" fmla="*/ 3880555 w 6194778"/>
              <a:gd name="connsiteY48" fmla="*/ 1270000 h 2991556"/>
              <a:gd name="connsiteX49" fmla="*/ 3993444 w 6194778"/>
              <a:gd name="connsiteY49" fmla="*/ 1298223 h 2991556"/>
              <a:gd name="connsiteX50" fmla="*/ 4176889 w 6194778"/>
              <a:gd name="connsiteY50" fmla="*/ 1326445 h 2991556"/>
              <a:gd name="connsiteX51" fmla="*/ 4445000 w 6194778"/>
              <a:gd name="connsiteY51" fmla="*/ 1354667 h 2991556"/>
              <a:gd name="connsiteX52" fmla="*/ 4487333 w 6194778"/>
              <a:gd name="connsiteY52" fmla="*/ 1368778 h 2991556"/>
              <a:gd name="connsiteX53" fmla="*/ 4741333 w 6194778"/>
              <a:gd name="connsiteY53" fmla="*/ 1397000 h 2991556"/>
              <a:gd name="connsiteX54" fmla="*/ 4797778 w 6194778"/>
              <a:gd name="connsiteY54" fmla="*/ 1411112 h 2991556"/>
              <a:gd name="connsiteX55" fmla="*/ 4953000 w 6194778"/>
              <a:gd name="connsiteY55" fmla="*/ 1439334 h 2991556"/>
              <a:gd name="connsiteX56" fmla="*/ 5602111 w 6194778"/>
              <a:gd name="connsiteY56" fmla="*/ 1425223 h 2991556"/>
              <a:gd name="connsiteX57" fmla="*/ 5686778 w 6194778"/>
              <a:gd name="connsiteY57" fmla="*/ 1411112 h 2991556"/>
              <a:gd name="connsiteX58" fmla="*/ 5856111 w 6194778"/>
              <a:gd name="connsiteY58" fmla="*/ 1354667 h 2991556"/>
              <a:gd name="connsiteX59" fmla="*/ 5954889 w 6194778"/>
              <a:gd name="connsiteY59" fmla="*/ 1312334 h 2991556"/>
              <a:gd name="connsiteX60" fmla="*/ 6011333 w 6194778"/>
              <a:gd name="connsiteY60" fmla="*/ 1270000 h 2991556"/>
              <a:gd name="connsiteX61" fmla="*/ 6110111 w 6194778"/>
              <a:gd name="connsiteY61" fmla="*/ 1227667 h 2991556"/>
              <a:gd name="connsiteX62" fmla="*/ 6138333 w 6194778"/>
              <a:gd name="connsiteY62" fmla="*/ 1185334 h 2991556"/>
              <a:gd name="connsiteX63" fmla="*/ 6180666 w 6194778"/>
              <a:gd name="connsiteY63" fmla="*/ 1171223 h 2991556"/>
              <a:gd name="connsiteX64" fmla="*/ 6194778 w 6194778"/>
              <a:gd name="connsiteY64" fmla="*/ 1100667 h 2991556"/>
              <a:gd name="connsiteX65" fmla="*/ 6180666 w 6194778"/>
              <a:gd name="connsiteY65" fmla="*/ 691445 h 2991556"/>
              <a:gd name="connsiteX66" fmla="*/ 6124222 w 6194778"/>
              <a:gd name="connsiteY66" fmla="*/ 663223 h 2991556"/>
              <a:gd name="connsiteX67" fmla="*/ 6081889 w 6194778"/>
              <a:gd name="connsiteY67" fmla="*/ 635000 h 2991556"/>
              <a:gd name="connsiteX68" fmla="*/ 6025444 w 6194778"/>
              <a:gd name="connsiteY68" fmla="*/ 606778 h 2991556"/>
              <a:gd name="connsiteX69" fmla="*/ 5912555 w 6194778"/>
              <a:gd name="connsiteY69" fmla="*/ 522112 h 2991556"/>
              <a:gd name="connsiteX70" fmla="*/ 5870222 w 6194778"/>
              <a:gd name="connsiteY70" fmla="*/ 493889 h 2991556"/>
              <a:gd name="connsiteX71" fmla="*/ 5827889 w 6194778"/>
              <a:gd name="connsiteY71" fmla="*/ 451556 h 2991556"/>
              <a:gd name="connsiteX72" fmla="*/ 5743222 w 6194778"/>
              <a:gd name="connsiteY72" fmla="*/ 423334 h 2991556"/>
              <a:gd name="connsiteX73" fmla="*/ 5559778 w 6194778"/>
              <a:gd name="connsiteY73" fmla="*/ 395112 h 2991556"/>
              <a:gd name="connsiteX74" fmla="*/ 4289778 w 6194778"/>
              <a:gd name="connsiteY74" fmla="*/ 395112 h 2991556"/>
              <a:gd name="connsiteX75" fmla="*/ 4219222 w 6194778"/>
              <a:gd name="connsiteY75" fmla="*/ 352778 h 2991556"/>
              <a:gd name="connsiteX76" fmla="*/ 4176889 w 6194778"/>
              <a:gd name="connsiteY76" fmla="*/ 338667 h 2991556"/>
              <a:gd name="connsiteX77" fmla="*/ 4092222 w 6194778"/>
              <a:gd name="connsiteY77" fmla="*/ 282223 h 2991556"/>
              <a:gd name="connsiteX78" fmla="*/ 3908778 w 6194778"/>
              <a:gd name="connsiteY78" fmla="*/ 254000 h 2991556"/>
              <a:gd name="connsiteX79" fmla="*/ 3781778 w 6194778"/>
              <a:gd name="connsiteY79" fmla="*/ 211667 h 2991556"/>
              <a:gd name="connsiteX80" fmla="*/ 3725333 w 6194778"/>
              <a:gd name="connsiteY80" fmla="*/ 183445 h 2991556"/>
              <a:gd name="connsiteX81" fmla="*/ 3584222 w 6194778"/>
              <a:gd name="connsiteY81" fmla="*/ 155223 h 2991556"/>
              <a:gd name="connsiteX82" fmla="*/ 3471333 w 6194778"/>
              <a:gd name="connsiteY82" fmla="*/ 70556 h 2991556"/>
              <a:gd name="connsiteX83" fmla="*/ 3443111 w 6194778"/>
              <a:gd name="connsiteY83" fmla="*/ 28223 h 2991556"/>
              <a:gd name="connsiteX84" fmla="*/ 3358444 w 6194778"/>
              <a:gd name="connsiteY84" fmla="*/ 0 h 2991556"/>
              <a:gd name="connsiteX85" fmla="*/ 2906889 w 6194778"/>
              <a:gd name="connsiteY85" fmla="*/ 28223 h 2991556"/>
              <a:gd name="connsiteX86" fmla="*/ 2822222 w 6194778"/>
              <a:gd name="connsiteY86" fmla="*/ 56445 h 2991556"/>
              <a:gd name="connsiteX87" fmla="*/ 2229555 w 6194778"/>
              <a:gd name="connsiteY87" fmla="*/ 70556 h 2991556"/>
              <a:gd name="connsiteX88" fmla="*/ 2159000 w 6194778"/>
              <a:gd name="connsiteY88" fmla="*/ 155223 h 2991556"/>
              <a:gd name="connsiteX89" fmla="*/ 2144889 w 6194778"/>
              <a:gd name="connsiteY89" fmla="*/ 225778 h 2991556"/>
              <a:gd name="connsiteX90" fmla="*/ 2116666 w 6194778"/>
              <a:gd name="connsiteY90" fmla="*/ 310445 h 2991556"/>
              <a:gd name="connsiteX91" fmla="*/ 2102555 w 6194778"/>
              <a:gd name="connsiteY91" fmla="*/ 395112 h 2991556"/>
              <a:gd name="connsiteX92" fmla="*/ 2116666 w 6194778"/>
              <a:gd name="connsiteY92" fmla="*/ 677334 h 2991556"/>
              <a:gd name="connsiteX93" fmla="*/ 2144889 w 6194778"/>
              <a:gd name="connsiteY93" fmla="*/ 762000 h 2991556"/>
              <a:gd name="connsiteX94" fmla="*/ 2173111 w 6194778"/>
              <a:gd name="connsiteY94" fmla="*/ 903112 h 2991556"/>
              <a:gd name="connsiteX95" fmla="*/ 2187222 w 6194778"/>
              <a:gd name="connsiteY95" fmla="*/ 1001889 h 2991556"/>
              <a:gd name="connsiteX96" fmla="*/ 2201333 w 6194778"/>
              <a:gd name="connsiteY96" fmla="*/ 1086556 h 2991556"/>
              <a:gd name="connsiteX97" fmla="*/ 2257778 w 6194778"/>
              <a:gd name="connsiteY97" fmla="*/ 1100667 h 2991556"/>
              <a:gd name="connsiteX98" fmla="*/ 2243666 w 6194778"/>
              <a:gd name="connsiteY98" fmla="*/ 1298223 h 2991556"/>
              <a:gd name="connsiteX99" fmla="*/ 2286000 w 6194778"/>
              <a:gd name="connsiteY99" fmla="*/ 1806223 h 2991556"/>
              <a:gd name="connsiteX100" fmla="*/ 2257778 w 6194778"/>
              <a:gd name="connsiteY100" fmla="*/ 1919112 h 2991556"/>
              <a:gd name="connsiteX101" fmla="*/ 2229555 w 6194778"/>
              <a:gd name="connsiteY101" fmla="*/ 1961445 h 2991556"/>
              <a:gd name="connsiteX102" fmla="*/ 2173111 w 6194778"/>
              <a:gd name="connsiteY102" fmla="*/ 2088445 h 2991556"/>
              <a:gd name="connsiteX103" fmla="*/ 2130778 w 6194778"/>
              <a:gd name="connsiteY103" fmla="*/ 2102556 h 2991556"/>
              <a:gd name="connsiteX104" fmla="*/ 2060222 w 6194778"/>
              <a:gd name="connsiteY104" fmla="*/ 2102556 h 2991556"/>
              <a:gd name="connsiteX105" fmla="*/ 1947333 w 6194778"/>
              <a:gd name="connsiteY105" fmla="*/ 2130778 h 2991556"/>
              <a:gd name="connsiteX106" fmla="*/ 1848555 w 6194778"/>
              <a:gd name="connsiteY106" fmla="*/ 2144889 h 2991556"/>
              <a:gd name="connsiteX107" fmla="*/ 1749778 w 6194778"/>
              <a:gd name="connsiteY107" fmla="*/ 2173112 h 2991556"/>
              <a:gd name="connsiteX108" fmla="*/ 1086555 w 6194778"/>
              <a:gd name="connsiteY108" fmla="*/ 2159000 h 2991556"/>
              <a:gd name="connsiteX109" fmla="*/ 987778 w 6194778"/>
              <a:gd name="connsiteY109" fmla="*/ 2144889 h 2991556"/>
              <a:gd name="connsiteX110" fmla="*/ 733778 w 6194778"/>
              <a:gd name="connsiteY110" fmla="*/ 2130778 h 2991556"/>
              <a:gd name="connsiteX111" fmla="*/ 649111 w 6194778"/>
              <a:gd name="connsiteY111" fmla="*/ 2116667 h 2991556"/>
              <a:gd name="connsiteX112" fmla="*/ 649111 w 6194778"/>
              <a:gd name="connsiteY112" fmla="*/ 2116667 h 299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194778" h="2991556">
                <a:moveTo>
                  <a:pt x="705555" y="2130778"/>
                </a:moveTo>
                <a:lnTo>
                  <a:pt x="705555" y="2130778"/>
                </a:lnTo>
                <a:cubicBezTo>
                  <a:pt x="559740" y="2135482"/>
                  <a:pt x="413469" y="2132430"/>
                  <a:pt x="268111" y="2144889"/>
                </a:cubicBezTo>
                <a:cubicBezTo>
                  <a:pt x="243028" y="2147039"/>
                  <a:pt x="191655" y="2188578"/>
                  <a:pt x="169333" y="2201334"/>
                </a:cubicBezTo>
                <a:cubicBezTo>
                  <a:pt x="151069" y="2211770"/>
                  <a:pt x="130392" y="2217888"/>
                  <a:pt x="112889" y="2229556"/>
                </a:cubicBezTo>
                <a:cubicBezTo>
                  <a:pt x="101819" y="2236936"/>
                  <a:pt x="95055" y="2249467"/>
                  <a:pt x="84666" y="2257778"/>
                </a:cubicBezTo>
                <a:cubicBezTo>
                  <a:pt x="45588" y="2289040"/>
                  <a:pt x="44712" y="2285207"/>
                  <a:pt x="0" y="2300112"/>
                </a:cubicBezTo>
                <a:cubicBezTo>
                  <a:pt x="7678" y="2438319"/>
                  <a:pt x="-323" y="2510486"/>
                  <a:pt x="28222" y="2624667"/>
                </a:cubicBezTo>
                <a:cubicBezTo>
                  <a:pt x="31830" y="2639097"/>
                  <a:pt x="38247" y="2652698"/>
                  <a:pt x="42333" y="2667000"/>
                </a:cubicBezTo>
                <a:cubicBezTo>
                  <a:pt x="47661" y="2685648"/>
                  <a:pt x="43823" y="2708720"/>
                  <a:pt x="56444" y="2723445"/>
                </a:cubicBezTo>
                <a:cubicBezTo>
                  <a:pt x="74293" y="2744269"/>
                  <a:pt x="103742" y="2751242"/>
                  <a:pt x="127000" y="2765778"/>
                </a:cubicBezTo>
                <a:cubicBezTo>
                  <a:pt x="141382" y="2774766"/>
                  <a:pt x="154164" y="2786415"/>
                  <a:pt x="169333" y="2794000"/>
                </a:cubicBezTo>
                <a:cubicBezTo>
                  <a:pt x="206893" y="2812780"/>
                  <a:pt x="258386" y="2814092"/>
                  <a:pt x="296333" y="2822223"/>
                </a:cubicBezTo>
                <a:cubicBezTo>
                  <a:pt x="395556" y="2843485"/>
                  <a:pt x="405041" y="2849051"/>
                  <a:pt x="493889" y="2878667"/>
                </a:cubicBezTo>
                <a:lnTo>
                  <a:pt x="536222" y="2892778"/>
                </a:lnTo>
                <a:cubicBezTo>
                  <a:pt x="550333" y="2897482"/>
                  <a:pt x="565800" y="2899236"/>
                  <a:pt x="578555" y="2906889"/>
                </a:cubicBezTo>
                <a:cubicBezTo>
                  <a:pt x="620772" y="2932219"/>
                  <a:pt x="669877" y="2966776"/>
                  <a:pt x="719666" y="2977445"/>
                </a:cubicBezTo>
                <a:cubicBezTo>
                  <a:pt x="761314" y="2986370"/>
                  <a:pt x="804333" y="2986852"/>
                  <a:pt x="846666" y="2991556"/>
                </a:cubicBezTo>
                <a:lnTo>
                  <a:pt x="1411111" y="2963334"/>
                </a:lnTo>
                <a:cubicBezTo>
                  <a:pt x="1600124" y="2950447"/>
                  <a:pt x="1318943" y="2952458"/>
                  <a:pt x="1524000" y="2906889"/>
                </a:cubicBezTo>
                <a:cubicBezTo>
                  <a:pt x="1588447" y="2892567"/>
                  <a:pt x="1655784" y="2898497"/>
                  <a:pt x="1721555" y="2892778"/>
                </a:cubicBezTo>
                <a:cubicBezTo>
                  <a:pt x="2105558" y="2859387"/>
                  <a:pt x="1472436" y="2900791"/>
                  <a:pt x="2088444" y="2864556"/>
                </a:cubicBezTo>
                <a:cubicBezTo>
                  <a:pt x="2111963" y="2859852"/>
                  <a:pt x="2135342" y="2854388"/>
                  <a:pt x="2159000" y="2850445"/>
                </a:cubicBezTo>
                <a:cubicBezTo>
                  <a:pt x="2191808" y="2844977"/>
                  <a:pt x="2225989" y="2846115"/>
                  <a:pt x="2257778" y="2836334"/>
                </a:cubicBezTo>
                <a:cubicBezTo>
                  <a:pt x="2287936" y="2827055"/>
                  <a:pt x="2312790" y="2804783"/>
                  <a:pt x="2342444" y="2794000"/>
                </a:cubicBezTo>
                <a:cubicBezTo>
                  <a:pt x="2364984" y="2785803"/>
                  <a:pt x="2389481" y="2784593"/>
                  <a:pt x="2413000" y="2779889"/>
                </a:cubicBezTo>
                <a:cubicBezTo>
                  <a:pt x="2445926" y="2765778"/>
                  <a:pt x="2478518" y="2750860"/>
                  <a:pt x="2511778" y="2737556"/>
                </a:cubicBezTo>
                <a:cubicBezTo>
                  <a:pt x="2525588" y="2732032"/>
                  <a:pt x="2540439" y="2729304"/>
                  <a:pt x="2554111" y="2723445"/>
                </a:cubicBezTo>
                <a:cubicBezTo>
                  <a:pt x="2666017" y="2675485"/>
                  <a:pt x="2600692" y="2672994"/>
                  <a:pt x="2794000" y="2624667"/>
                </a:cubicBezTo>
                <a:cubicBezTo>
                  <a:pt x="2847895" y="2611193"/>
                  <a:pt x="2867863" y="2608902"/>
                  <a:pt x="2921000" y="2582334"/>
                </a:cubicBezTo>
                <a:cubicBezTo>
                  <a:pt x="2963981" y="2560844"/>
                  <a:pt x="2985060" y="2532385"/>
                  <a:pt x="3019778" y="2497667"/>
                </a:cubicBezTo>
                <a:cubicBezTo>
                  <a:pt x="3077796" y="2439649"/>
                  <a:pt x="3081675" y="2437934"/>
                  <a:pt x="3146778" y="2356556"/>
                </a:cubicBezTo>
                <a:cubicBezTo>
                  <a:pt x="3157372" y="2343313"/>
                  <a:pt x="3165593" y="2328334"/>
                  <a:pt x="3175000" y="2314223"/>
                </a:cubicBezTo>
                <a:cubicBezTo>
                  <a:pt x="3205552" y="2192015"/>
                  <a:pt x="3168139" y="2324319"/>
                  <a:pt x="3217333" y="2201334"/>
                </a:cubicBezTo>
                <a:cubicBezTo>
                  <a:pt x="3231603" y="2165658"/>
                  <a:pt x="3253206" y="2082113"/>
                  <a:pt x="3273778" y="2046112"/>
                </a:cubicBezTo>
                <a:cubicBezTo>
                  <a:pt x="3280379" y="2034561"/>
                  <a:pt x="3293483" y="2028110"/>
                  <a:pt x="3302000" y="2017889"/>
                </a:cubicBezTo>
                <a:cubicBezTo>
                  <a:pt x="3331173" y="1982881"/>
                  <a:pt x="3348115" y="1955772"/>
                  <a:pt x="3372555" y="1919112"/>
                </a:cubicBezTo>
                <a:cubicBezTo>
                  <a:pt x="3367851" y="1848556"/>
                  <a:pt x="3365480" y="1777806"/>
                  <a:pt x="3358444" y="1707445"/>
                </a:cubicBezTo>
                <a:cubicBezTo>
                  <a:pt x="3356057" y="1683580"/>
                  <a:pt x="3348276" y="1660547"/>
                  <a:pt x="3344333" y="1636889"/>
                </a:cubicBezTo>
                <a:cubicBezTo>
                  <a:pt x="3338865" y="1604082"/>
                  <a:pt x="3334926" y="1571038"/>
                  <a:pt x="3330222" y="1538112"/>
                </a:cubicBezTo>
                <a:cubicBezTo>
                  <a:pt x="3334926" y="1476964"/>
                  <a:pt x="3333031" y="1414946"/>
                  <a:pt x="3344333" y="1354667"/>
                </a:cubicBezTo>
                <a:cubicBezTo>
                  <a:pt x="3347458" y="1337998"/>
                  <a:pt x="3364971" y="1327503"/>
                  <a:pt x="3372555" y="1312334"/>
                </a:cubicBezTo>
                <a:cubicBezTo>
                  <a:pt x="3379207" y="1299030"/>
                  <a:pt x="3381962" y="1284111"/>
                  <a:pt x="3386666" y="1270000"/>
                </a:cubicBezTo>
                <a:cubicBezTo>
                  <a:pt x="3391370" y="1227667"/>
                  <a:pt x="3362238" y="1161136"/>
                  <a:pt x="3400778" y="1143000"/>
                </a:cubicBezTo>
                <a:cubicBezTo>
                  <a:pt x="3508136" y="1092479"/>
                  <a:pt x="3581306" y="1146200"/>
                  <a:pt x="3668889" y="1171223"/>
                </a:cubicBezTo>
                <a:cubicBezTo>
                  <a:pt x="3687537" y="1176551"/>
                  <a:pt x="3706685" y="1180006"/>
                  <a:pt x="3725333" y="1185334"/>
                </a:cubicBezTo>
                <a:cubicBezTo>
                  <a:pt x="3739635" y="1189420"/>
                  <a:pt x="3753555" y="1194741"/>
                  <a:pt x="3767666" y="1199445"/>
                </a:cubicBezTo>
                <a:cubicBezTo>
                  <a:pt x="3822793" y="1254570"/>
                  <a:pt x="3764948" y="1205141"/>
                  <a:pt x="3838222" y="1241778"/>
                </a:cubicBezTo>
                <a:cubicBezTo>
                  <a:pt x="3853391" y="1249362"/>
                  <a:pt x="3864617" y="1264204"/>
                  <a:pt x="3880555" y="1270000"/>
                </a:cubicBezTo>
                <a:cubicBezTo>
                  <a:pt x="3917008" y="1283256"/>
                  <a:pt x="3956647" y="1285957"/>
                  <a:pt x="3993444" y="1298223"/>
                </a:cubicBezTo>
                <a:cubicBezTo>
                  <a:pt x="4083077" y="1328100"/>
                  <a:pt x="4013181" y="1308255"/>
                  <a:pt x="4176889" y="1326445"/>
                </a:cubicBezTo>
                <a:cubicBezTo>
                  <a:pt x="4454384" y="1357278"/>
                  <a:pt x="4097127" y="1323042"/>
                  <a:pt x="4445000" y="1354667"/>
                </a:cubicBezTo>
                <a:cubicBezTo>
                  <a:pt x="4459111" y="1359371"/>
                  <a:pt x="4472813" y="1365551"/>
                  <a:pt x="4487333" y="1368778"/>
                </a:cubicBezTo>
                <a:cubicBezTo>
                  <a:pt x="4571654" y="1387516"/>
                  <a:pt x="4654772" y="1389787"/>
                  <a:pt x="4741333" y="1397000"/>
                </a:cubicBezTo>
                <a:cubicBezTo>
                  <a:pt x="4760148" y="1401704"/>
                  <a:pt x="4778846" y="1406905"/>
                  <a:pt x="4797778" y="1411112"/>
                </a:cubicBezTo>
                <a:cubicBezTo>
                  <a:pt x="4856939" y="1424259"/>
                  <a:pt x="4891736" y="1429123"/>
                  <a:pt x="4953000" y="1439334"/>
                </a:cubicBezTo>
                <a:lnTo>
                  <a:pt x="5602111" y="1425223"/>
                </a:lnTo>
                <a:cubicBezTo>
                  <a:pt x="5630701" y="1424123"/>
                  <a:pt x="5658722" y="1416723"/>
                  <a:pt x="5686778" y="1411112"/>
                </a:cubicBezTo>
                <a:cubicBezTo>
                  <a:pt x="5748019" y="1398863"/>
                  <a:pt x="5795915" y="1379748"/>
                  <a:pt x="5856111" y="1354667"/>
                </a:cubicBezTo>
                <a:cubicBezTo>
                  <a:pt x="5995605" y="1296545"/>
                  <a:pt x="5843280" y="1349536"/>
                  <a:pt x="5954889" y="1312334"/>
                </a:cubicBezTo>
                <a:cubicBezTo>
                  <a:pt x="5973704" y="1298223"/>
                  <a:pt x="5991389" y="1282465"/>
                  <a:pt x="6011333" y="1270000"/>
                </a:cubicBezTo>
                <a:cubicBezTo>
                  <a:pt x="6051187" y="1245091"/>
                  <a:pt x="6068960" y="1241384"/>
                  <a:pt x="6110111" y="1227667"/>
                </a:cubicBezTo>
                <a:cubicBezTo>
                  <a:pt x="6119518" y="1213556"/>
                  <a:pt x="6125090" y="1195928"/>
                  <a:pt x="6138333" y="1185334"/>
                </a:cubicBezTo>
                <a:cubicBezTo>
                  <a:pt x="6149948" y="1176042"/>
                  <a:pt x="6172415" y="1183599"/>
                  <a:pt x="6180666" y="1171223"/>
                </a:cubicBezTo>
                <a:cubicBezTo>
                  <a:pt x="6193970" y="1151267"/>
                  <a:pt x="6190074" y="1124186"/>
                  <a:pt x="6194778" y="1100667"/>
                </a:cubicBezTo>
                <a:cubicBezTo>
                  <a:pt x="6190074" y="964260"/>
                  <a:pt x="6202400" y="826192"/>
                  <a:pt x="6180666" y="691445"/>
                </a:cubicBezTo>
                <a:cubicBezTo>
                  <a:pt x="6177316" y="670678"/>
                  <a:pt x="6142486" y="673660"/>
                  <a:pt x="6124222" y="663223"/>
                </a:cubicBezTo>
                <a:cubicBezTo>
                  <a:pt x="6109497" y="654809"/>
                  <a:pt x="6096614" y="643414"/>
                  <a:pt x="6081889" y="635000"/>
                </a:cubicBezTo>
                <a:cubicBezTo>
                  <a:pt x="6063625" y="624563"/>
                  <a:pt x="6043708" y="617215"/>
                  <a:pt x="6025444" y="606778"/>
                </a:cubicBezTo>
                <a:cubicBezTo>
                  <a:pt x="5980787" y="581260"/>
                  <a:pt x="5955977" y="554679"/>
                  <a:pt x="5912555" y="522112"/>
                </a:cubicBezTo>
                <a:cubicBezTo>
                  <a:pt x="5898987" y="511936"/>
                  <a:pt x="5883251" y="504746"/>
                  <a:pt x="5870222" y="493889"/>
                </a:cubicBezTo>
                <a:cubicBezTo>
                  <a:pt x="5854891" y="481113"/>
                  <a:pt x="5845334" y="461247"/>
                  <a:pt x="5827889" y="451556"/>
                </a:cubicBezTo>
                <a:cubicBezTo>
                  <a:pt x="5801884" y="437109"/>
                  <a:pt x="5772393" y="429168"/>
                  <a:pt x="5743222" y="423334"/>
                </a:cubicBezTo>
                <a:cubicBezTo>
                  <a:pt x="5635480" y="401786"/>
                  <a:pt x="5696465" y="412198"/>
                  <a:pt x="5559778" y="395112"/>
                </a:cubicBezTo>
                <a:cubicBezTo>
                  <a:pt x="5333558" y="399225"/>
                  <a:pt x="4587477" y="424882"/>
                  <a:pt x="4289778" y="395112"/>
                </a:cubicBezTo>
                <a:cubicBezTo>
                  <a:pt x="4262487" y="392383"/>
                  <a:pt x="4243754" y="365044"/>
                  <a:pt x="4219222" y="352778"/>
                </a:cubicBezTo>
                <a:cubicBezTo>
                  <a:pt x="4205918" y="346126"/>
                  <a:pt x="4189892" y="345891"/>
                  <a:pt x="4176889" y="338667"/>
                </a:cubicBezTo>
                <a:cubicBezTo>
                  <a:pt x="4147238" y="322195"/>
                  <a:pt x="4124400" y="292949"/>
                  <a:pt x="4092222" y="282223"/>
                </a:cubicBezTo>
                <a:cubicBezTo>
                  <a:pt x="4005043" y="253163"/>
                  <a:pt x="4064689" y="269592"/>
                  <a:pt x="3908778" y="254000"/>
                </a:cubicBezTo>
                <a:cubicBezTo>
                  <a:pt x="3766901" y="183063"/>
                  <a:pt x="3945907" y="266376"/>
                  <a:pt x="3781778" y="211667"/>
                </a:cubicBezTo>
                <a:cubicBezTo>
                  <a:pt x="3761822" y="205015"/>
                  <a:pt x="3744668" y="191731"/>
                  <a:pt x="3725333" y="183445"/>
                </a:cubicBezTo>
                <a:cubicBezTo>
                  <a:pt x="3676074" y="162334"/>
                  <a:pt x="3642654" y="163570"/>
                  <a:pt x="3584222" y="155223"/>
                </a:cubicBezTo>
                <a:cubicBezTo>
                  <a:pt x="3525874" y="135774"/>
                  <a:pt x="3517661" y="140048"/>
                  <a:pt x="3471333" y="70556"/>
                </a:cubicBezTo>
                <a:cubicBezTo>
                  <a:pt x="3461926" y="56445"/>
                  <a:pt x="3457492" y="37211"/>
                  <a:pt x="3443111" y="28223"/>
                </a:cubicBezTo>
                <a:cubicBezTo>
                  <a:pt x="3417884" y="12456"/>
                  <a:pt x="3358444" y="0"/>
                  <a:pt x="3358444" y="0"/>
                </a:cubicBezTo>
                <a:cubicBezTo>
                  <a:pt x="3330090" y="1233"/>
                  <a:pt x="3008268" y="7947"/>
                  <a:pt x="2906889" y="28223"/>
                </a:cubicBezTo>
                <a:cubicBezTo>
                  <a:pt x="2877718" y="34057"/>
                  <a:pt x="2851962" y="55737"/>
                  <a:pt x="2822222" y="56445"/>
                </a:cubicBezTo>
                <a:lnTo>
                  <a:pt x="2229555" y="70556"/>
                </a:lnTo>
                <a:cubicBezTo>
                  <a:pt x="2207592" y="92519"/>
                  <a:pt x="2170788" y="123788"/>
                  <a:pt x="2159000" y="155223"/>
                </a:cubicBezTo>
                <a:cubicBezTo>
                  <a:pt x="2150579" y="177680"/>
                  <a:pt x="2151200" y="202639"/>
                  <a:pt x="2144889" y="225778"/>
                </a:cubicBezTo>
                <a:cubicBezTo>
                  <a:pt x="2137061" y="254479"/>
                  <a:pt x="2116666" y="310445"/>
                  <a:pt x="2116666" y="310445"/>
                </a:cubicBezTo>
                <a:cubicBezTo>
                  <a:pt x="2111962" y="338667"/>
                  <a:pt x="2102555" y="366500"/>
                  <a:pt x="2102555" y="395112"/>
                </a:cubicBezTo>
                <a:cubicBezTo>
                  <a:pt x="2102555" y="489304"/>
                  <a:pt x="2105869" y="583763"/>
                  <a:pt x="2116666" y="677334"/>
                </a:cubicBezTo>
                <a:cubicBezTo>
                  <a:pt x="2120076" y="706887"/>
                  <a:pt x="2137674" y="733139"/>
                  <a:pt x="2144889" y="762000"/>
                </a:cubicBezTo>
                <a:cubicBezTo>
                  <a:pt x="2163594" y="836822"/>
                  <a:pt x="2159271" y="813154"/>
                  <a:pt x="2173111" y="903112"/>
                </a:cubicBezTo>
                <a:cubicBezTo>
                  <a:pt x="2178168" y="935985"/>
                  <a:pt x="2182165" y="969016"/>
                  <a:pt x="2187222" y="1001889"/>
                </a:cubicBezTo>
                <a:cubicBezTo>
                  <a:pt x="2191573" y="1030168"/>
                  <a:pt x="2184703" y="1063274"/>
                  <a:pt x="2201333" y="1086556"/>
                </a:cubicBezTo>
                <a:cubicBezTo>
                  <a:pt x="2212606" y="1102338"/>
                  <a:pt x="2238963" y="1095963"/>
                  <a:pt x="2257778" y="1100667"/>
                </a:cubicBezTo>
                <a:cubicBezTo>
                  <a:pt x="2253074" y="1166519"/>
                  <a:pt x="2243666" y="1232203"/>
                  <a:pt x="2243666" y="1298223"/>
                </a:cubicBezTo>
                <a:cubicBezTo>
                  <a:pt x="2243666" y="1741265"/>
                  <a:pt x="2192495" y="1619210"/>
                  <a:pt x="2286000" y="1806223"/>
                </a:cubicBezTo>
                <a:cubicBezTo>
                  <a:pt x="2280633" y="1833056"/>
                  <a:pt x="2272241" y="1890187"/>
                  <a:pt x="2257778" y="1919112"/>
                </a:cubicBezTo>
                <a:cubicBezTo>
                  <a:pt x="2250193" y="1934281"/>
                  <a:pt x="2238963" y="1947334"/>
                  <a:pt x="2229555" y="1961445"/>
                </a:cubicBezTo>
                <a:cubicBezTo>
                  <a:pt x="2220931" y="1987316"/>
                  <a:pt x="2203605" y="2064050"/>
                  <a:pt x="2173111" y="2088445"/>
                </a:cubicBezTo>
                <a:cubicBezTo>
                  <a:pt x="2161496" y="2097737"/>
                  <a:pt x="2144889" y="2097852"/>
                  <a:pt x="2130778" y="2102556"/>
                </a:cubicBezTo>
                <a:cubicBezTo>
                  <a:pt x="2070391" y="2162941"/>
                  <a:pt x="2139338" y="2112445"/>
                  <a:pt x="2060222" y="2102556"/>
                </a:cubicBezTo>
                <a:cubicBezTo>
                  <a:pt x="2017164" y="2097174"/>
                  <a:pt x="1986321" y="2122981"/>
                  <a:pt x="1947333" y="2130778"/>
                </a:cubicBezTo>
                <a:cubicBezTo>
                  <a:pt x="1914719" y="2137301"/>
                  <a:pt x="1881279" y="2138939"/>
                  <a:pt x="1848555" y="2144889"/>
                </a:cubicBezTo>
                <a:cubicBezTo>
                  <a:pt x="1809569" y="2151977"/>
                  <a:pt x="1786052" y="2161020"/>
                  <a:pt x="1749778" y="2173112"/>
                </a:cubicBezTo>
                <a:lnTo>
                  <a:pt x="1086555" y="2159000"/>
                </a:lnTo>
                <a:cubicBezTo>
                  <a:pt x="1053318" y="2157769"/>
                  <a:pt x="1020932" y="2147541"/>
                  <a:pt x="987778" y="2144889"/>
                </a:cubicBezTo>
                <a:cubicBezTo>
                  <a:pt x="903251" y="2138127"/>
                  <a:pt x="818445" y="2135482"/>
                  <a:pt x="733778" y="2130778"/>
                </a:cubicBezTo>
                <a:lnTo>
                  <a:pt x="649111" y="2116667"/>
                </a:lnTo>
                <a:lnTo>
                  <a:pt x="649111" y="2116667"/>
                </a:lnTo>
              </a:path>
            </a:pathLst>
          </a:custGeom>
          <a:ln w="3175" cmpd="sng">
            <a:solidFill>
              <a:srgbClr val="66006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Rectangle 59"/>
          <p:cNvSpPr/>
          <p:nvPr/>
        </p:nvSpPr>
        <p:spPr>
          <a:xfrm>
            <a:off x="722974" y="6191116"/>
            <a:ext cx="2635081" cy="276999"/>
          </a:xfrm>
          <a:prstGeom prst="rect">
            <a:avLst/>
          </a:prstGeom>
        </p:spPr>
        <p:txBody>
          <a:bodyPr wrap="none">
            <a:spAutoFit/>
          </a:bodyPr>
          <a:lstStyle/>
          <a:p>
            <a:r>
              <a:rPr lang="en-US" sz="1200" dirty="0" smtClean="0"/>
              <a:t>VPN - </a:t>
            </a:r>
            <a:r>
              <a:rPr lang="en-US" sz="1200" dirty="0" err="1" smtClean="0"/>
              <a:t>PROD_TENANT_MBaaS_VPN_ISP</a:t>
            </a:r>
            <a:endParaRPr lang="en-US" sz="1200" dirty="0"/>
          </a:p>
        </p:txBody>
      </p:sp>
      <p:sp>
        <p:nvSpPr>
          <p:cNvPr id="61" name="Freeform 60"/>
          <p:cNvSpPr/>
          <p:nvPr/>
        </p:nvSpPr>
        <p:spPr>
          <a:xfrm>
            <a:off x="83076" y="3151788"/>
            <a:ext cx="6439768" cy="2314222"/>
          </a:xfrm>
          <a:custGeom>
            <a:avLst/>
            <a:gdLst>
              <a:gd name="connsiteX0" fmla="*/ 578555 w 6439768"/>
              <a:gd name="connsiteY0" fmla="*/ 1453444 h 2314222"/>
              <a:gd name="connsiteX1" fmla="*/ 578555 w 6439768"/>
              <a:gd name="connsiteY1" fmla="*/ 1453444 h 2314222"/>
              <a:gd name="connsiteX2" fmla="*/ 112889 w 6439768"/>
              <a:gd name="connsiteY2" fmla="*/ 1481666 h 2314222"/>
              <a:gd name="connsiteX3" fmla="*/ 70555 w 6439768"/>
              <a:gd name="connsiteY3" fmla="*/ 1509888 h 2314222"/>
              <a:gd name="connsiteX4" fmla="*/ 42333 w 6439768"/>
              <a:gd name="connsiteY4" fmla="*/ 1566333 h 2314222"/>
              <a:gd name="connsiteX5" fmla="*/ 14111 w 6439768"/>
              <a:gd name="connsiteY5" fmla="*/ 1665111 h 2314222"/>
              <a:gd name="connsiteX6" fmla="*/ 0 w 6439768"/>
              <a:gd name="connsiteY6" fmla="*/ 1735666 h 2314222"/>
              <a:gd name="connsiteX7" fmla="*/ 14111 w 6439768"/>
              <a:gd name="connsiteY7" fmla="*/ 1989666 h 2314222"/>
              <a:gd name="connsiteX8" fmla="*/ 84667 w 6439768"/>
              <a:gd name="connsiteY8" fmla="*/ 2074333 h 2314222"/>
              <a:gd name="connsiteX9" fmla="*/ 211667 w 6439768"/>
              <a:gd name="connsiteY9" fmla="*/ 2102555 h 2314222"/>
              <a:gd name="connsiteX10" fmla="*/ 324555 w 6439768"/>
              <a:gd name="connsiteY10" fmla="*/ 2130777 h 2314222"/>
              <a:gd name="connsiteX11" fmla="*/ 423333 w 6439768"/>
              <a:gd name="connsiteY11" fmla="*/ 2173111 h 2314222"/>
              <a:gd name="connsiteX12" fmla="*/ 578555 w 6439768"/>
              <a:gd name="connsiteY12" fmla="*/ 2201333 h 2314222"/>
              <a:gd name="connsiteX13" fmla="*/ 620889 w 6439768"/>
              <a:gd name="connsiteY13" fmla="*/ 2215444 h 2314222"/>
              <a:gd name="connsiteX14" fmla="*/ 677333 w 6439768"/>
              <a:gd name="connsiteY14" fmla="*/ 2229555 h 2314222"/>
              <a:gd name="connsiteX15" fmla="*/ 832555 w 6439768"/>
              <a:gd name="connsiteY15" fmla="*/ 2286000 h 2314222"/>
              <a:gd name="connsiteX16" fmla="*/ 945444 w 6439768"/>
              <a:gd name="connsiteY16" fmla="*/ 2314222 h 2314222"/>
              <a:gd name="connsiteX17" fmla="*/ 1481667 w 6439768"/>
              <a:gd name="connsiteY17" fmla="*/ 2300111 h 2314222"/>
              <a:gd name="connsiteX18" fmla="*/ 1552222 w 6439768"/>
              <a:gd name="connsiteY18" fmla="*/ 2286000 h 2314222"/>
              <a:gd name="connsiteX19" fmla="*/ 1735667 w 6439768"/>
              <a:gd name="connsiteY19" fmla="*/ 2271888 h 2314222"/>
              <a:gd name="connsiteX20" fmla="*/ 1792111 w 6439768"/>
              <a:gd name="connsiteY20" fmla="*/ 2257777 h 2314222"/>
              <a:gd name="connsiteX21" fmla="*/ 1933222 w 6439768"/>
              <a:gd name="connsiteY21" fmla="*/ 2173111 h 2314222"/>
              <a:gd name="connsiteX22" fmla="*/ 1975555 w 6439768"/>
              <a:gd name="connsiteY22" fmla="*/ 2144888 h 2314222"/>
              <a:gd name="connsiteX23" fmla="*/ 2060222 w 6439768"/>
              <a:gd name="connsiteY23" fmla="*/ 2074333 h 2314222"/>
              <a:gd name="connsiteX24" fmla="*/ 2102555 w 6439768"/>
              <a:gd name="connsiteY24" fmla="*/ 2046111 h 2314222"/>
              <a:gd name="connsiteX25" fmla="*/ 2159000 w 6439768"/>
              <a:gd name="connsiteY25" fmla="*/ 1975555 h 2314222"/>
              <a:gd name="connsiteX26" fmla="*/ 2187222 w 6439768"/>
              <a:gd name="connsiteY26" fmla="*/ 1862666 h 2314222"/>
              <a:gd name="connsiteX27" fmla="*/ 2159000 w 6439768"/>
              <a:gd name="connsiteY27" fmla="*/ 1594555 h 2314222"/>
              <a:gd name="connsiteX28" fmla="*/ 2130778 w 6439768"/>
              <a:gd name="connsiteY28" fmla="*/ 1552222 h 2314222"/>
              <a:gd name="connsiteX29" fmla="*/ 2116667 w 6439768"/>
              <a:gd name="connsiteY29" fmla="*/ 1495777 h 2314222"/>
              <a:gd name="connsiteX30" fmla="*/ 2102555 w 6439768"/>
              <a:gd name="connsiteY30" fmla="*/ 1453444 h 2314222"/>
              <a:gd name="connsiteX31" fmla="*/ 2046111 w 6439768"/>
              <a:gd name="connsiteY31" fmla="*/ 1255888 h 2314222"/>
              <a:gd name="connsiteX32" fmla="*/ 2003778 w 6439768"/>
              <a:gd name="connsiteY32" fmla="*/ 1128888 h 2314222"/>
              <a:gd name="connsiteX33" fmla="*/ 1989667 w 6439768"/>
              <a:gd name="connsiteY33" fmla="*/ 1086555 h 2314222"/>
              <a:gd name="connsiteX34" fmla="*/ 2017889 w 6439768"/>
              <a:gd name="connsiteY34" fmla="*/ 889000 h 2314222"/>
              <a:gd name="connsiteX35" fmla="*/ 2046111 w 6439768"/>
              <a:gd name="connsiteY35" fmla="*/ 860777 h 2314222"/>
              <a:gd name="connsiteX36" fmla="*/ 2102555 w 6439768"/>
              <a:gd name="connsiteY36" fmla="*/ 832555 h 2314222"/>
              <a:gd name="connsiteX37" fmla="*/ 2144889 w 6439768"/>
              <a:gd name="connsiteY37" fmla="*/ 804333 h 2314222"/>
              <a:gd name="connsiteX38" fmla="*/ 2187222 w 6439768"/>
              <a:gd name="connsiteY38" fmla="*/ 790222 h 2314222"/>
              <a:gd name="connsiteX39" fmla="*/ 2356555 w 6439768"/>
              <a:gd name="connsiteY39" fmla="*/ 762000 h 2314222"/>
              <a:gd name="connsiteX40" fmla="*/ 2737555 w 6439768"/>
              <a:gd name="connsiteY40" fmla="*/ 776111 h 2314222"/>
              <a:gd name="connsiteX41" fmla="*/ 2779889 w 6439768"/>
              <a:gd name="connsiteY41" fmla="*/ 790222 h 2314222"/>
              <a:gd name="connsiteX42" fmla="*/ 2836333 w 6439768"/>
              <a:gd name="connsiteY42" fmla="*/ 804333 h 2314222"/>
              <a:gd name="connsiteX43" fmla="*/ 2906889 w 6439768"/>
              <a:gd name="connsiteY43" fmla="*/ 832555 h 2314222"/>
              <a:gd name="connsiteX44" fmla="*/ 2991555 w 6439768"/>
              <a:gd name="connsiteY44" fmla="*/ 846666 h 2314222"/>
              <a:gd name="connsiteX45" fmla="*/ 3146778 w 6439768"/>
              <a:gd name="connsiteY45" fmla="*/ 917222 h 2314222"/>
              <a:gd name="connsiteX46" fmla="*/ 3189111 w 6439768"/>
              <a:gd name="connsiteY46" fmla="*/ 945444 h 2314222"/>
              <a:gd name="connsiteX47" fmla="*/ 3259667 w 6439768"/>
              <a:gd name="connsiteY47" fmla="*/ 973666 h 2314222"/>
              <a:gd name="connsiteX48" fmla="*/ 3316111 w 6439768"/>
              <a:gd name="connsiteY48" fmla="*/ 1001888 h 2314222"/>
              <a:gd name="connsiteX49" fmla="*/ 3400778 w 6439768"/>
              <a:gd name="connsiteY49" fmla="*/ 1058333 h 2314222"/>
              <a:gd name="connsiteX50" fmla="*/ 3485444 w 6439768"/>
              <a:gd name="connsiteY50" fmla="*/ 1143000 h 2314222"/>
              <a:gd name="connsiteX51" fmla="*/ 3513667 w 6439768"/>
              <a:gd name="connsiteY51" fmla="*/ 1171222 h 2314222"/>
              <a:gd name="connsiteX52" fmla="*/ 3570111 w 6439768"/>
              <a:gd name="connsiteY52" fmla="*/ 1255888 h 2314222"/>
              <a:gd name="connsiteX53" fmla="*/ 3598333 w 6439768"/>
              <a:gd name="connsiteY53" fmla="*/ 1298222 h 2314222"/>
              <a:gd name="connsiteX54" fmla="*/ 3683000 w 6439768"/>
              <a:gd name="connsiteY54" fmla="*/ 1340555 h 2314222"/>
              <a:gd name="connsiteX55" fmla="*/ 3725333 w 6439768"/>
              <a:gd name="connsiteY55" fmla="*/ 1382888 h 2314222"/>
              <a:gd name="connsiteX56" fmla="*/ 3824111 w 6439768"/>
              <a:gd name="connsiteY56" fmla="*/ 1397000 h 2314222"/>
              <a:gd name="connsiteX57" fmla="*/ 4318000 w 6439768"/>
              <a:gd name="connsiteY57" fmla="*/ 1411111 h 2314222"/>
              <a:gd name="connsiteX58" fmla="*/ 4445000 w 6439768"/>
              <a:gd name="connsiteY58" fmla="*/ 1425222 h 2314222"/>
              <a:gd name="connsiteX59" fmla="*/ 4557889 w 6439768"/>
              <a:gd name="connsiteY59" fmla="*/ 1467555 h 2314222"/>
              <a:gd name="connsiteX60" fmla="*/ 4670778 w 6439768"/>
              <a:gd name="connsiteY60" fmla="*/ 1495777 h 2314222"/>
              <a:gd name="connsiteX61" fmla="*/ 4727222 w 6439768"/>
              <a:gd name="connsiteY61" fmla="*/ 1509888 h 2314222"/>
              <a:gd name="connsiteX62" fmla="*/ 4868333 w 6439768"/>
              <a:gd name="connsiteY62" fmla="*/ 1524000 h 2314222"/>
              <a:gd name="connsiteX63" fmla="*/ 4967111 w 6439768"/>
              <a:gd name="connsiteY63" fmla="*/ 1538111 h 2314222"/>
              <a:gd name="connsiteX64" fmla="*/ 5757333 w 6439768"/>
              <a:gd name="connsiteY64" fmla="*/ 1552222 h 2314222"/>
              <a:gd name="connsiteX65" fmla="*/ 5926667 w 6439768"/>
              <a:gd name="connsiteY65" fmla="*/ 1538111 h 2314222"/>
              <a:gd name="connsiteX66" fmla="*/ 5983111 w 6439768"/>
              <a:gd name="connsiteY66" fmla="*/ 1509888 h 2314222"/>
              <a:gd name="connsiteX67" fmla="*/ 6067778 w 6439768"/>
              <a:gd name="connsiteY67" fmla="*/ 1467555 h 2314222"/>
              <a:gd name="connsiteX68" fmla="*/ 6180667 w 6439768"/>
              <a:gd name="connsiteY68" fmla="*/ 1411111 h 2314222"/>
              <a:gd name="connsiteX69" fmla="*/ 6223000 w 6439768"/>
              <a:gd name="connsiteY69" fmla="*/ 1382888 h 2314222"/>
              <a:gd name="connsiteX70" fmla="*/ 6335889 w 6439768"/>
              <a:gd name="connsiteY70" fmla="*/ 1298222 h 2314222"/>
              <a:gd name="connsiteX71" fmla="*/ 6378222 w 6439768"/>
              <a:gd name="connsiteY71" fmla="*/ 1227666 h 2314222"/>
              <a:gd name="connsiteX72" fmla="*/ 6392333 w 6439768"/>
              <a:gd name="connsiteY72" fmla="*/ 1185333 h 2314222"/>
              <a:gd name="connsiteX73" fmla="*/ 6420555 w 6439768"/>
              <a:gd name="connsiteY73" fmla="*/ 1128888 h 2314222"/>
              <a:gd name="connsiteX74" fmla="*/ 6420555 w 6439768"/>
              <a:gd name="connsiteY74" fmla="*/ 860777 h 2314222"/>
              <a:gd name="connsiteX75" fmla="*/ 6364111 w 6439768"/>
              <a:gd name="connsiteY75" fmla="*/ 818444 h 2314222"/>
              <a:gd name="connsiteX76" fmla="*/ 6265333 w 6439768"/>
              <a:gd name="connsiteY76" fmla="*/ 762000 h 2314222"/>
              <a:gd name="connsiteX77" fmla="*/ 6237111 w 6439768"/>
              <a:gd name="connsiteY77" fmla="*/ 719666 h 2314222"/>
              <a:gd name="connsiteX78" fmla="*/ 6194778 w 6439768"/>
              <a:gd name="connsiteY78" fmla="*/ 691444 h 2314222"/>
              <a:gd name="connsiteX79" fmla="*/ 6124222 w 6439768"/>
              <a:gd name="connsiteY79" fmla="*/ 649111 h 2314222"/>
              <a:gd name="connsiteX80" fmla="*/ 6011333 w 6439768"/>
              <a:gd name="connsiteY80" fmla="*/ 592666 h 2314222"/>
              <a:gd name="connsiteX81" fmla="*/ 5912555 w 6439768"/>
              <a:gd name="connsiteY81" fmla="*/ 550333 h 2314222"/>
              <a:gd name="connsiteX82" fmla="*/ 5799667 w 6439768"/>
              <a:gd name="connsiteY82" fmla="*/ 479777 h 2314222"/>
              <a:gd name="connsiteX83" fmla="*/ 5573889 w 6439768"/>
              <a:gd name="connsiteY83" fmla="*/ 423333 h 2314222"/>
              <a:gd name="connsiteX84" fmla="*/ 5517444 w 6439768"/>
              <a:gd name="connsiteY84" fmla="*/ 409222 h 2314222"/>
              <a:gd name="connsiteX85" fmla="*/ 5418667 w 6439768"/>
              <a:gd name="connsiteY85" fmla="*/ 395111 h 2314222"/>
              <a:gd name="connsiteX86" fmla="*/ 5221111 w 6439768"/>
              <a:gd name="connsiteY86" fmla="*/ 352777 h 2314222"/>
              <a:gd name="connsiteX87" fmla="*/ 5080000 w 6439768"/>
              <a:gd name="connsiteY87" fmla="*/ 338666 h 2314222"/>
              <a:gd name="connsiteX88" fmla="*/ 4882444 w 6439768"/>
              <a:gd name="connsiteY88" fmla="*/ 310444 h 2314222"/>
              <a:gd name="connsiteX89" fmla="*/ 4755444 w 6439768"/>
              <a:gd name="connsiteY89" fmla="*/ 282222 h 2314222"/>
              <a:gd name="connsiteX90" fmla="*/ 4515555 w 6439768"/>
              <a:gd name="connsiteY90" fmla="*/ 254000 h 2314222"/>
              <a:gd name="connsiteX91" fmla="*/ 4303889 w 6439768"/>
              <a:gd name="connsiteY91" fmla="*/ 225777 h 2314222"/>
              <a:gd name="connsiteX92" fmla="*/ 4219222 w 6439768"/>
              <a:gd name="connsiteY92" fmla="*/ 211666 h 2314222"/>
              <a:gd name="connsiteX93" fmla="*/ 4176889 w 6439768"/>
              <a:gd name="connsiteY93" fmla="*/ 183444 h 2314222"/>
              <a:gd name="connsiteX94" fmla="*/ 4064000 w 6439768"/>
              <a:gd name="connsiteY94" fmla="*/ 141111 h 2314222"/>
              <a:gd name="connsiteX95" fmla="*/ 4007555 w 6439768"/>
              <a:gd name="connsiteY95" fmla="*/ 84666 h 2314222"/>
              <a:gd name="connsiteX96" fmla="*/ 3951111 w 6439768"/>
              <a:gd name="connsiteY96" fmla="*/ 70555 h 2314222"/>
              <a:gd name="connsiteX97" fmla="*/ 3866444 w 6439768"/>
              <a:gd name="connsiteY97" fmla="*/ 42333 h 2314222"/>
              <a:gd name="connsiteX98" fmla="*/ 3725333 w 6439768"/>
              <a:gd name="connsiteY98" fmla="*/ 28222 h 2314222"/>
              <a:gd name="connsiteX99" fmla="*/ 3429000 w 6439768"/>
              <a:gd name="connsiteY99" fmla="*/ 14111 h 2314222"/>
              <a:gd name="connsiteX100" fmla="*/ 3217333 w 6439768"/>
              <a:gd name="connsiteY100" fmla="*/ 0 h 2314222"/>
              <a:gd name="connsiteX101" fmla="*/ 1693333 w 6439768"/>
              <a:gd name="connsiteY101" fmla="*/ 14111 h 2314222"/>
              <a:gd name="connsiteX102" fmla="*/ 1636889 w 6439768"/>
              <a:gd name="connsiteY102" fmla="*/ 28222 h 2314222"/>
              <a:gd name="connsiteX103" fmla="*/ 1425222 w 6439768"/>
              <a:gd name="connsiteY103" fmla="*/ 42333 h 2314222"/>
              <a:gd name="connsiteX104" fmla="*/ 1255889 w 6439768"/>
              <a:gd name="connsiteY104" fmla="*/ 56444 h 2314222"/>
              <a:gd name="connsiteX105" fmla="*/ 1199444 w 6439768"/>
              <a:gd name="connsiteY105" fmla="*/ 70555 h 2314222"/>
              <a:gd name="connsiteX106" fmla="*/ 1086555 w 6439768"/>
              <a:gd name="connsiteY106" fmla="*/ 84666 h 2314222"/>
              <a:gd name="connsiteX107" fmla="*/ 1001889 w 6439768"/>
              <a:gd name="connsiteY107" fmla="*/ 112888 h 2314222"/>
              <a:gd name="connsiteX108" fmla="*/ 959555 w 6439768"/>
              <a:gd name="connsiteY108" fmla="*/ 127000 h 2314222"/>
              <a:gd name="connsiteX109" fmla="*/ 917222 w 6439768"/>
              <a:gd name="connsiteY109" fmla="*/ 141111 h 2314222"/>
              <a:gd name="connsiteX110" fmla="*/ 846667 w 6439768"/>
              <a:gd name="connsiteY110" fmla="*/ 169333 h 2314222"/>
              <a:gd name="connsiteX111" fmla="*/ 804333 w 6439768"/>
              <a:gd name="connsiteY111" fmla="*/ 197555 h 2314222"/>
              <a:gd name="connsiteX112" fmla="*/ 747889 w 6439768"/>
              <a:gd name="connsiteY112" fmla="*/ 211666 h 2314222"/>
              <a:gd name="connsiteX113" fmla="*/ 705555 w 6439768"/>
              <a:gd name="connsiteY113" fmla="*/ 225777 h 2314222"/>
              <a:gd name="connsiteX114" fmla="*/ 592667 w 6439768"/>
              <a:gd name="connsiteY114" fmla="*/ 310444 h 2314222"/>
              <a:gd name="connsiteX115" fmla="*/ 522111 w 6439768"/>
              <a:gd name="connsiteY115" fmla="*/ 395111 h 2314222"/>
              <a:gd name="connsiteX116" fmla="*/ 465667 w 6439768"/>
              <a:gd name="connsiteY116" fmla="*/ 451555 h 2314222"/>
              <a:gd name="connsiteX117" fmla="*/ 437444 w 6439768"/>
              <a:gd name="connsiteY117" fmla="*/ 522111 h 2314222"/>
              <a:gd name="connsiteX118" fmla="*/ 423333 w 6439768"/>
              <a:gd name="connsiteY118" fmla="*/ 564444 h 2314222"/>
              <a:gd name="connsiteX119" fmla="*/ 409222 w 6439768"/>
              <a:gd name="connsiteY119" fmla="*/ 818444 h 2314222"/>
              <a:gd name="connsiteX120" fmla="*/ 423333 w 6439768"/>
              <a:gd name="connsiteY120" fmla="*/ 1086555 h 2314222"/>
              <a:gd name="connsiteX121" fmla="*/ 437444 w 6439768"/>
              <a:gd name="connsiteY121" fmla="*/ 1128888 h 2314222"/>
              <a:gd name="connsiteX122" fmla="*/ 465667 w 6439768"/>
              <a:gd name="connsiteY122" fmla="*/ 1157111 h 2314222"/>
              <a:gd name="connsiteX123" fmla="*/ 479778 w 6439768"/>
              <a:gd name="connsiteY123" fmla="*/ 1199444 h 2314222"/>
              <a:gd name="connsiteX124" fmla="*/ 493889 w 6439768"/>
              <a:gd name="connsiteY124" fmla="*/ 1255888 h 2314222"/>
              <a:gd name="connsiteX125" fmla="*/ 522111 w 6439768"/>
              <a:gd name="connsiteY125" fmla="*/ 1340555 h 2314222"/>
              <a:gd name="connsiteX126" fmla="*/ 536222 w 6439768"/>
              <a:gd name="connsiteY126" fmla="*/ 1382888 h 2314222"/>
              <a:gd name="connsiteX127" fmla="*/ 578555 w 6439768"/>
              <a:gd name="connsiteY127" fmla="*/ 1453444 h 2314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39768" h="2314222">
                <a:moveTo>
                  <a:pt x="578555" y="1453444"/>
                </a:moveTo>
                <a:lnTo>
                  <a:pt x="578555" y="1453444"/>
                </a:lnTo>
                <a:cubicBezTo>
                  <a:pt x="423333" y="1462851"/>
                  <a:pt x="267445" y="1464493"/>
                  <a:pt x="112889" y="1481666"/>
                </a:cubicBezTo>
                <a:cubicBezTo>
                  <a:pt x="96033" y="1483539"/>
                  <a:pt x="81412" y="1496859"/>
                  <a:pt x="70555" y="1509888"/>
                </a:cubicBezTo>
                <a:cubicBezTo>
                  <a:pt x="57088" y="1526048"/>
                  <a:pt x="49522" y="1546564"/>
                  <a:pt x="42333" y="1566333"/>
                </a:cubicBezTo>
                <a:cubicBezTo>
                  <a:pt x="30631" y="1598515"/>
                  <a:pt x="22416" y="1631890"/>
                  <a:pt x="14111" y="1665111"/>
                </a:cubicBezTo>
                <a:cubicBezTo>
                  <a:pt x="8294" y="1688379"/>
                  <a:pt x="4704" y="1712148"/>
                  <a:pt x="0" y="1735666"/>
                </a:cubicBezTo>
                <a:cubicBezTo>
                  <a:pt x="4704" y="1820333"/>
                  <a:pt x="2119" y="1905721"/>
                  <a:pt x="14111" y="1989666"/>
                </a:cubicBezTo>
                <a:cubicBezTo>
                  <a:pt x="16709" y="2007851"/>
                  <a:pt x="73518" y="2067962"/>
                  <a:pt x="84667" y="2074333"/>
                </a:cubicBezTo>
                <a:cubicBezTo>
                  <a:pt x="95934" y="2080771"/>
                  <a:pt x="206740" y="2101323"/>
                  <a:pt x="211667" y="2102555"/>
                </a:cubicBezTo>
                <a:cubicBezTo>
                  <a:pt x="385238" y="2145947"/>
                  <a:pt x="64488" y="2078764"/>
                  <a:pt x="324555" y="2130777"/>
                </a:cubicBezTo>
                <a:cubicBezTo>
                  <a:pt x="355153" y="2146076"/>
                  <a:pt x="388727" y="2166190"/>
                  <a:pt x="423333" y="2173111"/>
                </a:cubicBezTo>
                <a:cubicBezTo>
                  <a:pt x="556575" y="2199759"/>
                  <a:pt x="480943" y="2173444"/>
                  <a:pt x="578555" y="2201333"/>
                </a:cubicBezTo>
                <a:cubicBezTo>
                  <a:pt x="592857" y="2205419"/>
                  <a:pt x="606587" y="2211358"/>
                  <a:pt x="620889" y="2215444"/>
                </a:cubicBezTo>
                <a:cubicBezTo>
                  <a:pt x="639537" y="2220772"/>
                  <a:pt x="658934" y="2223422"/>
                  <a:pt x="677333" y="2229555"/>
                </a:cubicBezTo>
                <a:cubicBezTo>
                  <a:pt x="790938" y="2267423"/>
                  <a:pt x="705739" y="2251413"/>
                  <a:pt x="832555" y="2286000"/>
                </a:cubicBezTo>
                <a:cubicBezTo>
                  <a:pt x="1019885" y="2337091"/>
                  <a:pt x="816984" y="2271402"/>
                  <a:pt x="945444" y="2314222"/>
                </a:cubicBezTo>
                <a:cubicBezTo>
                  <a:pt x="1124185" y="2309518"/>
                  <a:pt x="1303057" y="2308418"/>
                  <a:pt x="1481667" y="2300111"/>
                </a:cubicBezTo>
                <a:cubicBezTo>
                  <a:pt x="1505625" y="2298997"/>
                  <a:pt x="1528385" y="2288649"/>
                  <a:pt x="1552222" y="2286000"/>
                </a:cubicBezTo>
                <a:cubicBezTo>
                  <a:pt x="1613176" y="2279227"/>
                  <a:pt x="1674519" y="2276592"/>
                  <a:pt x="1735667" y="2271888"/>
                </a:cubicBezTo>
                <a:cubicBezTo>
                  <a:pt x="1754482" y="2267184"/>
                  <a:pt x="1773952" y="2264587"/>
                  <a:pt x="1792111" y="2257777"/>
                </a:cubicBezTo>
                <a:cubicBezTo>
                  <a:pt x="1841699" y="2239182"/>
                  <a:pt x="1891027" y="2201241"/>
                  <a:pt x="1933222" y="2173111"/>
                </a:cubicBezTo>
                <a:cubicBezTo>
                  <a:pt x="1947333" y="2163704"/>
                  <a:pt x="1963563" y="2156880"/>
                  <a:pt x="1975555" y="2144888"/>
                </a:cubicBezTo>
                <a:cubicBezTo>
                  <a:pt x="2015664" y="2104781"/>
                  <a:pt x="2001522" y="2116262"/>
                  <a:pt x="2060222" y="2074333"/>
                </a:cubicBezTo>
                <a:cubicBezTo>
                  <a:pt x="2074022" y="2064476"/>
                  <a:pt x="2089312" y="2056705"/>
                  <a:pt x="2102555" y="2046111"/>
                </a:cubicBezTo>
                <a:cubicBezTo>
                  <a:pt x="2124430" y="2028611"/>
                  <a:pt x="2146776" y="2000003"/>
                  <a:pt x="2159000" y="1975555"/>
                </a:cubicBezTo>
                <a:cubicBezTo>
                  <a:pt x="2173464" y="1946627"/>
                  <a:pt x="2181855" y="1889502"/>
                  <a:pt x="2187222" y="1862666"/>
                </a:cubicBezTo>
                <a:cubicBezTo>
                  <a:pt x="2186318" y="1852723"/>
                  <a:pt x="2167409" y="1625388"/>
                  <a:pt x="2159000" y="1594555"/>
                </a:cubicBezTo>
                <a:cubicBezTo>
                  <a:pt x="2154538" y="1578193"/>
                  <a:pt x="2140185" y="1566333"/>
                  <a:pt x="2130778" y="1552222"/>
                </a:cubicBezTo>
                <a:cubicBezTo>
                  <a:pt x="2126074" y="1533407"/>
                  <a:pt x="2121995" y="1514425"/>
                  <a:pt x="2116667" y="1495777"/>
                </a:cubicBezTo>
                <a:cubicBezTo>
                  <a:pt x="2112581" y="1481475"/>
                  <a:pt x="2106469" y="1467794"/>
                  <a:pt x="2102555" y="1453444"/>
                </a:cubicBezTo>
                <a:cubicBezTo>
                  <a:pt x="2049393" y="1258519"/>
                  <a:pt x="2100193" y="1418136"/>
                  <a:pt x="2046111" y="1255888"/>
                </a:cubicBezTo>
                <a:lnTo>
                  <a:pt x="2003778" y="1128888"/>
                </a:lnTo>
                <a:lnTo>
                  <a:pt x="1989667" y="1086555"/>
                </a:lnTo>
                <a:cubicBezTo>
                  <a:pt x="1989886" y="1084147"/>
                  <a:pt x="1991711" y="932630"/>
                  <a:pt x="2017889" y="889000"/>
                </a:cubicBezTo>
                <a:cubicBezTo>
                  <a:pt x="2024734" y="877592"/>
                  <a:pt x="2035041" y="868157"/>
                  <a:pt x="2046111" y="860777"/>
                </a:cubicBezTo>
                <a:cubicBezTo>
                  <a:pt x="2063613" y="849108"/>
                  <a:pt x="2084291" y="842991"/>
                  <a:pt x="2102555" y="832555"/>
                </a:cubicBezTo>
                <a:cubicBezTo>
                  <a:pt x="2117280" y="824141"/>
                  <a:pt x="2129720" y="811917"/>
                  <a:pt x="2144889" y="804333"/>
                </a:cubicBezTo>
                <a:cubicBezTo>
                  <a:pt x="2158193" y="797681"/>
                  <a:pt x="2172637" y="793139"/>
                  <a:pt x="2187222" y="790222"/>
                </a:cubicBezTo>
                <a:cubicBezTo>
                  <a:pt x="2243334" y="779000"/>
                  <a:pt x="2356555" y="762000"/>
                  <a:pt x="2356555" y="762000"/>
                </a:cubicBezTo>
                <a:cubicBezTo>
                  <a:pt x="2483555" y="766704"/>
                  <a:pt x="2610749" y="767657"/>
                  <a:pt x="2737555" y="776111"/>
                </a:cubicBezTo>
                <a:cubicBezTo>
                  <a:pt x="2752397" y="777100"/>
                  <a:pt x="2765587" y="786136"/>
                  <a:pt x="2779889" y="790222"/>
                </a:cubicBezTo>
                <a:cubicBezTo>
                  <a:pt x="2798537" y="795550"/>
                  <a:pt x="2817934" y="798200"/>
                  <a:pt x="2836333" y="804333"/>
                </a:cubicBezTo>
                <a:cubicBezTo>
                  <a:pt x="2860363" y="812343"/>
                  <a:pt x="2882451" y="825890"/>
                  <a:pt x="2906889" y="832555"/>
                </a:cubicBezTo>
                <a:cubicBezTo>
                  <a:pt x="2934492" y="840083"/>
                  <a:pt x="2963333" y="841962"/>
                  <a:pt x="2991555" y="846666"/>
                </a:cubicBezTo>
                <a:cubicBezTo>
                  <a:pt x="3160508" y="948039"/>
                  <a:pt x="2957033" y="832892"/>
                  <a:pt x="3146778" y="917222"/>
                </a:cubicBezTo>
                <a:cubicBezTo>
                  <a:pt x="3162276" y="924110"/>
                  <a:pt x="3173942" y="937860"/>
                  <a:pt x="3189111" y="945444"/>
                </a:cubicBezTo>
                <a:cubicBezTo>
                  <a:pt x="3211767" y="956772"/>
                  <a:pt x="3236520" y="963378"/>
                  <a:pt x="3259667" y="973666"/>
                </a:cubicBezTo>
                <a:cubicBezTo>
                  <a:pt x="3278889" y="982209"/>
                  <a:pt x="3297296" y="992481"/>
                  <a:pt x="3316111" y="1001888"/>
                </a:cubicBezTo>
                <a:cubicBezTo>
                  <a:pt x="3424036" y="1109817"/>
                  <a:pt x="3229930" y="921655"/>
                  <a:pt x="3400778" y="1058333"/>
                </a:cubicBezTo>
                <a:cubicBezTo>
                  <a:pt x="3431944" y="1083266"/>
                  <a:pt x="3457222" y="1114778"/>
                  <a:pt x="3485444" y="1143000"/>
                </a:cubicBezTo>
                <a:lnTo>
                  <a:pt x="3513667" y="1171222"/>
                </a:lnTo>
                <a:cubicBezTo>
                  <a:pt x="3538466" y="1245619"/>
                  <a:pt x="3511388" y="1185419"/>
                  <a:pt x="3570111" y="1255888"/>
                </a:cubicBezTo>
                <a:cubicBezTo>
                  <a:pt x="3580968" y="1268917"/>
                  <a:pt x="3586341" y="1286230"/>
                  <a:pt x="3598333" y="1298222"/>
                </a:cubicBezTo>
                <a:cubicBezTo>
                  <a:pt x="3625687" y="1325576"/>
                  <a:pt x="3648570" y="1329078"/>
                  <a:pt x="3683000" y="1340555"/>
                </a:cubicBezTo>
                <a:cubicBezTo>
                  <a:pt x="3697111" y="1354666"/>
                  <a:pt x="3706804" y="1375476"/>
                  <a:pt x="3725333" y="1382888"/>
                </a:cubicBezTo>
                <a:cubicBezTo>
                  <a:pt x="3756214" y="1395241"/>
                  <a:pt x="3790888" y="1395418"/>
                  <a:pt x="3824111" y="1397000"/>
                </a:cubicBezTo>
                <a:cubicBezTo>
                  <a:pt x="3988621" y="1404834"/>
                  <a:pt x="4153370" y="1406407"/>
                  <a:pt x="4318000" y="1411111"/>
                </a:cubicBezTo>
                <a:cubicBezTo>
                  <a:pt x="4360333" y="1415815"/>
                  <a:pt x="4402986" y="1418220"/>
                  <a:pt x="4445000" y="1425222"/>
                </a:cubicBezTo>
                <a:cubicBezTo>
                  <a:pt x="4464216" y="1428425"/>
                  <a:pt x="4553812" y="1466026"/>
                  <a:pt x="4557889" y="1467555"/>
                </a:cubicBezTo>
                <a:cubicBezTo>
                  <a:pt x="4612907" y="1488186"/>
                  <a:pt x="4601872" y="1480465"/>
                  <a:pt x="4670778" y="1495777"/>
                </a:cubicBezTo>
                <a:cubicBezTo>
                  <a:pt x="4689710" y="1499984"/>
                  <a:pt x="4708023" y="1507145"/>
                  <a:pt x="4727222" y="1509888"/>
                </a:cubicBezTo>
                <a:cubicBezTo>
                  <a:pt x="4774018" y="1516573"/>
                  <a:pt x="4821385" y="1518477"/>
                  <a:pt x="4868333" y="1524000"/>
                </a:cubicBezTo>
                <a:cubicBezTo>
                  <a:pt x="4901365" y="1527886"/>
                  <a:pt x="4933867" y="1537056"/>
                  <a:pt x="4967111" y="1538111"/>
                </a:cubicBezTo>
                <a:cubicBezTo>
                  <a:pt x="5230428" y="1546470"/>
                  <a:pt x="5493926" y="1547518"/>
                  <a:pt x="5757333" y="1552222"/>
                </a:cubicBezTo>
                <a:cubicBezTo>
                  <a:pt x="5813778" y="1547518"/>
                  <a:pt x="5870997" y="1548549"/>
                  <a:pt x="5926667" y="1538111"/>
                </a:cubicBezTo>
                <a:cubicBezTo>
                  <a:pt x="5947342" y="1534234"/>
                  <a:pt x="5963776" y="1518174"/>
                  <a:pt x="5983111" y="1509888"/>
                </a:cubicBezTo>
                <a:cubicBezTo>
                  <a:pt x="6138913" y="1443114"/>
                  <a:pt x="5902036" y="1557958"/>
                  <a:pt x="6067778" y="1467555"/>
                </a:cubicBezTo>
                <a:cubicBezTo>
                  <a:pt x="6104712" y="1447409"/>
                  <a:pt x="6145662" y="1434448"/>
                  <a:pt x="6180667" y="1411111"/>
                </a:cubicBezTo>
                <a:cubicBezTo>
                  <a:pt x="6194778" y="1401703"/>
                  <a:pt x="6209284" y="1392863"/>
                  <a:pt x="6223000" y="1382888"/>
                </a:cubicBezTo>
                <a:cubicBezTo>
                  <a:pt x="6261040" y="1355222"/>
                  <a:pt x="6335889" y="1298222"/>
                  <a:pt x="6335889" y="1298222"/>
                </a:cubicBezTo>
                <a:cubicBezTo>
                  <a:pt x="6350000" y="1274703"/>
                  <a:pt x="6365956" y="1252198"/>
                  <a:pt x="6378222" y="1227666"/>
                </a:cubicBezTo>
                <a:cubicBezTo>
                  <a:pt x="6384874" y="1214362"/>
                  <a:pt x="6386474" y="1199005"/>
                  <a:pt x="6392333" y="1185333"/>
                </a:cubicBezTo>
                <a:cubicBezTo>
                  <a:pt x="6400619" y="1165998"/>
                  <a:pt x="6411148" y="1147703"/>
                  <a:pt x="6420555" y="1128888"/>
                </a:cubicBezTo>
                <a:cubicBezTo>
                  <a:pt x="6436647" y="1032344"/>
                  <a:pt x="6454231" y="968540"/>
                  <a:pt x="6420555" y="860777"/>
                </a:cubicBezTo>
                <a:cubicBezTo>
                  <a:pt x="6413540" y="838329"/>
                  <a:pt x="6383249" y="832114"/>
                  <a:pt x="6364111" y="818444"/>
                </a:cubicBezTo>
                <a:cubicBezTo>
                  <a:pt x="6317572" y="785202"/>
                  <a:pt x="6320455" y="789560"/>
                  <a:pt x="6265333" y="762000"/>
                </a:cubicBezTo>
                <a:cubicBezTo>
                  <a:pt x="6255926" y="747889"/>
                  <a:pt x="6249103" y="731658"/>
                  <a:pt x="6237111" y="719666"/>
                </a:cubicBezTo>
                <a:cubicBezTo>
                  <a:pt x="6225119" y="707674"/>
                  <a:pt x="6209160" y="700432"/>
                  <a:pt x="6194778" y="691444"/>
                </a:cubicBezTo>
                <a:cubicBezTo>
                  <a:pt x="6171520" y="676908"/>
                  <a:pt x="6148371" y="662114"/>
                  <a:pt x="6124222" y="649111"/>
                </a:cubicBezTo>
                <a:cubicBezTo>
                  <a:pt x="6087179" y="629165"/>
                  <a:pt x="6048963" y="611481"/>
                  <a:pt x="6011333" y="592666"/>
                </a:cubicBezTo>
                <a:cubicBezTo>
                  <a:pt x="5941586" y="557792"/>
                  <a:pt x="5974844" y="571096"/>
                  <a:pt x="5912555" y="550333"/>
                </a:cubicBezTo>
                <a:cubicBezTo>
                  <a:pt x="5864036" y="513944"/>
                  <a:pt x="5855006" y="501913"/>
                  <a:pt x="5799667" y="479777"/>
                </a:cubicBezTo>
                <a:cubicBezTo>
                  <a:pt x="5692154" y="436771"/>
                  <a:pt x="5707631" y="456768"/>
                  <a:pt x="5573889" y="423333"/>
                </a:cubicBezTo>
                <a:cubicBezTo>
                  <a:pt x="5555074" y="418629"/>
                  <a:pt x="5536525" y="412691"/>
                  <a:pt x="5517444" y="409222"/>
                </a:cubicBezTo>
                <a:cubicBezTo>
                  <a:pt x="5484721" y="403272"/>
                  <a:pt x="5451390" y="401061"/>
                  <a:pt x="5418667" y="395111"/>
                </a:cubicBezTo>
                <a:cubicBezTo>
                  <a:pt x="5309005" y="375173"/>
                  <a:pt x="5397763" y="370442"/>
                  <a:pt x="5221111" y="352777"/>
                </a:cubicBezTo>
                <a:cubicBezTo>
                  <a:pt x="5174074" y="348073"/>
                  <a:pt x="5126907" y="344529"/>
                  <a:pt x="5080000" y="338666"/>
                </a:cubicBezTo>
                <a:cubicBezTo>
                  <a:pt x="5013993" y="330415"/>
                  <a:pt x="4882444" y="310444"/>
                  <a:pt x="4882444" y="310444"/>
                </a:cubicBezTo>
                <a:cubicBezTo>
                  <a:pt x="4819423" y="289437"/>
                  <a:pt x="4842366" y="294639"/>
                  <a:pt x="4755444" y="282222"/>
                </a:cubicBezTo>
                <a:cubicBezTo>
                  <a:pt x="4687564" y="272525"/>
                  <a:pt x="4582221" y="261407"/>
                  <a:pt x="4515555" y="254000"/>
                </a:cubicBezTo>
                <a:cubicBezTo>
                  <a:pt x="4395548" y="223996"/>
                  <a:pt x="4513679" y="250458"/>
                  <a:pt x="4303889" y="225777"/>
                </a:cubicBezTo>
                <a:cubicBezTo>
                  <a:pt x="4275473" y="222434"/>
                  <a:pt x="4247444" y="216370"/>
                  <a:pt x="4219222" y="211666"/>
                </a:cubicBezTo>
                <a:cubicBezTo>
                  <a:pt x="4205111" y="202259"/>
                  <a:pt x="4192058" y="191028"/>
                  <a:pt x="4176889" y="183444"/>
                </a:cubicBezTo>
                <a:cubicBezTo>
                  <a:pt x="4143144" y="166572"/>
                  <a:pt x="4100638" y="153324"/>
                  <a:pt x="4064000" y="141111"/>
                </a:cubicBezTo>
                <a:cubicBezTo>
                  <a:pt x="4045185" y="122296"/>
                  <a:pt x="4033369" y="91119"/>
                  <a:pt x="4007555" y="84666"/>
                </a:cubicBezTo>
                <a:cubicBezTo>
                  <a:pt x="3988740" y="79962"/>
                  <a:pt x="3969687" y="76128"/>
                  <a:pt x="3951111" y="70555"/>
                </a:cubicBezTo>
                <a:cubicBezTo>
                  <a:pt x="3922617" y="62007"/>
                  <a:pt x="3895683" y="47815"/>
                  <a:pt x="3866444" y="42333"/>
                </a:cubicBezTo>
                <a:cubicBezTo>
                  <a:pt x="3819982" y="33621"/>
                  <a:pt x="3772507" y="31265"/>
                  <a:pt x="3725333" y="28222"/>
                </a:cubicBezTo>
                <a:cubicBezTo>
                  <a:pt x="3626649" y="21855"/>
                  <a:pt x="3527737" y="19596"/>
                  <a:pt x="3429000" y="14111"/>
                </a:cubicBezTo>
                <a:cubicBezTo>
                  <a:pt x="3358397" y="10189"/>
                  <a:pt x="3287889" y="4704"/>
                  <a:pt x="3217333" y="0"/>
                </a:cubicBezTo>
                <a:lnTo>
                  <a:pt x="1693333" y="14111"/>
                </a:lnTo>
                <a:cubicBezTo>
                  <a:pt x="1673942" y="14457"/>
                  <a:pt x="1656176" y="26192"/>
                  <a:pt x="1636889" y="28222"/>
                </a:cubicBezTo>
                <a:cubicBezTo>
                  <a:pt x="1566565" y="35624"/>
                  <a:pt x="1495741" y="37109"/>
                  <a:pt x="1425222" y="42333"/>
                </a:cubicBezTo>
                <a:lnTo>
                  <a:pt x="1255889" y="56444"/>
                </a:lnTo>
                <a:cubicBezTo>
                  <a:pt x="1237074" y="61148"/>
                  <a:pt x="1218574" y="67367"/>
                  <a:pt x="1199444" y="70555"/>
                </a:cubicBezTo>
                <a:cubicBezTo>
                  <a:pt x="1162037" y="76789"/>
                  <a:pt x="1123636" y="76720"/>
                  <a:pt x="1086555" y="84666"/>
                </a:cubicBezTo>
                <a:cubicBezTo>
                  <a:pt x="1057467" y="90899"/>
                  <a:pt x="1030111" y="103481"/>
                  <a:pt x="1001889" y="112888"/>
                </a:cubicBezTo>
                <a:lnTo>
                  <a:pt x="959555" y="127000"/>
                </a:lnTo>
                <a:cubicBezTo>
                  <a:pt x="945444" y="131704"/>
                  <a:pt x="931032" y="135587"/>
                  <a:pt x="917222" y="141111"/>
                </a:cubicBezTo>
                <a:cubicBezTo>
                  <a:pt x="893704" y="150518"/>
                  <a:pt x="869323" y="158005"/>
                  <a:pt x="846667" y="169333"/>
                </a:cubicBezTo>
                <a:cubicBezTo>
                  <a:pt x="831498" y="176918"/>
                  <a:pt x="819921" y="190874"/>
                  <a:pt x="804333" y="197555"/>
                </a:cubicBezTo>
                <a:cubicBezTo>
                  <a:pt x="786507" y="205194"/>
                  <a:pt x="766537" y="206338"/>
                  <a:pt x="747889" y="211666"/>
                </a:cubicBezTo>
                <a:cubicBezTo>
                  <a:pt x="733587" y="215752"/>
                  <a:pt x="719666" y="221073"/>
                  <a:pt x="705555" y="225777"/>
                </a:cubicBezTo>
                <a:cubicBezTo>
                  <a:pt x="667926" y="253999"/>
                  <a:pt x="625928" y="277185"/>
                  <a:pt x="592667" y="310444"/>
                </a:cubicBezTo>
                <a:cubicBezTo>
                  <a:pt x="509872" y="393236"/>
                  <a:pt x="639497" y="260954"/>
                  <a:pt x="522111" y="395111"/>
                </a:cubicBezTo>
                <a:cubicBezTo>
                  <a:pt x="504590" y="415136"/>
                  <a:pt x="484482" y="432740"/>
                  <a:pt x="465667" y="451555"/>
                </a:cubicBezTo>
                <a:cubicBezTo>
                  <a:pt x="456259" y="475074"/>
                  <a:pt x="446338" y="498393"/>
                  <a:pt x="437444" y="522111"/>
                </a:cubicBezTo>
                <a:cubicBezTo>
                  <a:pt x="432221" y="536038"/>
                  <a:pt x="424743" y="549637"/>
                  <a:pt x="423333" y="564444"/>
                </a:cubicBezTo>
                <a:cubicBezTo>
                  <a:pt x="415294" y="648859"/>
                  <a:pt x="413926" y="733777"/>
                  <a:pt x="409222" y="818444"/>
                </a:cubicBezTo>
                <a:cubicBezTo>
                  <a:pt x="413926" y="907814"/>
                  <a:pt x="415231" y="997429"/>
                  <a:pt x="423333" y="1086555"/>
                </a:cubicBezTo>
                <a:cubicBezTo>
                  <a:pt x="424680" y="1101368"/>
                  <a:pt x="429791" y="1116133"/>
                  <a:pt x="437444" y="1128888"/>
                </a:cubicBezTo>
                <a:cubicBezTo>
                  <a:pt x="444289" y="1140296"/>
                  <a:pt x="456259" y="1147703"/>
                  <a:pt x="465667" y="1157111"/>
                </a:cubicBezTo>
                <a:cubicBezTo>
                  <a:pt x="470371" y="1171222"/>
                  <a:pt x="475692" y="1185142"/>
                  <a:pt x="479778" y="1199444"/>
                </a:cubicBezTo>
                <a:cubicBezTo>
                  <a:pt x="485106" y="1218092"/>
                  <a:pt x="488316" y="1237312"/>
                  <a:pt x="493889" y="1255888"/>
                </a:cubicBezTo>
                <a:cubicBezTo>
                  <a:pt x="502437" y="1284382"/>
                  <a:pt x="512704" y="1312333"/>
                  <a:pt x="522111" y="1340555"/>
                </a:cubicBezTo>
                <a:lnTo>
                  <a:pt x="536222" y="1382888"/>
                </a:lnTo>
                <a:cubicBezTo>
                  <a:pt x="551821" y="1429684"/>
                  <a:pt x="571500" y="1441685"/>
                  <a:pt x="578555" y="1453444"/>
                </a:cubicBezTo>
                <a:close/>
              </a:path>
            </a:pathLst>
          </a:custGeom>
          <a:ln w="3175" cmpd="sng">
            <a:solidFill>
              <a:srgbClr val="3366FF"/>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62" name="Rectangle 61"/>
          <p:cNvSpPr/>
          <p:nvPr/>
        </p:nvSpPr>
        <p:spPr>
          <a:xfrm>
            <a:off x="4427874" y="3151788"/>
            <a:ext cx="2769658" cy="276999"/>
          </a:xfrm>
          <a:prstGeom prst="rect">
            <a:avLst/>
          </a:prstGeom>
        </p:spPr>
        <p:txBody>
          <a:bodyPr wrap="none">
            <a:spAutoFit/>
          </a:bodyPr>
          <a:lstStyle/>
          <a:p>
            <a:r>
              <a:rPr lang="en-US" sz="1200" dirty="0" smtClean="0"/>
              <a:t>VPN - </a:t>
            </a:r>
            <a:r>
              <a:rPr lang="en-US" sz="1200" dirty="0" err="1" smtClean="0"/>
              <a:t>PROD_TENANT_MBaaS_VPN_AEXP</a:t>
            </a:r>
            <a:endParaRPr lang="en-US" sz="1200" dirty="0"/>
          </a:p>
        </p:txBody>
      </p:sp>
      <p:sp>
        <p:nvSpPr>
          <p:cNvPr id="63" name="Rectangle 62"/>
          <p:cNvSpPr/>
          <p:nvPr/>
        </p:nvSpPr>
        <p:spPr>
          <a:xfrm>
            <a:off x="6056966" y="2190669"/>
            <a:ext cx="931756"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SG-Private</a:t>
            </a:r>
            <a:endParaRPr lang="en-US" sz="1000" dirty="0">
              <a:solidFill>
                <a:srgbClr val="800000"/>
              </a:solidFill>
            </a:endParaRPr>
          </a:p>
        </p:txBody>
      </p:sp>
      <p:sp>
        <p:nvSpPr>
          <p:cNvPr id="65" name="Rectangle 64"/>
          <p:cNvSpPr/>
          <p:nvPr/>
        </p:nvSpPr>
        <p:spPr>
          <a:xfrm>
            <a:off x="6056966" y="2455333"/>
            <a:ext cx="931756" cy="263958"/>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IB/OB</a:t>
            </a:r>
            <a:endParaRPr lang="en-US" sz="1000" dirty="0">
              <a:solidFill>
                <a:srgbClr val="800000"/>
              </a:solidFill>
            </a:endParaRPr>
          </a:p>
        </p:txBody>
      </p:sp>
      <p:sp>
        <p:nvSpPr>
          <p:cNvPr id="67" name="Rectangle 66"/>
          <p:cNvSpPr/>
          <p:nvPr/>
        </p:nvSpPr>
        <p:spPr>
          <a:xfrm>
            <a:off x="5867202" y="1634498"/>
            <a:ext cx="1442353" cy="230832"/>
          </a:xfrm>
          <a:prstGeom prst="rect">
            <a:avLst/>
          </a:prstGeom>
        </p:spPr>
        <p:txBody>
          <a:bodyPr wrap="none">
            <a:spAutoFit/>
          </a:bodyPr>
          <a:lstStyle/>
          <a:p>
            <a:r>
              <a:rPr lang="en-US" sz="900" dirty="0" smtClean="0"/>
              <a:t>Network ACL-</a:t>
            </a:r>
            <a:r>
              <a:rPr lang="nl-NL" sz="900" dirty="0" smtClean="0">
                <a:hlinkClick r:id="rId2"/>
              </a:rPr>
              <a:t>acl-127fd176</a:t>
            </a:r>
            <a:endParaRPr lang="en-US" sz="900" dirty="0"/>
          </a:p>
        </p:txBody>
      </p:sp>
      <p:sp>
        <p:nvSpPr>
          <p:cNvPr id="68" name="Rectangle 67"/>
          <p:cNvSpPr/>
          <p:nvPr/>
        </p:nvSpPr>
        <p:spPr>
          <a:xfrm>
            <a:off x="6056966" y="1913224"/>
            <a:ext cx="931756"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SG-Private</a:t>
            </a:r>
            <a:endParaRPr lang="en-US" sz="1000" dirty="0">
              <a:solidFill>
                <a:srgbClr val="800000"/>
              </a:solidFill>
            </a:endParaRPr>
          </a:p>
        </p:txBody>
      </p:sp>
      <p:sp>
        <p:nvSpPr>
          <p:cNvPr id="69" name="Rectangle 68"/>
          <p:cNvSpPr/>
          <p:nvPr/>
        </p:nvSpPr>
        <p:spPr>
          <a:xfrm>
            <a:off x="7309555" y="1352048"/>
            <a:ext cx="1170746" cy="263958"/>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Route </a:t>
            </a:r>
            <a:r>
              <a:rPr lang="en-US" sz="1050" dirty="0" err="1" smtClean="0"/>
              <a:t>TableIP</a:t>
            </a:r>
            <a:r>
              <a:rPr lang="en-US" sz="1050" dirty="0"/>
              <a:t>(15)</a:t>
            </a:r>
          </a:p>
        </p:txBody>
      </p:sp>
      <p:cxnSp>
        <p:nvCxnSpPr>
          <p:cNvPr id="71" name="Elbow Connector 70"/>
          <p:cNvCxnSpPr>
            <a:stCxn id="68" idx="3"/>
            <a:endCxn id="69" idx="1"/>
          </p:cNvCxnSpPr>
          <p:nvPr/>
        </p:nvCxnSpPr>
        <p:spPr>
          <a:xfrm flipV="1">
            <a:off x="6988722" y="1484027"/>
            <a:ext cx="320833" cy="56117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7309555" y="1712686"/>
            <a:ext cx="1170746" cy="263958"/>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Route </a:t>
            </a:r>
            <a:r>
              <a:rPr lang="en-US" sz="1050" dirty="0" err="1" smtClean="0"/>
              <a:t>TableIP</a:t>
            </a:r>
            <a:r>
              <a:rPr lang="en-US" sz="1050" dirty="0"/>
              <a:t>(15)</a:t>
            </a:r>
          </a:p>
        </p:txBody>
      </p:sp>
      <p:cxnSp>
        <p:nvCxnSpPr>
          <p:cNvPr id="76" name="Elbow Connector 75"/>
          <p:cNvCxnSpPr>
            <a:stCxn id="63" idx="3"/>
            <a:endCxn id="72" idx="2"/>
          </p:cNvCxnSpPr>
          <p:nvPr/>
        </p:nvCxnSpPr>
        <p:spPr>
          <a:xfrm flipV="1">
            <a:off x="6988722" y="1976644"/>
            <a:ext cx="906206" cy="34600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7" idx="2"/>
            <a:endCxn id="63" idx="1"/>
          </p:cNvCxnSpPr>
          <p:nvPr/>
        </p:nvCxnSpPr>
        <p:spPr>
          <a:xfrm rot="16200000" flipH="1">
            <a:off x="5232998" y="1498679"/>
            <a:ext cx="477983" cy="116995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3597661" y="5695757"/>
            <a:ext cx="1003174" cy="276999"/>
          </a:xfrm>
          <a:prstGeom prst="rect">
            <a:avLst/>
          </a:prstGeom>
        </p:spPr>
        <p:txBody>
          <a:bodyPr wrap="none">
            <a:spAutoFit/>
          </a:bodyPr>
          <a:lstStyle/>
          <a:p>
            <a:r>
              <a:rPr lang="en-US" sz="1200" dirty="0" smtClean="0"/>
              <a:t>172.24.224.9</a:t>
            </a:r>
            <a:endParaRPr lang="en-US" sz="1200" dirty="0"/>
          </a:p>
        </p:txBody>
      </p:sp>
      <p:cxnSp>
        <p:nvCxnSpPr>
          <p:cNvPr id="81" name="Straight Arrow Connector 80"/>
          <p:cNvCxnSpPr/>
          <p:nvPr/>
        </p:nvCxnSpPr>
        <p:spPr>
          <a:xfrm>
            <a:off x="1898347" y="5108222"/>
            <a:ext cx="1958703" cy="670029"/>
          </a:xfrm>
          <a:prstGeom prst="straightConnector1">
            <a:avLst/>
          </a:prstGeom>
          <a:ln w="3175" cmpd="sng">
            <a:prstDash val="dashDot"/>
            <a:tailEnd type="arrow"/>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3537156" y="6284454"/>
            <a:ext cx="1003174" cy="276999"/>
          </a:xfrm>
          <a:prstGeom prst="rect">
            <a:avLst/>
          </a:prstGeom>
        </p:spPr>
        <p:txBody>
          <a:bodyPr wrap="none">
            <a:spAutoFit/>
          </a:bodyPr>
          <a:lstStyle/>
          <a:p>
            <a:r>
              <a:rPr lang="en-US" sz="1200" dirty="0"/>
              <a:t>172.24.224.9</a:t>
            </a:r>
          </a:p>
        </p:txBody>
      </p:sp>
      <p:cxnSp>
        <p:nvCxnSpPr>
          <p:cNvPr id="84" name="Straight Arrow Connector 83"/>
          <p:cNvCxnSpPr/>
          <p:nvPr/>
        </p:nvCxnSpPr>
        <p:spPr>
          <a:xfrm>
            <a:off x="1845848" y="5695757"/>
            <a:ext cx="1958703" cy="670029"/>
          </a:xfrm>
          <a:prstGeom prst="straightConnector1">
            <a:avLst/>
          </a:prstGeom>
          <a:ln w="3175" cmpd="sng">
            <a:prstDash val="dashDot"/>
            <a:tailEnd type="arrow"/>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6019642" y="2752231"/>
            <a:ext cx="1177890" cy="267105"/>
          </a:xfrm>
          <a:prstGeom prst="rect">
            <a:avLst/>
          </a:prstGeom>
          <a:solidFill>
            <a:schemeClr val="accent5">
              <a:lumMod val="40000"/>
              <a:lumOff val="60000"/>
            </a:schemeClr>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IGW-57300432</a:t>
            </a:r>
            <a:endParaRPr lang="en-US" sz="1000" dirty="0">
              <a:solidFill>
                <a:srgbClr val="800000"/>
              </a:solidFill>
            </a:endParaRPr>
          </a:p>
        </p:txBody>
      </p:sp>
      <p:sp>
        <p:nvSpPr>
          <p:cNvPr id="86" name="Rectangle 85"/>
          <p:cNvSpPr/>
          <p:nvPr/>
        </p:nvSpPr>
        <p:spPr>
          <a:xfrm>
            <a:off x="6113822" y="5458220"/>
            <a:ext cx="1177890" cy="907566"/>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800000"/>
              </a:solidFill>
            </a:endParaRPr>
          </a:p>
        </p:txBody>
      </p:sp>
      <p:sp>
        <p:nvSpPr>
          <p:cNvPr id="87" name="Rectangle 86"/>
          <p:cNvSpPr/>
          <p:nvPr/>
        </p:nvSpPr>
        <p:spPr>
          <a:xfrm>
            <a:off x="6151145" y="5804224"/>
            <a:ext cx="931756"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SG-Private</a:t>
            </a:r>
            <a:endParaRPr lang="en-US" sz="1000" dirty="0">
              <a:solidFill>
                <a:srgbClr val="800000"/>
              </a:solidFill>
            </a:endParaRPr>
          </a:p>
        </p:txBody>
      </p:sp>
      <p:sp>
        <p:nvSpPr>
          <p:cNvPr id="88" name="Rectangle 87"/>
          <p:cNvSpPr/>
          <p:nvPr/>
        </p:nvSpPr>
        <p:spPr>
          <a:xfrm>
            <a:off x="6151145" y="6068888"/>
            <a:ext cx="931756" cy="263958"/>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IB/OB</a:t>
            </a:r>
            <a:endParaRPr lang="en-US" sz="1000" dirty="0">
              <a:solidFill>
                <a:srgbClr val="800000"/>
              </a:solidFill>
            </a:endParaRPr>
          </a:p>
        </p:txBody>
      </p:sp>
      <p:sp>
        <p:nvSpPr>
          <p:cNvPr id="89" name="Rectangle 88"/>
          <p:cNvSpPr/>
          <p:nvPr/>
        </p:nvSpPr>
        <p:spPr>
          <a:xfrm>
            <a:off x="5814643" y="5326241"/>
            <a:ext cx="1494912" cy="230832"/>
          </a:xfrm>
          <a:prstGeom prst="rect">
            <a:avLst/>
          </a:prstGeom>
        </p:spPr>
        <p:txBody>
          <a:bodyPr wrap="square">
            <a:spAutoFit/>
          </a:bodyPr>
          <a:lstStyle/>
          <a:p>
            <a:pPr fontAlgn="t"/>
            <a:r>
              <a:rPr lang="en-US" sz="900" dirty="0" smtClean="0"/>
              <a:t>Network ACL-</a:t>
            </a:r>
            <a:r>
              <a:rPr lang="en-US" sz="900" dirty="0" smtClean="0">
                <a:effectLst/>
              </a:rPr>
              <a:t>acl-dbf547bf</a:t>
            </a:r>
            <a:endParaRPr lang="en-US" sz="900" dirty="0">
              <a:effectLst/>
            </a:endParaRPr>
          </a:p>
        </p:txBody>
      </p:sp>
      <p:sp>
        <p:nvSpPr>
          <p:cNvPr id="90" name="Rectangle 89"/>
          <p:cNvSpPr/>
          <p:nvPr/>
        </p:nvSpPr>
        <p:spPr>
          <a:xfrm>
            <a:off x="6151145" y="5526779"/>
            <a:ext cx="931756"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SG-Private</a:t>
            </a:r>
            <a:endParaRPr lang="en-US" sz="1000" dirty="0">
              <a:solidFill>
                <a:srgbClr val="800000"/>
              </a:solidFill>
            </a:endParaRPr>
          </a:p>
        </p:txBody>
      </p:sp>
      <p:sp>
        <p:nvSpPr>
          <p:cNvPr id="91" name="Rectangle 90"/>
          <p:cNvSpPr/>
          <p:nvPr/>
        </p:nvSpPr>
        <p:spPr>
          <a:xfrm>
            <a:off x="7403734" y="4965603"/>
            <a:ext cx="1170746" cy="263958"/>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Local and 0.0.0./0</a:t>
            </a:r>
            <a:endParaRPr lang="en-US" sz="1050" dirty="0"/>
          </a:p>
        </p:txBody>
      </p:sp>
      <p:cxnSp>
        <p:nvCxnSpPr>
          <p:cNvPr id="92" name="Elbow Connector 91"/>
          <p:cNvCxnSpPr>
            <a:stCxn id="90" idx="3"/>
            <a:endCxn id="91" idx="1"/>
          </p:cNvCxnSpPr>
          <p:nvPr/>
        </p:nvCxnSpPr>
        <p:spPr>
          <a:xfrm flipV="1">
            <a:off x="7082901" y="5097582"/>
            <a:ext cx="320833" cy="56117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4" name="Elbow Connector 93"/>
          <p:cNvCxnSpPr>
            <a:stCxn id="87" idx="3"/>
          </p:cNvCxnSpPr>
          <p:nvPr/>
        </p:nvCxnSpPr>
        <p:spPr>
          <a:xfrm flipV="1">
            <a:off x="7082901" y="5590199"/>
            <a:ext cx="906206" cy="34600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6113821" y="6365786"/>
            <a:ext cx="1177890" cy="267105"/>
          </a:xfrm>
          <a:prstGeom prst="rect">
            <a:avLst/>
          </a:prstGeom>
          <a:solidFill>
            <a:schemeClr val="accent5">
              <a:lumMod val="40000"/>
              <a:lumOff val="60000"/>
            </a:schemeClr>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IGW-57300432</a:t>
            </a:r>
            <a:endParaRPr lang="en-US" sz="1000" dirty="0">
              <a:solidFill>
                <a:srgbClr val="800000"/>
              </a:solidFill>
            </a:endParaRPr>
          </a:p>
        </p:txBody>
      </p:sp>
      <p:cxnSp>
        <p:nvCxnSpPr>
          <p:cNvPr id="97" name="Elbow Connector 96"/>
          <p:cNvCxnSpPr>
            <a:stCxn id="8" idx="2"/>
            <a:endCxn id="88" idx="1"/>
          </p:cNvCxnSpPr>
          <p:nvPr/>
        </p:nvCxnSpPr>
        <p:spPr>
          <a:xfrm rot="16200000" flipH="1">
            <a:off x="4459100" y="4508821"/>
            <a:ext cx="1963145" cy="142094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7404123" y="5317758"/>
            <a:ext cx="1170746" cy="263958"/>
          </a:xfrm>
          <a:prstGeom prst="rect">
            <a:avLst/>
          </a:prstGeom>
          <a:solidFill>
            <a:srgbClr val="A4664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Local and 0.0.0./0</a:t>
            </a:r>
            <a:endParaRPr lang="en-US" sz="1050" dirty="0"/>
          </a:p>
        </p:txBody>
      </p:sp>
      <p:sp>
        <p:nvSpPr>
          <p:cNvPr id="102" name="Rectangle 101"/>
          <p:cNvSpPr/>
          <p:nvPr/>
        </p:nvSpPr>
        <p:spPr>
          <a:xfrm>
            <a:off x="7560222" y="3648677"/>
            <a:ext cx="1107334"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AWS-ISOLOGV01</a:t>
            </a:r>
            <a:endParaRPr lang="en-US" sz="1000" dirty="0">
              <a:solidFill>
                <a:srgbClr val="800000"/>
              </a:solidFill>
            </a:endParaRPr>
          </a:p>
        </p:txBody>
      </p:sp>
      <p:sp>
        <p:nvSpPr>
          <p:cNvPr id="103" name="Rectangle 102"/>
          <p:cNvSpPr/>
          <p:nvPr/>
        </p:nvSpPr>
        <p:spPr>
          <a:xfrm>
            <a:off x="7560222" y="3912635"/>
            <a:ext cx="1107334"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PROD_SEC_NGINX Interface</a:t>
            </a:r>
            <a:endParaRPr lang="en-US" sz="1000" dirty="0">
              <a:solidFill>
                <a:srgbClr val="800000"/>
              </a:solidFill>
            </a:endParaRPr>
          </a:p>
        </p:txBody>
      </p:sp>
      <p:sp>
        <p:nvSpPr>
          <p:cNvPr id="104" name="Rectangle 103"/>
          <p:cNvSpPr/>
          <p:nvPr/>
        </p:nvSpPr>
        <p:spPr>
          <a:xfrm>
            <a:off x="7560222" y="4176593"/>
            <a:ext cx="1107334" cy="26395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PROD_SEC_PA-MGT-Interface</a:t>
            </a:r>
            <a:endParaRPr lang="en-US" sz="1000" dirty="0">
              <a:solidFill>
                <a:srgbClr val="800000"/>
              </a:solidFill>
            </a:endParaRPr>
          </a:p>
        </p:txBody>
      </p:sp>
      <p:cxnSp>
        <p:nvCxnSpPr>
          <p:cNvPr id="106" name="Curved Connector 105"/>
          <p:cNvCxnSpPr>
            <a:stCxn id="8" idx="3"/>
            <a:endCxn id="103" idx="1"/>
          </p:cNvCxnSpPr>
          <p:nvPr/>
        </p:nvCxnSpPr>
        <p:spPr>
          <a:xfrm flipV="1">
            <a:off x="5451171" y="4044614"/>
            <a:ext cx="2109051" cy="12789"/>
          </a:xfrm>
          <a:prstGeom prst="curvedConnector3">
            <a:avLst/>
          </a:prstGeom>
          <a:ln w="3175" cmpd="sng">
            <a:prstDash val="dash"/>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3776781" y="0"/>
            <a:ext cx="1648107" cy="276999"/>
          </a:xfrm>
          <a:prstGeom prst="rect">
            <a:avLst/>
          </a:prstGeom>
        </p:spPr>
        <p:txBody>
          <a:bodyPr wrap="none">
            <a:spAutoFit/>
          </a:bodyPr>
          <a:lstStyle/>
          <a:p>
            <a:r>
              <a:rPr lang="en-US" sz="1200" u="sng" dirty="0" smtClean="0"/>
              <a:t>AS-IS </a:t>
            </a:r>
            <a:r>
              <a:rPr lang="en-US" sz="1200" u="sng" dirty="0" err="1" smtClean="0"/>
              <a:t>Aexp</a:t>
            </a:r>
            <a:r>
              <a:rPr lang="en-US" sz="1200" u="sng" dirty="0" smtClean="0"/>
              <a:t> architecture </a:t>
            </a:r>
            <a:endParaRPr lang="en-US" sz="1200" u="sng" dirty="0"/>
          </a:p>
        </p:txBody>
      </p:sp>
    </p:spTree>
    <p:extLst>
      <p:ext uri="{BB962C8B-B14F-4D97-AF65-F5344CB8AC3E}">
        <p14:creationId xmlns:p14="http://schemas.microsoft.com/office/powerpoint/2010/main" val="79373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flipH="1">
            <a:off x="2721146" y="2021023"/>
            <a:ext cx="794194" cy="185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515340" y="716196"/>
            <a:ext cx="1441942" cy="36063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VPC – 10.0.0.0/16</a:t>
            </a:r>
            <a:endParaRPr lang="en-US" sz="1000" dirty="0">
              <a:solidFill>
                <a:srgbClr val="800000"/>
              </a:solidFill>
            </a:endParaRPr>
          </a:p>
        </p:txBody>
      </p:sp>
      <p:sp>
        <p:nvSpPr>
          <p:cNvPr id="75" name="Rectangle 74"/>
          <p:cNvSpPr/>
          <p:nvPr/>
        </p:nvSpPr>
        <p:spPr>
          <a:xfrm>
            <a:off x="2963701" y="1660385"/>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Subnet 10.0.2.0/24</a:t>
            </a:r>
            <a:endParaRPr lang="en-US" sz="1000" dirty="0">
              <a:solidFill>
                <a:srgbClr val="800000"/>
              </a:solidFill>
            </a:endParaRPr>
          </a:p>
        </p:txBody>
      </p:sp>
      <p:sp>
        <p:nvSpPr>
          <p:cNvPr id="77" name="Rectangle 76"/>
          <p:cNvSpPr/>
          <p:nvPr/>
        </p:nvSpPr>
        <p:spPr>
          <a:xfrm>
            <a:off x="3118115" y="1383386"/>
            <a:ext cx="1110175" cy="276999"/>
          </a:xfrm>
          <a:prstGeom prst="rect">
            <a:avLst/>
          </a:prstGeom>
        </p:spPr>
        <p:txBody>
          <a:bodyPr wrap="none">
            <a:spAutoFit/>
          </a:bodyPr>
          <a:lstStyle/>
          <a:p>
            <a:r>
              <a:rPr lang="en-US" sz="1200" dirty="0" smtClean="0"/>
              <a:t>US east-2 zone</a:t>
            </a:r>
            <a:endParaRPr lang="en-US" sz="1200" dirty="0"/>
          </a:p>
        </p:txBody>
      </p:sp>
      <p:sp>
        <p:nvSpPr>
          <p:cNvPr id="80" name="Rectangle 79"/>
          <p:cNvSpPr/>
          <p:nvPr/>
        </p:nvSpPr>
        <p:spPr>
          <a:xfrm>
            <a:off x="5174806" y="1646586"/>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Subnet 10.0.3.0/24</a:t>
            </a:r>
            <a:endParaRPr lang="en-US" sz="1000" dirty="0">
              <a:solidFill>
                <a:srgbClr val="800000"/>
              </a:solidFill>
            </a:endParaRPr>
          </a:p>
        </p:txBody>
      </p:sp>
      <p:sp>
        <p:nvSpPr>
          <p:cNvPr id="82" name="Rectangle 81"/>
          <p:cNvSpPr/>
          <p:nvPr/>
        </p:nvSpPr>
        <p:spPr>
          <a:xfrm>
            <a:off x="5329220" y="1369587"/>
            <a:ext cx="1048259" cy="276999"/>
          </a:xfrm>
          <a:prstGeom prst="rect">
            <a:avLst/>
          </a:prstGeom>
        </p:spPr>
        <p:txBody>
          <a:bodyPr wrap="none">
            <a:spAutoFit/>
          </a:bodyPr>
          <a:lstStyle/>
          <a:p>
            <a:r>
              <a:rPr lang="en-US" sz="1200" dirty="0" smtClean="0"/>
              <a:t>US West zone</a:t>
            </a:r>
            <a:endParaRPr lang="en-US" sz="1200" dirty="0"/>
          </a:p>
        </p:txBody>
      </p:sp>
      <p:sp>
        <p:nvSpPr>
          <p:cNvPr id="93" name="Rectangle 92"/>
          <p:cNvSpPr/>
          <p:nvPr/>
        </p:nvSpPr>
        <p:spPr>
          <a:xfrm>
            <a:off x="49707" y="6432341"/>
            <a:ext cx="8443337" cy="276999"/>
          </a:xfrm>
          <a:prstGeom prst="rect">
            <a:avLst/>
          </a:prstGeom>
        </p:spPr>
        <p:txBody>
          <a:bodyPr wrap="none">
            <a:spAutoFit/>
          </a:bodyPr>
          <a:lstStyle/>
          <a:p>
            <a:r>
              <a:rPr lang="en-US" sz="1200" dirty="0" smtClean="0"/>
              <a:t>EC2 from subnet can talk to internet even with IGW is attached is only by having ELB or elastic IP address assignment to that subnet. </a:t>
            </a:r>
            <a:endParaRPr lang="en-US" sz="1200" dirty="0"/>
          </a:p>
        </p:txBody>
      </p:sp>
      <p:sp>
        <p:nvSpPr>
          <p:cNvPr id="96" name="Rectangle 95"/>
          <p:cNvSpPr/>
          <p:nvPr/>
        </p:nvSpPr>
        <p:spPr>
          <a:xfrm>
            <a:off x="2721146" y="2673562"/>
            <a:ext cx="794194"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Route</a:t>
            </a:r>
            <a:endParaRPr lang="en-US" sz="1000" dirty="0">
              <a:solidFill>
                <a:srgbClr val="800000"/>
              </a:solidFill>
            </a:endParaRPr>
          </a:p>
        </p:txBody>
      </p:sp>
      <p:sp>
        <p:nvSpPr>
          <p:cNvPr id="2" name="Explosion 1 1"/>
          <p:cNvSpPr/>
          <p:nvPr/>
        </p:nvSpPr>
        <p:spPr>
          <a:xfrm>
            <a:off x="2094846" y="3739445"/>
            <a:ext cx="1044223" cy="8890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www</a:t>
            </a:r>
            <a:endParaRPr lang="en-US" sz="1200" dirty="0"/>
          </a:p>
        </p:txBody>
      </p:sp>
      <p:sp>
        <p:nvSpPr>
          <p:cNvPr id="98" name="Rectangle 97"/>
          <p:cNvSpPr/>
          <p:nvPr/>
        </p:nvSpPr>
        <p:spPr>
          <a:xfrm>
            <a:off x="2424785" y="3187214"/>
            <a:ext cx="794194"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IGW</a:t>
            </a:r>
            <a:endParaRPr lang="en-US" sz="1000" dirty="0">
              <a:solidFill>
                <a:srgbClr val="800000"/>
              </a:solidFill>
            </a:endParaRPr>
          </a:p>
        </p:txBody>
      </p:sp>
      <p:sp>
        <p:nvSpPr>
          <p:cNvPr id="12" name="L-Shape 11"/>
          <p:cNvSpPr/>
          <p:nvPr/>
        </p:nvSpPr>
        <p:spPr>
          <a:xfrm rot="10800000">
            <a:off x="1847902" y="2262937"/>
            <a:ext cx="2582334" cy="2187222"/>
          </a:xfrm>
          <a:prstGeom prst="corner">
            <a:avLst>
              <a:gd name="adj1" fmla="val 13226"/>
              <a:gd name="adj2" fmla="val 11935"/>
            </a:avLst>
          </a:prstGeom>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10800000" lon="10800000" rev="10800000"/>
              </a:camera>
              <a:lightRig rig="threePt" dir="t"/>
            </a:scene3d>
          </a:bodyPr>
          <a:lstStyle/>
          <a:p>
            <a:pPr algn="ctr"/>
            <a:r>
              <a:rPr lang="en-US" dirty="0" smtClean="0"/>
              <a:t>ELB or Elastic IP address</a:t>
            </a:r>
            <a:endParaRPr lang="en-US" dirty="0"/>
          </a:p>
        </p:txBody>
      </p:sp>
      <p:sp>
        <p:nvSpPr>
          <p:cNvPr id="99" name="Rectangle 98"/>
          <p:cNvSpPr/>
          <p:nvPr/>
        </p:nvSpPr>
        <p:spPr>
          <a:xfrm>
            <a:off x="2663891" y="4628445"/>
            <a:ext cx="1173969" cy="276999"/>
          </a:xfrm>
          <a:prstGeom prst="rect">
            <a:avLst/>
          </a:prstGeom>
        </p:spPr>
        <p:txBody>
          <a:bodyPr wrap="none">
            <a:spAutoFit/>
          </a:bodyPr>
          <a:lstStyle/>
          <a:p>
            <a:r>
              <a:rPr lang="en-US" sz="1200" dirty="0" smtClean="0"/>
              <a:t>Public Resource</a:t>
            </a:r>
            <a:endParaRPr lang="en-US" sz="1200" dirty="0"/>
          </a:p>
        </p:txBody>
      </p:sp>
      <p:sp>
        <p:nvSpPr>
          <p:cNvPr id="101" name="Rectangle 100"/>
          <p:cNvSpPr/>
          <p:nvPr/>
        </p:nvSpPr>
        <p:spPr>
          <a:xfrm>
            <a:off x="5498861" y="4628445"/>
            <a:ext cx="1236862" cy="276999"/>
          </a:xfrm>
          <a:prstGeom prst="rect">
            <a:avLst/>
          </a:prstGeom>
        </p:spPr>
        <p:txBody>
          <a:bodyPr wrap="none">
            <a:spAutoFit/>
          </a:bodyPr>
          <a:lstStyle/>
          <a:p>
            <a:r>
              <a:rPr lang="en-US" sz="1200" dirty="0" smtClean="0"/>
              <a:t>Private Resource</a:t>
            </a:r>
            <a:endParaRPr lang="en-US" sz="1200" dirty="0"/>
          </a:p>
        </p:txBody>
      </p:sp>
      <p:sp>
        <p:nvSpPr>
          <p:cNvPr id="105" name="Rectangle 104"/>
          <p:cNvSpPr/>
          <p:nvPr/>
        </p:nvSpPr>
        <p:spPr>
          <a:xfrm>
            <a:off x="3552894" y="5130149"/>
            <a:ext cx="4758550" cy="130219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Log into EC2 of 10.0.2.0 and then do SSH to 10.0.3.0 to connect since all subnet within same VPC are connected. But 10.0.3.0 cannot be connected directly from internet or terminal. Once inside , we can ping </a:t>
            </a:r>
            <a:r>
              <a:rPr lang="en-US" sz="1000" dirty="0" err="1" smtClean="0">
                <a:solidFill>
                  <a:srgbClr val="800000"/>
                </a:solidFill>
              </a:rPr>
              <a:t>yahoo.com</a:t>
            </a:r>
            <a:r>
              <a:rPr lang="en-US" sz="1000" dirty="0" smtClean="0">
                <a:solidFill>
                  <a:srgbClr val="800000"/>
                </a:solidFill>
              </a:rPr>
              <a:t> without having to put 10.0.3.0 on IGW or Elastic IP assignment – This is typically used for patch updates from internet to private instances however without NAT GW , patch update (yum update) </a:t>
            </a:r>
            <a:r>
              <a:rPr lang="en-US" sz="1000" dirty="0" err="1" smtClean="0">
                <a:solidFill>
                  <a:srgbClr val="800000"/>
                </a:solidFill>
              </a:rPr>
              <a:t>maynot</a:t>
            </a:r>
            <a:r>
              <a:rPr lang="en-US" sz="1000" dirty="0" smtClean="0">
                <a:solidFill>
                  <a:srgbClr val="800000"/>
                </a:solidFill>
              </a:rPr>
              <a:t> possible so create NAT security group and allow private subnet request for update from internet</a:t>
            </a:r>
            <a:endParaRPr lang="en-US" sz="1000" dirty="0">
              <a:solidFill>
                <a:srgbClr val="800000"/>
              </a:solidFill>
            </a:endParaRPr>
          </a:p>
        </p:txBody>
      </p:sp>
      <p:sp>
        <p:nvSpPr>
          <p:cNvPr id="13" name="Freeform 12"/>
          <p:cNvSpPr/>
          <p:nvPr/>
        </p:nvSpPr>
        <p:spPr>
          <a:xfrm>
            <a:off x="3725186" y="1947333"/>
            <a:ext cx="2060949" cy="3388568"/>
          </a:xfrm>
          <a:custGeom>
            <a:avLst/>
            <a:gdLst>
              <a:gd name="connsiteX0" fmla="*/ 147 w 2060949"/>
              <a:gd name="connsiteY0" fmla="*/ 0 h 3388568"/>
              <a:gd name="connsiteX1" fmla="*/ 296481 w 2060949"/>
              <a:gd name="connsiteY1" fmla="*/ 3132667 h 3388568"/>
              <a:gd name="connsiteX2" fmla="*/ 1792258 w 2060949"/>
              <a:gd name="connsiteY2" fmla="*/ 2850445 h 3388568"/>
              <a:gd name="connsiteX3" fmla="*/ 2060370 w 2060949"/>
              <a:gd name="connsiteY3" fmla="*/ 28223 h 3388568"/>
            </a:gdLst>
            <a:ahLst/>
            <a:cxnLst>
              <a:cxn ang="0">
                <a:pos x="connsiteX0" y="connsiteY0"/>
              </a:cxn>
              <a:cxn ang="0">
                <a:pos x="connsiteX1" y="connsiteY1"/>
              </a:cxn>
              <a:cxn ang="0">
                <a:pos x="connsiteX2" y="connsiteY2"/>
              </a:cxn>
              <a:cxn ang="0">
                <a:pos x="connsiteX3" y="connsiteY3"/>
              </a:cxn>
            </a:cxnLst>
            <a:rect l="l" t="t" r="r" b="b"/>
            <a:pathLst>
              <a:path w="2060949" h="3388568">
                <a:moveTo>
                  <a:pt x="147" y="0"/>
                </a:moveTo>
                <a:cubicBezTo>
                  <a:pt x="-1029" y="1328796"/>
                  <a:pt x="-2204" y="2657593"/>
                  <a:pt x="296481" y="3132667"/>
                </a:cubicBezTo>
                <a:cubicBezTo>
                  <a:pt x="595166" y="3607741"/>
                  <a:pt x="1498277" y="3367852"/>
                  <a:pt x="1792258" y="2850445"/>
                </a:cubicBezTo>
                <a:cubicBezTo>
                  <a:pt x="2086239" y="2333038"/>
                  <a:pt x="2060370" y="28223"/>
                  <a:pt x="2060370" y="28223"/>
                </a:cubicBezTo>
              </a:path>
            </a:pathLst>
          </a:custGeom>
          <a:ln w="3175" cmpd="sng">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Rectangle 106"/>
          <p:cNvSpPr/>
          <p:nvPr/>
        </p:nvSpPr>
        <p:spPr>
          <a:xfrm>
            <a:off x="3286426" y="5130149"/>
            <a:ext cx="301510" cy="276999"/>
          </a:xfrm>
          <a:prstGeom prst="rect">
            <a:avLst/>
          </a:prstGeom>
        </p:spPr>
        <p:txBody>
          <a:bodyPr wrap="none">
            <a:spAutoFit/>
          </a:bodyPr>
          <a:lstStyle/>
          <a:p>
            <a:r>
              <a:rPr lang="en-US" sz="1200" dirty="0" smtClean="0"/>
              <a:t>1.</a:t>
            </a:r>
            <a:endParaRPr lang="en-US" sz="1200" dirty="0"/>
          </a:p>
        </p:txBody>
      </p:sp>
      <p:sp>
        <p:nvSpPr>
          <p:cNvPr id="108" name="Rectangle 107"/>
          <p:cNvSpPr/>
          <p:nvPr/>
        </p:nvSpPr>
        <p:spPr>
          <a:xfrm>
            <a:off x="3725186" y="3880556"/>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800000"/>
                </a:solidFill>
              </a:rPr>
              <a:t>NATSGrp</a:t>
            </a:r>
            <a:endParaRPr lang="en-US" sz="1000" dirty="0">
              <a:solidFill>
                <a:srgbClr val="800000"/>
              </a:solidFill>
            </a:endParaRPr>
          </a:p>
        </p:txBody>
      </p:sp>
      <p:cxnSp>
        <p:nvCxnSpPr>
          <p:cNvPr id="16" name="Straight Arrow Connector 15"/>
          <p:cNvCxnSpPr/>
          <p:nvPr/>
        </p:nvCxnSpPr>
        <p:spPr>
          <a:xfrm flipH="1">
            <a:off x="4600222" y="1947333"/>
            <a:ext cx="1185913" cy="19332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3822061" y="4166780"/>
            <a:ext cx="1216349" cy="461665"/>
          </a:xfrm>
          <a:prstGeom prst="rect">
            <a:avLst/>
          </a:prstGeom>
        </p:spPr>
        <p:txBody>
          <a:bodyPr wrap="none">
            <a:spAutoFit/>
          </a:bodyPr>
          <a:lstStyle/>
          <a:p>
            <a:r>
              <a:rPr lang="en-US" sz="1200" dirty="0"/>
              <a:t>2</a:t>
            </a:r>
            <a:r>
              <a:rPr lang="en-US" sz="1200" dirty="0" smtClean="0"/>
              <a:t>. Create NATSG</a:t>
            </a:r>
          </a:p>
          <a:p>
            <a:r>
              <a:rPr lang="en-US" sz="1200" dirty="0" smtClean="0"/>
              <a:t> in Public subnet</a:t>
            </a:r>
            <a:endParaRPr lang="en-US" sz="1200" dirty="0"/>
          </a:p>
        </p:txBody>
      </p:sp>
      <p:sp>
        <p:nvSpPr>
          <p:cNvPr id="110" name="Rectangle 109"/>
          <p:cNvSpPr/>
          <p:nvPr/>
        </p:nvSpPr>
        <p:spPr>
          <a:xfrm rot="18150792">
            <a:off x="4394015" y="2779663"/>
            <a:ext cx="1342209" cy="230832"/>
          </a:xfrm>
          <a:prstGeom prst="rect">
            <a:avLst/>
          </a:prstGeom>
        </p:spPr>
        <p:txBody>
          <a:bodyPr wrap="none">
            <a:spAutoFit/>
          </a:bodyPr>
          <a:lstStyle/>
          <a:p>
            <a:r>
              <a:rPr lang="en-US" sz="900" dirty="0" smtClean="0"/>
              <a:t>Allow 10.0.3.0 INBOUND</a:t>
            </a:r>
            <a:endParaRPr lang="en-US" sz="900" dirty="0"/>
          </a:p>
        </p:txBody>
      </p:sp>
      <p:sp>
        <p:nvSpPr>
          <p:cNvPr id="111" name="Rectangle 110"/>
          <p:cNvSpPr/>
          <p:nvPr/>
        </p:nvSpPr>
        <p:spPr>
          <a:xfrm>
            <a:off x="7135441" y="1369586"/>
            <a:ext cx="1651263" cy="276999"/>
          </a:xfrm>
          <a:prstGeom prst="rect">
            <a:avLst/>
          </a:prstGeom>
        </p:spPr>
        <p:txBody>
          <a:bodyPr wrap="none">
            <a:spAutoFit/>
          </a:bodyPr>
          <a:lstStyle/>
          <a:p>
            <a:r>
              <a:rPr lang="en-US" sz="1200" dirty="0" smtClean="0"/>
              <a:t>EC2 instances stay here</a:t>
            </a:r>
            <a:endParaRPr lang="en-US" sz="1200" dirty="0"/>
          </a:p>
        </p:txBody>
      </p:sp>
      <p:sp>
        <p:nvSpPr>
          <p:cNvPr id="17" name="Freeform 16"/>
          <p:cNvSpPr/>
          <p:nvPr/>
        </p:nvSpPr>
        <p:spPr>
          <a:xfrm>
            <a:off x="6618111" y="1594556"/>
            <a:ext cx="1177671" cy="485006"/>
          </a:xfrm>
          <a:custGeom>
            <a:avLst/>
            <a:gdLst>
              <a:gd name="connsiteX0" fmla="*/ 1171222 w 1177671"/>
              <a:gd name="connsiteY0" fmla="*/ 0 h 485006"/>
              <a:gd name="connsiteX1" fmla="*/ 1001889 w 1177671"/>
              <a:gd name="connsiteY1" fmla="*/ 479777 h 485006"/>
              <a:gd name="connsiteX2" fmla="*/ 0 w 1177671"/>
              <a:gd name="connsiteY2" fmla="*/ 268111 h 485006"/>
            </a:gdLst>
            <a:ahLst/>
            <a:cxnLst>
              <a:cxn ang="0">
                <a:pos x="connsiteX0" y="connsiteY0"/>
              </a:cxn>
              <a:cxn ang="0">
                <a:pos x="connsiteX1" y="connsiteY1"/>
              </a:cxn>
              <a:cxn ang="0">
                <a:pos x="connsiteX2" y="connsiteY2"/>
              </a:cxn>
            </a:cxnLst>
            <a:rect l="l" t="t" r="r" b="b"/>
            <a:pathLst>
              <a:path w="1177671" h="485006">
                <a:moveTo>
                  <a:pt x="1171222" y="0"/>
                </a:moveTo>
                <a:cubicBezTo>
                  <a:pt x="1184157" y="217546"/>
                  <a:pt x="1197093" y="435092"/>
                  <a:pt x="1001889" y="479777"/>
                </a:cubicBezTo>
                <a:cubicBezTo>
                  <a:pt x="806685" y="524462"/>
                  <a:pt x="0" y="268111"/>
                  <a:pt x="0" y="268111"/>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Rectangle 111"/>
          <p:cNvSpPr/>
          <p:nvPr/>
        </p:nvSpPr>
        <p:spPr>
          <a:xfrm>
            <a:off x="888240" y="8888"/>
            <a:ext cx="7083991" cy="276999"/>
          </a:xfrm>
          <a:prstGeom prst="rect">
            <a:avLst/>
          </a:prstGeom>
        </p:spPr>
        <p:txBody>
          <a:bodyPr wrap="none">
            <a:spAutoFit/>
          </a:bodyPr>
          <a:lstStyle/>
          <a:p>
            <a:r>
              <a:rPr lang="en-US" sz="1200" u="sng" dirty="0" smtClean="0"/>
              <a:t>Normal connections between Public and Private subnets and connecting private to internet using Public subnet</a:t>
            </a:r>
            <a:endParaRPr lang="en-US" sz="1200" u="sng" dirty="0"/>
          </a:p>
        </p:txBody>
      </p:sp>
      <p:cxnSp>
        <p:nvCxnSpPr>
          <p:cNvPr id="20" name="Straight Arrow Connector 19"/>
          <p:cNvCxnSpPr/>
          <p:nvPr/>
        </p:nvCxnSpPr>
        <p:spPr>
          <a:xfrm flipH="1">
            <a:off x="3837860" y="1076834"/>
            <a:ext cx="592376" cy="517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05643" y="1076834"/>
            <a:ext cx="923577" cy="29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81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2603460" y="472568"/>
            <a:ext cx="1441942" cy="360638"/>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VPC – 10.0.0.0/16</a:t>
            </a:r>
            <a:endParaRPr lang="en-US" sz="1000" dirty="0">
              <a:solidFill>
                <a:srgbClr val="800000"/>
              </a:solidFill>
            </a:endParaRPr>
          </a:p>
        </p:txBody>
      </p:sp>
      <p:sp>
        <p:nvSpPr>
          <p:cNvPr id="75" name="Rectangle 74"/>
          <p:cNvSpPr/>
          <p:nvPr/>
        </p:nvSpPr>
        <p:spPr>
          <a:xfrm>
            <a:off x="2654702" y="4501135"/>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Subnet 10.0.2.0/24</a:t>
            </a:r>
            <a:endParaRPr lang="en-US" sz="1000" dirty="0">
              <a:solidFill>
                <a:srgbClr val="800000"/>
              </a:solidFill>
            </a:endParaRPr>
          </a:p>
        </p:txBody>
      </p:sp>
      <p:sp>
        <p:nvSpPr>
          <p:cNvPr id="77" name="Rectangle 76"/>
          <p:cNvSpPr/>
          <p:nvPr/>
        </p:nvSpPr>
        <p:spPr>
          <a:xfrm>
            <a:off x="2811798" y="4224136"/>
            <a:ext cx="1110175" cy="276999"/>
          </a:xfrm>
          <a:prstGeom prst="rect">
            <a:avLst/>
          </a:prstGeom>
        </p:spPr>
        <p:txBody>
          <a:bodyPr wrap="none">
            <a:spAutoFit/>
          </a:bodyPr>
          <a:lstStyle/>
          <a:p>
            <a:r>
              <a:rPr lang="en-US" sz="1200" dirty="0" smtClean="0"/>
              <a:t>US east-2 zone</a:t>
            </a:r>
            <a:endParaRPr lang="en-US" sz="1200" dirty="0"/>
          </a:p>
        </p:txBody>
      </p:sp>
      <p:sp>
        <p:nvSpPr>
          <p:cNvPr id="80" name="Rectangle 79"/>
          <p:cNvSpPr/>
          <p:nvPr/>
        </p:nvSpPr>
        <p:spPr>
          <a:xfrm>
            <a:off x="6550304" y="1387094"/>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Subnet 10.0.3.0/24</a:t>
            </a:r>
            <a:endParaRPr lang="en-US" sz="1000" dirty="0">
              <a:solidFill>
                <a:srgbClr val="800000"/>
              </a:solidFill>
            </a:endParaRPr>
          </a:p>
        </p:txBody>
      </p:sp>
      <p:sp>
        <p:nvSpPr>
          <p:cNvPr id="82" name="Rectangle 81"/>
          <p:cNvSpPr/>
          <p:nvPr/>
        </p:nvSpPr>
        <p:spPr>
          <a:xfrm>
            <a:off x="6704718" y="1110095"/>
            <a:ext cx="1048259" cy="276999"/>
          </a:xfrm>
          <a:prstGeom prst="rect">
            <a:avLst/>
          </a:prstGeom>
        </p:spPr>
        <p:txBody>
          <a:bodyPr wrap="none">
            <a:spAutoFit/>
          </a:bodyPr>
          <a:lstStyle/>
          <a:p>
            <a:r>
              <a:rPr lang="en-US" sz="1200" dirty="0" smtClean="0"/>
              <a:t>US West zone</a:t>
            </a:r>
            <a:endParaRPr lang="en-US" sz="1200" dirty="0"/>
          </a:p>
        </p:txBody>
      </p:sp>
      <p:sp>
        <p:nvSpPr>
          <p:cNvPr id="99" name="Rectangle 98"/>
          <p:cNvSpPr/>
          <p:nvPr/>
        </p:nvSpPr>
        <p:spPr>
          <a:xfrm>
            <a:off x="2748004" y="3947137"/>
            <a:ext cx="1173969" cy="276999"/>
          </a:xfrm>
          <a:prstGeom prst="rect">
            <a:avLst/>
          </a:prstGeom>
        </p:spPr>
        <p:txBody>
          <a:bodyPr wrap="none">
            <a:spAutoFit/>
          </a:bodyPr>
          <a:lstStyle/>
          <a:p>
            <a:r>
              <a:rPr lang="en-US" sz="1200" dirty="0" smtClean="0"/>
              <a:t>Public Resource</a:t>
            </a:r>
            <a:endParaRPr lang="en-US" sz="1200" dirty="0"/>
          </a:p>
        </p:txBody>
      </p:sp>
      <p:sp>
        <p:nvSpPr>
          <p:cNvPr id="101" name="Rectangle 100"/>
          <p:cNvSpPr/>
          <p:nvPr/>
        </p:nvSpPr>
        <p:spPr>
          <a:xfrm>
            <a:off x="6600716" y="833096"/>
            <a:ext cx="1236862" cy="276999"/>
          </a:xfrm>
          <a:prstGeom prst="rect">
            <a:avLst/>
          </a:prstGeom>
        </p:spPr>
        <p:txBody>
          <a:bodyPr wrap="none">
            <a:spAutoFit/>
          </a:bodyPr>
          <a:lstStyle/>
          <a:p>
            <a:r>
              <a:rPr lang="en-US" sz="1200" dirty="0" smtClean="0"/>
              <a:t>Private Resource</a:t>
            </a:r>
            <a:endParaRPr lang="en-US" sz="1200" dirty="0"/>
          </a:p>
        </p:txBody>
      </p:sp>
      <p:sp>
        <p:nvSpPr>
          <p:cNvPr id="107" name="Rectangle 106"/>
          <p:cNvSpPr/>
          <p:nvPr/>
        </p:nvSpPr>
        <p:spPr>
          <a:xfrm>
            <a:off x="0" y="6554680"/>
            <a:ext cx="301510" cy="276999"/>
          </a:xfrm>
          <a:prstGeom prst="rect">
            <a:avLst/>
          </a:prstGeom>
        </p:spPr>
        <p:txBody>
          <a:bodyPr wrap="none">
            <a:spAutoFit/>
          </a:bodyPr>
          <a:lstStyle/>
          <a:p>
            <a:r>
              <a:rPr lang="en-US" sz="1200" dirty="0" smtClean="0"/>
              <a:t>1.</a:t>
            </a:r>
            <a:endParaRPr lang="en-US" sz="1200" dirty="0"/>
          </a:p>
        </p:txBody>
      </p:sp>
      <p:sp>
        <p:nvSpPr>
          <p:cNvPr id="108" name="Rectangle 107"/>
          <p:cNvSpPr/>
          <p:nvPr/>
        </p:nvSpPr>
        <p:spPr>
          <a:xfrm>
            <a:off x="4096644" y="4896090"/>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800000"/>
                </a:solidFill>
              </a:rPr>
              <a:t>NATSGrp</a:t>
            </a:r>
            <a:endParaRPr lang="en-US" sz="1000" dirty="0">
              <a:solidFill>
                <a:srgbClr val="800000"/>
              </a:solidFill>
            </a:endParaRPr>
          </a:p>
        </p:txBody>
      </p:sp>
      <p:sp>
        <p:nvSpPr>
          <p:cNvPr id="110" name="Rectangle 109"/>
          <p:cNvSpPr/>
          <p:nvPr/>
        </p:nvSpPr>
        <p:spPr>
          <a:xfrm rot="16200000">
            <a:off x="6663455" y="4075252"/>
            <a:ext cx="1342209" cy="230832"/>
          </a:xfrm>
          <a:prstGeom prst="rect">
            <a:avLst/>
          </a:prstGeom>
        </p:spPr>
        <p:txBody>
          <a:bodyPr wrap="none">
            <a:spAutoFit/>
          </a:bodyPr>
          <a:lstStyle/>
          <a:p>
            <a:r>
              <a:rPr lang="en-US" sz="900" dirty="0" smtClean="0"/>
              <a:t>Allow 10.0.3.0 INBOUND</a:t>
            </a:r>
            <a:endParaRPr lang="en-US" sz="900" dirty="0"/>
          </a:p>
        </p:txBody>
      </p:sp>
      <p:sp>
        <p:nvSpPr>
          <p:cNvPr id="24" name="Rectangle 23"/>
          <p:cNvSpPr/>
          <p:nvPr/>
        </p:nvSpPr>
        <p:spPr>
          <a:xfrm>
            <a:off x="3046937" y="4896090"/>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NAT Instance</a:t>
            </a:r>
            <a:endParaRPr lang="en-US" sz="1000" dirty="0">
              <a:solidFill>
                <a:srgbClr val="800000"/>
              </a:solidFill>
            </a:endParaRPr>
          </a:p>
        </p:txBody>
      </p:sp>
      <p:sp>
        <p:nvSpPr>
          <p:cNvPr id="25" name="Rectangle 24"/>
          <p:cNvSpPr/>
          <p:nvPr/>
        </p:nvSpPr>
        <p:spPr>
          <a:xfrm>
            <a:off x="1948933" y="4896090"/>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NAT Community AMI</a:t>
            </a:r>
            <a:endParaRPr lang="en-US" sz="1000" dirty="0">
              <a:solidFill>
                <a:srgbClr val="800000"/>
              </a:solidFill>
            </a:endParaRPr>
          </a:p>
        </p:txBody>
      </p:sp>
      <p:sp>
        <p:nvSpPr>
          <p:cNvPr id="26" name="Rectangle 25"/>
          <p:cNvSpPr/>
          <p:nvPr/>
        </p:nvSpPr>
        <p:spPr>
          <a:xfrm>
            <a:off x="1948933" y="5294767"/>
            <a:ext cx="3022747" cy="2082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NAT Disable check(right click)</a:t>
            </a:r>
            <a:endParaRPr lang="en-US" sz="1000" dirty="0">
              <a:solidFill>
                <a:srgbClr val="800000"/>
              </a:solidFill>
            </a:endParaRPr>
          </a:p>
        </p:txBody>
      </p:sp>
      <p:cxnSp>
        <p:nvCxnSpPr>
          <p:cNvPr id="5" name="Elbow Connector 4"/>
          <p:cNvCxnSpPr>
            <a:stCxn id="80" idx="2"/>
            <a:endCxn id="108" idx="3"/>
          </p:cNvCxnSpPr>
          <p:nvPr/>
        </p:nvCxnSpPr>
        <p:spPr>
          <a:xfrm rot="5400000">
            <a:off x="4457140" y="2262273"/>
            <a:ext cx="3328677" cy="229959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rot="16200000">
            <a:off x="6569993" y="2834543"/>
            <a:ext cx="1067476" cy="230832"/>
          </a:xfrm>
          <a:prstGeom prst="rect">
            <a:avLst/>
          </a:prstGeom>
        </p:spPr>
        <p:txBody>
          <a:bodyPr wrap="none">
            <a:spAutoFit/>
          </a:bodyPr>
          <a:lstStyle/>
          <a:p>
            <a:r>
              <a:rPr lang="en-US" sz="900" dirty="0" smtClean="0"/>
              <a:t>Download updates</a:t>
            </a:r>
            <a:endParaRPr lang="en-US" sz="900" dirty="0"/>
          </a:p>
        </p:txBody>
      </p:sp>
      <p:sp>
        <p:nvSpPr>
          <p:cNvPr id="31" name="Rectangle 30"/>
          <p:cNvSpPr/>
          <p:nvPr/>
        </p:nvSpPr>
        <p:spPr>
          <a:xfrm>
            <a:off x="2503614" y="2765778"/>
            <a:ext cx="1663585" cy="575699"/>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Route table allow 0.0.0.0 with NAT instance assigned and allowed to subnet 10.0.3.0</a:t>
            </a:r>
            <a:endParaRPr lang="en-US" sz="1000" dirty="0">
              <a:solidFill>
                <a:srgbClr val="800000"/>
              </a:solidFill>
            </a:endParaRPr>
          </a:p>
        </p:txBody>
      </p:sp>
      <p:cxnSp>
        <p:nvCxnSpPr>
          <p:cNvPr id="7" name="Straight Arrow Connector 6"/>
          <p:cNvCxnSpPr>
            <a:stCxn id="70" idx="2"/>
            <a:endCxn id="31" idx="0"/>
          </p:cNvCxnSpPr>
          <p:nvPr/>
        </p:nvCxnSpPr>
        <p:spPr>
          <a:xfrm>
            <a:off x="3324431" y="833206"/>
            <a:ext cx="10976" cy="1932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70" idx="3"/>
            <a:endCxn id="80" idx="1"/>
          </p:cNvCxnSpPr>
          <p:nvPr/>
        </p:nvCxnSpPr>
        <p:spPr>
          <a:xfrm>
            <a:off x="4045402" y="652887"/>
            <a:ext cx="2504902" cy="91452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1" idx="2"/>
            <a:endCxn id="99" idx="0"/>
          </p:cNvCxnSpPr>
          <p:nvPr/>
        </p:nvCxnSpPr>
        <p:spPr>
          <a:xfrm flipH="1">
            <a:off x="3334989" y="3341477"/>
            <a:ext cx="418" cy="605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887910" y="4085636"/>
            <a:ext cx="1159292" cy="276999"/>
          </a:xfrm>
          <a:prstGeom prst="rect">
            <a:avLst/>
          </a:prstGeom>
        </p:spPr>
        <p:txBody>
          <a:bodyPr wrap="none">
            <a:spAutoFit/>
          </a:bodyPr>
          <a:lstStyle/>
          <a:p>
            <a:r>
              <a:rPr lang="en-US" sz="1200" dirty="0" smtClean="0"/>
              <a:t>Elastic IP + IGW </a:t>
            </a:r>
            <a:endParaRPr lang="en-US" sz="1200" dirty="0"/>
          </a:p>
        </p:txBody>
      </p:sp>
      <p:sp>
        <p:nvSpPr>
          <p:cNvPr id="23" name="Freeform 22"/>
          <p:cNvSpPr/>
          <p:nvPr/>
        </p:nvSpPr>
        <p:spPr>
          <a:xfrm>
            <a:off x="1467556" y="4303889"/>
            <a:ext cx="1213555" cy="384386"/>
          </a:xfrm>
          <a:custGeom>
            <a:avLst/>
            <a:gdLst>
              <a:gd name="connsiteX0" fmla="*/ 0 w 1213555"/>
              <a:gd name="connsiteY0" fmla="*/ 0 h 384386"/>
              <a:gd name="connsiteX1" fmla="*/ 296333 w 1213555"/>
              <a:gd name="connsiteY1" fmla="*/ 338667 h 384386"/>
              <a:gd name="connsiteX2" fmla="*/ 1213555 w 1213555"/>
              <a:gd name="connsiteY2" fmla="*/ 381000 h 384386"/>
            </a:gdLst>
            <a:ahLst/>
            <a:cxnLst>
              <a:cxn ang="0">
                <a:pos x="connsiteX0" y="connsiteY0"/>
              </a:cxn>
              <a:cxn ang="0">
                <a:pos x="connsiteX1" y="connsiteY1"/>
              </a:cxn>
              <a:cxn ang="0">
                <a:pos x="connsiteX2" y="connsiteY2"/>
              </a:cxn>
            </a:cxnLst>
            <a:rect l="l" t="t" r="r" b="b"/>
            <a:pathLst>
              <a:path w="1213555" h="384386">
                <a:moveTo>
                  <a:pt x="0" y="0"/>
                </a:moveTo>
                <a:cubicBezTo>
                  <a:pt x="47037" y="137583"/>
                  <a:pt x="94074" y="275167"/>
                  <a:pt x="296333" y="338667"/>
                </a:cubicBezTo>
                <a:cubicBezTo>
                  <a:pt x="498592" y="402167"/>
                  <a:pt x="1213555" y="381000"/>
                  <a:pt x="1213555" y="381000"/>
                </a:cubicBezTo>
              </a:path>
            </a:pathLst>
          </a:custGeom>
          <a:ln w="3175" cmpd="sng">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Rectangle 46"/>
          <p:cNvSpPr/>
          <p:nvPr/>
        </p:nvSpPr>
        <p:spPr>
          <a:xfrm>
            <a:off x="967242" y="5860814"/>
            <a:ext cx="736099" cy="276999"/>
          </a:xfrm>
          <a:prstGeom prst="rect">
            <a:avLst/>
          </a:prstGeom>
        </p:spPr>
        <p:txBody>
          <a:bodyPr wrap="none">
            <a:spAutoFit/>
          </a:bodyPr>
          <a:lstStyle/>
          <a:p>
            <a:r>
              <a:rPr lang="en-US" sz="1200" dirty="0" smtClean="0"/>
              <a:t>Elastic IP</a:t>
            </a:r>
            <a:endParaRPr lang="en-US" sz="1200" dirty="0"/>
          </a:p>
        </p:txBody>
      </p:sp>
      <p:sp>
        <p:nvSpPr>
          <p:cNvPr id="27" name="Freeform 26"/>
          <p:cNvSpPr/>
          <p:nvPr/>
        </p:nvSpPr>
        <p:spPr>
          <a:xfrm>
            <a:off x="1651000" y="5235222"/>
            <a:ext cx="1905000" cy="794896"/>
          </a:xfrm>
          <a:custGeom>
            <a:avLst/>
            <a:gdLst>
              <a:gd name="connsiteX0" fmla="*/ 0 w 1905000"/>
              <a:gd name="connsiteY0" fmla="*/ 762000 h 794896"/>
              <a:gd name="connsiteX1" fmla="*/ 1143000 w 1905000"/>
              <a:gd name="connsiteY1" fmla="*/ 705556 h 794896"/>
              <a:gd name="connsiteX2" fmla="*/ 1905000 w 1905000"/>
              <a:gd name="connsiteY2" fmla="*/ 0 h 794896"/>
            </a:gdLst>
            <a:ahLst/>
            <a:cxnLst>
              <a:cxn ang="0">
                <a:pos x="connsiteX0" y="connsiteY0"/>
              </a:cxn>
              <a:cxn ang="0">
                <a:pos x="connsiteX1" y="connsiteY1"/>
              </a:cxn>
              <a:cxn ang="0">
                <a:pos x="connsiteX2" y="connsiteY2"/>
              </a:cxn>
            </a:cxnLst>
            <a:rect l="l" t="t" r="r" b="b"/>
            <a:pathLst>
              <a:path w="1905000" h="794896">
                <a:moveTo>
                  <a:pt x="0" y="762000"/>
                </a:moveTo>
                <a:cubicBezTo>
                  <a:pt x="412750" y="797278"/>
                  <a:pt x="825500" y="832556"/>
                  <a:pt x="1143000" y="705556"/>
                </a:cubicBezTo>
                <a:cubicBezTo>
                  <a:pt x="1460500" y="578556"/>
                  <a:pt x="1905000" y="0"/>
                  <a:pt x="1905000" y="0"/>
                </a:cubicBezTo>
              </a:path>
            </a:pathLst>
          </a:custGeom>
          <a:ln w="3175" cmpd="sng">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Rectangle 50"/>
          <p:cNvSpPr/>
          <p:nvPr/>
        </p:nvSpPr>
        <p:spPr>
          <a:xfrm>
            <a:off x="2595260" y="0"/>
            <a:ext cx="3106364" cy="276999"/>
          </a:xfrm>
          <a:prstGeom prst="rect">
            <a:avLst/>
          </a:prstGeom>
        </p:spPr>
        <p:txBody>
          <a:bodyPr wrap="none">
            <a:spAutoFit/>
          </a:bodyPr>
          <a:lstStyle/>
          <a:p>
            <a:r>
              <a:rPr lang="en-US" sz="1200" u="sng" dirty="0" smtClean="0"/>
              <a:t>Get Patch updates to private subnet using NAT </a:t>
            </a:r>
            <a:endParaRPr lang="en-US" sz="1200" u="sng" dirty="0"/>
          </a:p>
        </p:txBody>
      </p:sp>
    </p:spTree>
    <p:extLst>
      <p:ext uri="{BB962C8B-B14F-4D97-AF65-F5344CB8AC3E}">
        <p14:creationId xmlns:p14="http://schemas.microsoft.com/office/powerpoint/2010/main" val="150368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6587" y="996862"/>
            <a:ext cx="4930589" cy="369332"/>
          </a:xfrm>
          <a:prstGeom prst="rect">
            <a:avLst/>
          </a:prstGeom>
        </p:spPr>
        <p:txBody>
          <a:bodyPr wrap="square">
            <a:spAutoFit/>
          </a:bodyPr>
          <a:lstStyle/>
          <a:p>
            <a:pPr marL="171450" indent="-171450">
              <a:buFont typeface="Arial"/>
              <a:buChar char="•"/>
            </a:pPr>
            <a:r>
              <a:rPr lang="en-US" dirty="0" smtClean="0"/>
              <a:t>Video Tutorials at </a:t>
            </a:r>
            <a:endParaRPr lang="en-US" dirty="0"/>
          </a:p>
        </p:txBody>
      </p:sp>
      <p:sp>
        <p:nvSpPr>
          <p:cNvPr id="3" name="Rectangle 2"/>
          <p:cNvSpPr/>
          <p:nvPr/>
        </p:nvSpPr>
        <p:spPr>
          <a:xfrm>
            <a:off x="445883" y="1689438"/>
            <a:ext cx="8599616" cy="307777"/>
          </a:xfrm>
          <a:prstGeom prst="rect">
            <a:avLst/>
          </a:prstGeom>
        </p:spPr>
        <p:txBody>
          <a:bodyPr wrap="square">
            <a:spAutoFit/>
          </a:bodyPr>
          <a:lstStyle/>
          <a:p>
            <a:r>
              <a:rPr lang="en-US" sz="1400" dirty="0"/>
              <a:t>https://</a:t>
            </a:r>
            <a:r>
              <a:rPr lang="en-US" sz="1400" dirty="0" err="1"/>
              <a:t>www.youtube.com</a:t>
            </a:r>
            <a:r>
              <a:rPr lang="en-US" sz="1400" dirty="0"/>
              <a:t>/</a:t>
            </a:r>
            <a:r>
              <a:rPr lang="en-US" sz="1400" dirty="0" err="1"/>
              <a:t>watch?v</a:t>
            </a:r>
            <a:r>
              <a:rPr lang="en-US" sz="1400" dirty="0"/>
              <a:t>=GJrS5ckgjAs&amp;index=4&amp;list=PLEbnTDJUr_IegfoqO4iPnPYQui46QqT0j</a:t>
            </a:r>
          </a:p>
        </p:txBody>
      </p:sp>
    </p:spTree>
    <p:extLst>
      <p:ext uri="{BB962C8B-B14F-4D97-AF65-F5344CB8AC3E}">
        <p14:creationId xmlns:p14="http://schemas.microsoft.com/office/powerpoint/2010/main" val="141007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78789" y="0"/>
            <a:ext cx="1430049" cy="276999"/>
          </a:xfrm>
          <a:prstGeom prst="rect">
            <a:avLst/>
          </a:prstGeom>
        </p:spPr>
        <p:txBody>
          <a:bodyPr wrap="none">
            <a:spAutoFit/>
          </a:bodyPr>
          <a:lstStyle/>
          <a:p>
            <a:r>
              <a:rPr lang="en-US" sz="1200" u="sng" dirty="0" smtClean="0"/>
              <a:t>Load Balancer ; ASG  </a:t>
            </a:r>
            <a:endParaRPr lang="en-US" sz="1200" u="sng" dirty="0"/>
          </a:p>
        </p:txBody>
      </p:sp>
      <p:sp>
        <p:nvSpPr>
          <p:cNvPr id="13" name="Rectangle 12"/>
          <p:cNvSpPr/>
          <p:nvPr/>
        </p:nvSpPr>
        <p:spPr>
          <a:xfrm>
            <a:off x="3966896" y="387704"/>
            <a:ext cx="1441942" cy="36063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VPC – 10.0.0.0/24</a:t>
            </a:r>
            <a:endParaRPr lang="en-US" sz="1000" dirty="0">
              <a:solidFill>
                <a:srgbClr val="800000"/>
              </a:solidFill>
            </a:endParaRPr>
          </a:p>
        </p:txBody>
      </p:sp>
      <p:sp>
        <p:nvSpPr>
          <p:cNvPr id="14" name="Rectangle 13"/>
          <p:cNvSpPr/>
          <p:nvPr/>
        </p:nvSpPr>
        <p:spPr>
          <a:xfrm>
            <a:off x="355527" y="1567413"/>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Public Subnet 10.0.0.0/24</a:t>
            </a:r>
            <a:endParaRPr lang="en-US" sz="1000" dirty="0">
              <a:solidFill>
                <a:srgbClr val="800000"/>
              </a:solidFill>
            </a:endParaRPr>
          </a:p>
        </p:txBody>
      </p:sp>
      <p:sp>
        <p:nvSpPr>
          <p:cNvPr id="15" name="Rectangle 14"/>
          <p:cNvSpPr/>
          <p:nvPr/>
        </p:nvSpPr>
        <p:spPr>
          <a:xfrm>
            <a:off x="1975483" y="1567413"/>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Public Subnet 10.0.1.0/24</a:t>
            </a:r>
            <a:endParaRPr lang="en-US" sz="1000" dirty="0">
              <a:solidFill>
                <a:srgbClr val="800000"/>
              </a:solidFill>
            </a:endParaRPr>
          </a:p>
        </p:txBody>
      </p:sp>
      <p:sp>
        <p:nvSpPr>
          <p:cNvPr id="16" name="Rectangle 15"/>
          <p:cNvSpPr/>
          <p:nvPr/>
        </p:nvSpPr>
        <p:spPr>
          <a:xfrm>
            <a:off x="5871454" y="1534323"/>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Private Subnet 10.0.3.0/24</a:t>
            </a:r>
            <a:endParaRPr lang="en-US" sz="1000" dirty="0">
              <a:solidFill>
                <a:srgbClr val="800000"/>
              </a:solidFill>
            </a:endParaRPr>
          </a:p>
        </p:txBody>
      </p:sp>
      <p:sp>
        <p:nvSpPr>
          <p:cNvPr id="17" name="Rectangle 16"/>
          <p:cNvSpPr/>
          <p:nvPr/>
        </p:nvSpPr>
        <p:spPr>
          <a:xfrm>
            <a:off x="7591705" y="1539494"/>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Private Subnet 10.0.4.0/24</a:t>
            </a:r>
            <a:endParaRPr lang="en-US" sz="1000" dirty="0">
              <a:solidFill>
                <a:srgbClr val="800000"/>
              </a:solidFill>
            </a:endParaRPr>
          </a:p>
        </p:txBody>
      </p:sp>
      <p:sp>
        <p:nvSpPr>
          <p:cNvPr id="18" name="Rectangle 17"/>
          <p:cNvSpPr/>
          <p:nvPr/>
        </p:nvSpPr>
        <p:spPr>
          <a:xfrm>
            <a:off x="465227" y="1290414"/>
            <a:ext cx="1110175" cy="276999"/>
          </a:xfrm>
          <a:prstGeom prst="rect">
            <a:avLst/>
          </a:prstGeom>
        </p:spPr>
        <p:txBody>
          <a:bodyPr wrap="none">
            <a:spAutoFit/>
          </a:bodyPr>
          <a:lstStyle/>
          <a:p>
            <a:r>
              <a:rPr lang="en-US" sz="1200" dirty="0" smtClean="0"/>
              <a:t>US east-1 zone</a:t>
            </a:r>
            <a:endParaRPr lang="en-US" sz="1200" dirty="0"/>
          </a:p>
        </p:txBody>
      </p:sp>
      <p:sp>
        <p:nvSpPr>
          <p:cNvPr id="19" name="Rectangle 18"/>
          <p:cNvSpPr/>
          <p:nvPr/>
        </p:nvSpPr>
        <p:spPr>
          <a:xfrm>
            <a:off x="2048575" y="1290911"/>
            <a:ext cx="1110175" cy="276999"/>
          </a:xfrm>
          <a:prstGeom prst="rect">
            <a:avLst/>
          </a:prstGeom>
        </p:spPr>
        <p:txBody>
          <a:bodyPr wrap="none">
            <a:spAutoFit/>
          </a:bodyPr>
          <a:lstStyle/>
          <a:p>
            <a:r>
              <a:rPr lang="en-US" sz="1200" dirty="0" smtClean="0"/>
              <a:t>US east-2 zone</a:t>
            </a:r>
            <a:endParaRPr lang="en-US" sz="1200" dirty="0"/>
          </a:p>
        </p:txBody>
      </p:sp>
      <p:sp>
        <p:nvSpPr>
          <p:cNvPr id="20" name="Rectangle 19"/>
          <p:cNvSpPr/>
          <p:nvPr/>
        </p:nvSpPr>
        <p:spPr>
          <a:xfrm>
            <a:off x="5951078" y="1257324"/>
            <a:ext cx="1110175" cy="276999"/>
          </a:xfrm>
          <a:prstGeom prst="rect">
            <a:avLst/>
          </a:prstGeom>
        </p:spPr>
        <p:txBody>
          <a:bodyPr wrap="none">
            <a:spAutoFit/>
          </a:bodyPr>
          <a:lstStyle/>
          <a:p>
            <a:r>
              <a:rPr lang="en-US" sz="1200" dirty="0" smtClean="0"/>
              <a:t>US east-1 zone</a:t>
            </a:r>
            <a:endParaRPr lang="en-US" sz="1200" dirty="0"/>
          </a:p>
        </p:txBody>
      </p:sp>
      <p:sp>
        <p:nvSpPr>
          <p:cNvPr id="21" name="Rectangle 20"/>
          <p:cNvSpPr/>
          <p:nvPr/>
        </p:nvSpPr>
        <p:spPr>
          <a:xfrm>
            <a:off x="7591705" y="1262495"/>
            <a:ext cx="1110175" cy="276999"/>
          </a:xfrm>
          <a:prstGeom prst="rect">
            <a:avLst/>
          </a:prstGeom>
        </p:spPr>
        <p:txBody>
          <a:bodyPr wrap="none">
            <a:spAutoFit/>
          </a:bodyPr>
          <a:lstStyle/>
          <a:p>
            <a:r>
              <a:rPr lang="en-US" sz="1200" dirty="0" smtClean="0"/>
              <a:t>US east-2 zone</a:t>
            </a:r>
            <a:endParaRPr lang="en-US" sz="1200" dirty="0"/>
          </a:p>
        </p:txBody>
      </p:sp>
      <p:sp>
        <p:nvSpPr>
          <p:cNvPr id="22" name="Rectangle 21"/>
          <p:cNvSpPr/>
          <p:nvPr/>
        </p:nvSpPr>
        <p:spPr>
          <a:xfrm>
            <a:off x="1418859" y="680496"/>
            <a:ext cx="875036" cy="360638"/>
          </a:xfrm>
          <a:prstGeom prst="rect">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Web servers</a:t>
            </a:r>
            <a:endParaRPr lang="en-US" sz="1000" dirty="0">
              <a:solidFill>
                <a:srgbClr val="800000"/>
              </a:solidFill>
            </a:endParaRPr>
          </a:p>
        </p:txBody>
      </p:sp>
      <p:sp>
        <p:nvSpPr>
          <p:cNvPr id="23" name="Rectangle 22"/>
          <p:cNvSpPr/>
          <p:nvPr/>
        </p:nvSpPr>
        <p:spPr>
          <a:xfrm>
            <a:off x="7061253" y="711046"/>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RDS Databases</a:t>
            </a:r>
            <a:endParaRPr lang="en-US" sz="1000" dirty="0">
              <a:solidFill>
                <a:srgbClr val="800000"/>
              </a:solidFill>
            </a:endParaRPr>
          </a:p>
        </p:txBody>
      </p:sp>
      <p:sp>
        <p:nvSpPr>
          <p:cNvPr id="24" name="Rectangle 23"/>
          <p:cNvSpPr/>
          <p:nvPr/>
        </p:nvSpPr>
        <p:spPr>
          <a:xfrm>
            <a:off x="1418859" y="1937315"/>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Route + IGW</a:t>
            </a:r>
            <a:endParaRPr lang="en-US" sz="1000" dirty="0">
              <a:solidFill>
                <a:srgbClr val="800000"/>
              </a:solidFill>
            </a:endParaRPr>
          </a:p>
        </p:txBody>
      </p:sp>
      <p:sp>
        <p:nvSpPr>
          <p:cNvPr id="25" name="Rectangle 24"/>
          <p:cNvSpPr/>
          <p:nvPr/>
        </p:nvSpPr>
        <p:spPr>
          <a:xfrm>
            <a:off x="7061253" y="1894961"/>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DB Subnet group</a:t>
            </a:r>
            <a:endParaRPr lang="en-US" sz="1000" dirty="0">
              <a:solidFill>
                <a:srgbClr val="800000"/>
              </a:solidFill>
            </a:endParaRPr>
          </a:p>
        </p:txBody>
      </p:sp>
      <p:sp>
        <p:nvSpPr>
          <p:cNvPr id="26" name="Rectangle 25"/>
          <p:cNvSpPr/>
          <p:nvPr/>
        </p:nvSpPr>
        <p:spPr>
          <a:xfrm>
            <a:off x="751768" y="2481659"/>
            <a:ext cx="667091"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EC2 Instance </a:t>
            </a:r>
            <a:endParaRPr lang="en-US" sz="1000" dirty="0">
              <a:solidFill>
                <a:srgbClr val="800000"/>
              </a:solidFill>
            </a:endParaRPr>
          </a:p>
        </p:txBody>
      </p:sp>
      <p:sp>
        <p:nvSpPr>
          <p:cNvPr id="27" name="Rectangle 26"/>
          <p:cNvSpPr/>
          <p:nvPr/>
        </p:nvSpPr>
        <p:spPr>
          <a:xfrm>
            <a:off x="7278192" y="2453740"/>
            <a:ext cx="627026"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RDS Instance</a:t>
            </a:r>
            <a:endParaRPr lang="en-US" sz="1000" dirty="0">
              <a:solidFill>
                <a:srgbClr val="800000"/>
              </a:solidFill>
            </a:endParaRPr>
          </a:p>
        </p:txBody>
      </p:sp>
      <p:cxnSp>
        <p:nvCxnSpPr>
          <p:cNvPr id="4" name="Straight Arrow Connector 3"/>
          <p:cNvCxnSpPr>
            <a:stCxn id="14" idx="2"/>
            <a:endCxn id="26" idx="0"/>
          </p:cNvCxnSpPr>
          <p:nvPr/>
        </p:nvCxnSpPr>
        <p:spPr>
          <a:xfrm>
            <a:off x="1076498" y="1928051"/>
            <a:ext cx="8816" cy="5536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329865" y="2484800"/>
            <a:ext cx="667091"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EC2 Instance</a:t>
            </a:r>
            <a:endParaRPr lang="en-US" sz="1000" dirty="0">
              <a:solidFill>
                <a:srgbClr val="800000"/>
              </a:solidFill>
            </a:endParaRPr>
          </a:p>
        </p:txBody>
      </p:sp>
      <p:cxnSp>
        <p:nvCxnSpPr>
          <p:cNvPr id="32" name="Straight Arrow Connector 31"/>
          <p:cNvCxnSpPr/>
          <p:nvPr/>
        </p:nvCxnSpPr>
        <p:spPr>
          <a:xfrm>
            <a:off x="2597676" y="1937315"/>
            <a:ext cx="8816" cy="5536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18859" y="1013252"/>
            <a:ext cx="875036" cy="360638"/>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Route53-DNS/</a:t>
            </a:r>
            <a:r>
              <a:rPr lang="en-US" sz="1000" dirty="0" err="1" smtClean="0">
                <a:solidFill>
                  <a:srgbClr val="800000"/>
                </a:solidFill>
              </a:rPr>
              <a:t>Config</a:t>
            </a:r>
            <a:endParaRPr lang="en-US" sz="1000" dirty="0">
              <a:solidFill>
                <a:srgbClr val="800000"/>
              </a:solidFill>
            </a:endParaRPr>
          </a:p>
        </p:txBody>
      </p:sp>
      <p:sp>
        <p:nvSpPr>
          <p:cNvPr id="34" name="Rectangle 33"/>
          <p:cNvSpPr/>
          <p:nvPr/>
        </p:nvSpPr>
        <p:spPr>
          <a:xfrm>
            <a:off x="6179376" y="2842297"/>
            <a:ext cx="2854271" cy="248036"/>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800000"/>
                </a:solidFill>
              </a:rPr>
              <a:t>Security group</a:t>
            </a:r>
          </a:p>
        </p:txBody>
      </p:sp>
      <p:sp>
        <p:nvSpPr>
          <p:cNvPr id="35" name="Rectangle 34"/>
          <p:cNvSpPr/>
          <p:nvPr/>
        </p:nvSpPr>
        <p:spPr>
          <a:xfrm>
            <a:off x="6151827" y="3115733"/>
            <a:ext cx="2654167" cy="461665"/>
          </a:xfrm>
          <a:prstGeom prst="rect">
            <a:avLst/>
          </a:prstGeom>
        </p:spPr>
        <p:txBody>
          <a:bodyPr wrap="none">
            <a:spAutoFit/>
          </a:bodyPr>
          <a:lstStyle/>
          <a:p>
            <a:r>
              <a:rPr lang="en-US" sz="1200" dirty="0" smtClean="0"/>
              <a:t>All traffic from App security </a:t>
            </a:r>
            <a:r>
              <a:rPr lang="en-US" sz="1200" dirty="0" err="1" smtClean="0"/>
              <a:t>grp</a:t>
            </a:r>
            <a:r>
              <a:rPr lang="en-US" sz="1200" dirty="0" smtClean="0"/>
              <a:t> allowed</a:t>
            </a:r>
          </a:p>
          <a:p>
            <a:r>
              <a:rPr lang="en-US" sz="1200" dirty="0" smtClean="0"/>
              <a:t>1. Inbound and 2. Outbound as well.</a:t>
            </a:r>
            <a:endParaRPr lang="en-US" sz="1200" dirty="0"/>
          </a:p>
        </p:txBody>
      </p:sp>
      <p:sp>
        <p:nvSpPr>
          <p:cNvPr id="36" name="Rectangle 35"/>
          <p:cNvSpPr/>
          <p:nvPr/>
        </p:nvSpPr>
        <p:spPr>
          <a:xfrm>
            <a:off x="570622" y="2845438"/>
            <a:ext cx="2689045" cy="360638"/>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App. Security group</a:t>
            </a:r>
            <a:endParaRPr lang="en-US" sz="1000" dirty="0">
              <a:solidFill>
                <a:srgbClr val="800000"/>
              </a:solidFill>
            </a:endParaRPr>
          </a:p>
        </p:txBody>
      </p:sp>
      <p:sp>
        <p:nvSpPr>
          <p:cNvPr id="6" name="Freeform 5"/>
          <p:cNvSpPr/>
          <p:nvPr/>
        </p:nvSpPr>
        <p:spPr>
          <a:xfrm>
            <a:off x="2624667" y="3076222"/>
            <a:ext cx="3965222" cy="608348"/>
          </a:xfrm>
          <a:custGeom>
            <a:avLst/>
            <a:gdLst>
              <a:gd name="connsiteX0" fmla="*/ 0 w 3965222"/>
              <a:gd name="connsiteY0" fmla="*/ 141111 h 608348"/>
              <a:gd name="connsiteX1" fmla="*/ 1566333 w 3965222"/>
              <a:gd name="connsiteY1" fmla="*/ 606778 h 608348"/>
              <a:gd name="connsiteX2" fmla="*/ 3965222 w 3965222"/>
              <a:gd name="connsiteY2" fmla="*/ 0 h 608348"/>
            </a:gdLst>
            <a:ahLst/>
            <a:cxnLst>
              <a:cxn ang="0">
                <a:pos x="connsiteX0" y="connsiteY0"/>
              </a:cxn>
              <a:cxn ang="0">
                <a:pos x="connsiteX1" y="connsiteY1"/>
              </a:cxn>
              <a:cxn ang="0">
                <a:pos x="connsiteX2" y="connsiteY2"/>
              </a:cxn>
            </a:cxnLst>
            <a:rect l="l" t="t" r="r" b="b"/>
            <a:pathLst>
              <a:path w="3965222" h="608348">
                <a:moveTo>
                  <a:pt x="0" y="141111"/>
                </a:moveTo>
                <a:cubicBezTo>
                  <a:pt x="452731" y="385703"/>
                  <a:pt x="905463" y="630296"/>
                  <a:pt x="1566333" y="606778"/>
                </a:cubicBezTo>
                <a:cubicBezTo>
                  <a:pt x="2227203" y="583260"/>
                  <a:pt x="3965222" y="0"/>
                  <a:pt x="3965222" y="0"/>
                </a:cubicBezTo>
              </a:path>
            </a:pathLst>
          </a:custGeom>
          <a:ln w="3175" cmpd="sng">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3707098" y="3640647"/>
            <a:ext cx="1498051" cy="276999"/>
          </a:xfrm>
          <a:prstGeom prst="rect">
            <a:avLst/>
          </a:prstGeom>
        </p:spPr>
        <p:txBody>
          <a:bodyPr wrap="none">
            <a:spAutoFit/>
          </a:bodyPr>
          <a:lstStyle/>
          <a:p>
            <a:r>
              <a:rPr lang="en-US" sz="1200" dirty="0" smtClean="0"/>
              <a:t>Instance Web traffic</a:t>
            </a:r>
            <a:endParaRPr lang="en-US" sz="1200" dirty="0"/>
          </a:p>
        </p:txBody>
      </p:sp>
      <p:sp>
        <p:nvSpPr>
          <p:cNvPr id="39" name="Rectangle 38"/>
          <p:cNvSpPr/>
          <p:nvPr/>
        </p:nvSpPr>
        <p:spPr>
          <a:xfrm>
            <a:off x="779991" y="4310172"/>
            <a:ext cx="2144372" cy="360638"/>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ELB</a:t>
            </a:r>
            <a:endParaRPr lang="en-US" sz="1000" dirty="0">
              <a:solidFill>
                <a:srgbClr val="800000"/>
              </a:solidFill>
            </a:endParaRPr>
          </a:p>
        </p:txBody>
      </p:sp>
      <p:sp>
        <p:nvSpPr>
          <p:cNvPr id="42" name="Rectangle 41"/>
          <p:cNvSpPr/>
          <p:nvPr/>
        </p:nvSpPr>
        <p:spPr>
          <a:xfrm>
            <a:off x="428619" y="4670810"/>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Public Subnet 10.0.0.0/24</a:t>
            </a:r>
            <a:endParaRPr lang="en-US" sz="1000" dirty="0">
              <a:solidFill>
                <a:srgbClr val="800000"/>
              </a:solidFill>
            </a:endParaRPr>
          </a:p>
        </p:txBody>
      </p:sp>
      <p:sp>
        <p:nvSpPr>
          <p:cNvPr id="43" name="Rectangle 42"/>
          <p:cNvSpPr/>
          <p:nvPr/>
        </p:nvSpPr>
        <p:spPr>
          <a:xfrm>
            <a:off x="2048575" y="4670810"/>
            <a:ext cx="1441942"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Public Subnet 10.0.1.0/24</a:t>
            </a:r>
            <a:endParaRPr lang="en-US" sz="1000" dirty="0">
              <a:solidFill>
                <a:srgbClr val="800000"/>
              </a:solidFill>
            </a:endParaRPr>
          </a:p>
        </p:txBody>
      </p:sp>
      <p:sp>
        <p:nvSpPr>
          <p:cNvPr id="44" name="Rectangle 43"/>
          <p:cNvSpPr/>
          <p:nvPr/>
        </p:nvSpPr>
        <p:spPr>
          <a:xfrm>
            <a:off x="1030841" y="5306113"/>
            <a:ext cx="2035467"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Design ASG launch configuration – Information about AMI/instance</a:t>
            </a:r>
            <a:endParaRPr lang="en-US" sz="1000" dirty="0">
              <a:solidFill>
                <a:srgbClr val="800000"/>
              </a:solidFill>
            </a:endParaRPr>
          </a:p>
        </p:txBody>
      </p:sp>
      <p:sp>
        <p:nvSpPr>
          <p:cNvPr id="45" name="Rectangle 44"/>
          <p:cNvSpPr/>
          <p:nvPr/>
        </p:nvSpPr>
        <p:spPr>
          <a:xfrm>
            <a:off x="1030841" y="5697221"/>
            <a:ext cx="2035467" cy="36063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Design ASG group and assign ELB here.</a:t>
            </a:r>
            <a:endParaRPr lang="en-US" sz="1000" dirty="0">
              <a:solidFill>
                <a:srgbClr val="800000"/>
              </a:solidFill>
            </a:endParaRPr>
          </a:p>
        </p:txBody>
      </p:sp>
      <p:sp>
        <p:nvSpPr>
          <p:cNvPr id="46" name="Rectangle 45"/>
          <p:cNvSpPr/>
          <p:nvPr/>
        </p:nvSpPr>
        <p:spPr>
          <a:xfrm>
            <a:off x="1030841" y="6225740"/>
            <a:ext cx="2035467" cy="50526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800000"/>
                </a:solidFill>
              </a:rPr>
              <a:t>Upon completion of ASG group, it will launch instance and associate that with ELB automatically</a:t>
            </a:r>
            <a:endParaRPr lang="en-US" sz="1000" dirty="0">
              <a:solidFill>
                <a:srgbClr val="800000"/>
              </a:solidFill>
            </a:endParaRPr>
          </a:p>
        </p:txBody>
      </p:sp>
      <p:sp>
        <p:nvSpPr>
          <p:cNvPr id="7" name="Freeform 6"/>
          <p:cNvSpPr/>
          <p:nvPr/>
        </p:nvSpPr>
        <p:spPr>
          <a:xfrm>
            <a:off x="2906889" y="4369700"/>
            <a:ext cx="1023802" cy="2229872"/>
          </a:xfrm>
          <a:custGeom>
            <a:avLst/>
            <a:gdLst>
              <a:gd name="connsiteX0" fmla="*/ 169333 w 1023802"/>
              <a:gd name="connsiteY0" fmla="*/ 2149633 h 2229872"/>
              <a:gd name="connsiteX1" fmla="*/ 437444 w 1023802"/>
              <a:gd name="connsiteY1" fmla="*/ 2135522 h 2229872"/>
              <a:gd name="connsiteX2" fmla="*/ 1016000 w 1023802"/>
              <a:gd name="connsiteY2" fmla="*/ 1204189 h 2229872"/>
              <a:gd name="connsiteX3" fmla="*/ 719667 w 1023802"/>
              <a:gd name="connsiteY3" fmla="*/ 61189 h 2229872"/>
              <a:gd name="connsiteX4" fmla="*/ 0 w 1023802"/>
              <a:gd name="connsiteY4" fmla="*/ 145856 h 2229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802" h="2229872">
                <a:moveTo>
                  <a:pt x="169333" y="2149633"/>
                </a:moveTo>
                <a:cubicBezTo>
                  <a:pt x="232833" y="2221364"/>
                  <a:pt x="296333" y="2293096"/>
                  <a:pt x="437444" y="2135522"/>
                </a:cubicBezTo>
                <a:cubicBezTo>
                  <a:pt x="578555" y="1977948"/>
                  <a:pt x="968963" y="1549911"/>
                  <a:pt x="1016000" y="1204189"/>
                </a:cubicBezTo>
                <a:cubicBezTo>
                  <a:pt x="1063037" y="858467"/>
                  <a:pt x="889000" y="237578"/>
                  <a:pt x="719667" y="61189"/>
                </a:cubicBezTo>
                <a:cubicBezTo>
                  <a:pt x="550334" y="-115200"/>
                  <a:pt x="0" y="145856"/>
                  <a:pt x="0" y="145856"/>
                </a:cubicBezTo>
              </a:path>
            </a:pathLst>
          </a:custGeom>
          <a:ln w="3175" cmpd="sng">
            <a:prstDash val="dashDot"/>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179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1015663"/>
          </a:xfrm>
          <a:prstGeom prst="rect">
            <a:avLst/>
          </a:prstGeom>
        </p:spPr>
        <p:txBody>
          <a:bodyPr wrap="square">
            <a:spAutoFit/>
          </a:bodyPr>
          <a:lstStyle/>
          <a:p>
            <a:pPr marL="171450" indent="-171450">
              <a:buFont typeface="Arial"/>
              <a:buChar char="•"/>
            </a:pPr>
            <a:r>
              <a:rPr lang="en-US" sz="1200" dirty="0" smtClean="0"/>
              <a:t>Network ACL is at securing subnet level </a:t>
            </a:r>
          </a:p>
          <a:p>
            <a:pPr marL="171450" indent="-171450">
              <a:buFont typeface="Arial"/>
              <a:buChar char="•"/>
            </a:pPr>
            <a:r>
              <a:rPr lang="en-US" sz="1200" dirty="0" smtClean="0"/>
              <a:t>Security group is securing EC2 instances </a:t>
            </a:r>
          </a:p>
          <a:p>
            <a:pPr marL="171450" indent="-171450">
              <a:buFont typeface="Arial"/>
              <a:buChar char="•"/>
            </a:pPr>
            <a:r>
              <a:rPr lang="en-US" sz="1200" dirty="0" smtClean="0"/>
              <a:t>Elastic </a:t>
            </a:r>
            <a:r>
              <a:rPr lang="en-US" sz="1200" dirty="0" err="1" smtClean="0"/>
              <a:t>ip</a:t>
            </a:r>
            <a:r>
              <a:rPr lang="en-US" sz="1200" dirty="0" smtClean="0"/>
              <a:t> address can be attached to Network interfaces so that when instance is stopped , it </a:t>
            </a:r>
            <a:r>
              <a:rPr lang="en-US" sz="1200" dirty="0" err="1" smtClean="0"/>
              <a:t>doesnot</a:t>
            </a:r>
            <a:r>
              <a:rPr lang="en-US" sz="1200" dirty="0" smtClean="0"/>
              <a:t> loose it ‘s elastic </a:t>
            </a:r>
            <a:r>
              <a:rPr lang="en-US" sz="1200" dirty="0" err="1" smtClean="0"/>
              <a:t>ip</a:t>
            </a:r>
            <a:r>
              <a:rPr lang="en-US" sz="1200" dirty="0" smtClean="0"/>
              <a:t> address due to network interface assignment . – Good practice </a:t>
            </a:r>
          </a:p>
          <a:p>
            <a:pPr marL="171450" indent="-171450">
              <a:buFont typeface="Arial"/>
              <a:buChar char="•"/>
            </a:pPr>
            <a:r>
              <a:rPr lang="en-US" sz="1200" dirty="0" smtClean="0"/>
              <a:t>NAT instances are always in public subnet which will route traffic to private subnet resources.</a:t>
            </a:r>
            <a:endParaRPr lang="en-US" sz="1200" dirty="0"/>
          </a:p>
        </p:txBody>
      </p:sp>
    </p:spTree>
    <p:extLst>
      <p:ext uri="{BB962C8B-B14F-4D97-AF65-F5344CB8AC3E}">
        <p14:creationId xmlns:p14="http://schemas.microsoft.com/office/powerpoint/2010/main" val="288838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pPr marL="171450" indent="-171450">
              <a:buFont typeface="Arial"/>
              <a:buChar char="•"/>
            </a:pPr>
            <a:r>
              <a:rPr lang="en-US" sz="1200" dirty="0" smtClean="0"/>
              <a:t>Why we need IP address to connect to </a:t>
            </a:r>
            <a:r>
              <a:rPr lang="en-US" sz="1200" dirty="0" err="1" smtClean="0"/>
              <a:t>google.com</a:t>
            </a:r>
            <a:r>
              <a:rPr lang="en-US" sz="1200" dirty="0" smtClean="0"/>
              <a:t> AND ISP provider resolves DNS names to IP address before </a:t>
            </a:r>
            <a:r>
              <a:rPr lang="en-US" sz="1200" dirty="0" err="1" smtClean="0"/>
              <a:t>google</a:t>
            </a:r>
            <a:r>
              <a:rPr lang="en-US" sz="1200" dirty="0" smtClean="0"/>
              <a:t> network is contacted</a:t>
            </a:r>
            <a:endParaRPr lang="en-US" sz="1200" dirty="0"/>
          </a:p>
        </p:txBody>
      </p:sp>
      <p:pic>
        <p:nvPicPr>
          <p:cNvPr id="3" name="Picture 2"/>
          <p:cNvPicPr>
            <a:picLocks noChangeAspect="1"/>
          </p:cNvPicPr>
          <p:nvPr/>
        </p:nvPicPr>
        <p:blipFill>
          <a:blip r:embed="rId2"/>
          <a:stretch>
            <a:fillRect/>
          </a:stretch>
        </p:blipFill>
        <p:spPr>
          <a:xfrm>
            <a:off x="496046" y="276999"/>
            <a:ext cx="7539927" cy="3359524"/>
          </a:xfrm>
          <a:prstGeom prst="rect">
            <a:avLst/>
          </a:prstGeom>
        </p:spPr>
      </p:pic>
      <p:pic>
        <p:nvPicPr>
          <p:cNvPr id="4" name="Picture 3"/>
          <p:cNvPicPr>
            <a:picLocks noChangeAspect="1"/>
          </p:cNvPicPr>
          <p:nvPr/>
        </p:nvPicPr>
        <p:blipFill>
          <a:blip r:embed="rId3"/>
          <a:stretch>
            <a:fillRect/>
          </a:stretch>
        </p:blipFill>
        <p:spPr>
          <a:xfrm>
            <a:off x="496046" y="4722158"/>
            <a:ext cx="7759700" cy="1943100"/>
          </a:xfrm>
          <a:prstGeom prst="rect">
            <a:avLst/>
          </a:prstGeom>
        </p:spPr>
      </p:pic>
      <p:sp>
        <p:nvSpPr>
          <p:cNvPr id="8" name="Rectangle 7"/>
          <p:cNvSpPr/>
          <p:nvPr/>
        </p:nvSpPr>
        <p:spPr>
          <a:xfrm>
            <a:off x="0" y="4291106"/>
            <a:ext cx="8946444" cy="461665"/>
          </a:xfrm>
          <a:prstGeom prst="rect">
            <a:avLst/>
          </a:prstGeom>
        </p:spPr>
        <p:txBody>
          <a:bodyPr wrap="square">
            <a:spAutoFit/>
          </a:bodyPr>
          <a:lstStyle/>
          <a:p>
            <a:pPr marL="171450" indent="-171450">
              <a:buFont typeface="Arial"/>
              <a:buChar char="•"/>
            </a:pPr>
            <a:r>
              <a:rPr lang="en-US" sz="1200" dirty="0" smtClean="0"/>
              <a:t>HOW WE DIVIDE NETWORK ID INTO 4 CLASSES WITH DIFFERENT BITS . WE TYPICALLY USE 192-225 RANGE.</a:t>
            </a:r>
          </a:p>
          <a:p>
            <a:pPr marL="171450" indent="-171450">
              <a:buFont typeface="Arial"/>
              <a:buChar char="•"/>
            </a:pPr>
            <a:r>
              <a:rPr lang="en-US" sz="1200" dirty="0" smtClean="0"/>
              <a:t>LBA – Limited broadcast address which is 255.255.255.255 WHICH IS RESERVED </a:t>
            </a:r>
            <a:endParaRPr lang="en-US" sz="1200" dirty="0"/>
          </a:p>
        </p:txBody>
      </p:sp>
      <p:pic>
        <p:nvPicPr>
          <p:cNvPr id="7" name="Picture 6"/>
          <p:cNvPicPr>
            <a:picLocks noChangeAspect="1"/>
          </p:cNvPicPr>
          <p:nvPr/>
        </p:nvPicPr>
        <p:blipFill>
          <a:blip r:embed="rId4"/>
          <a:stretch>
            <a:fillRect/>
          </a:stretch>
        </p:blipFill>
        <p:spPr>
          <a:xfrm>
            <a:off x="6937423" y="3725956"/>
            <a:ext cx="2197100" cy="1130300"/>
          </a:xfrm>
          <a:prstGeom prst="rect">
            <a:avLst/>
          </a:prstGeom>
        </p:spPr>
      </p:pic>
    </p:spTree>
    <p:extLst>
      <p:ext uri="{BB962C8B-B14F-4D97-AF65-F5344CB8AC3E}">
        <p14:creationId xmlns:p14="http://schemas.microsoft.com/office/powerpoint/2010/main" val="112647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1015663"/>
          </a:xfrm>
          <a:prstGeom prst="rect">
            <a:avLst/>
          </a:prstGeom>
        </p:spPr>
        <p:txBody>
          <a:bodyPr wrap="square">
            <a:spAutoFit/>
          </a:bodyPr>
          <a:lstStyle/>
          <a:p>
            <a:pPr marL="171450" indent="-171450">
              <a:buFont typeface="Arial"/>
              <a:buChar char="•"/>
            </a:pPr>
            <a:r>
              <a:rPr lang="en-US" sz="1200" dirty="0" smtClean="0"/>
              <a:t>Directed broadcast address – As shown below. Left side network host is trying to send packet to hosts in other network. Second network has network id 20.0.0.0 and </a:t>
            </a:r>
            <a:r>
              <a:rPr lang="en-US" sz="1200" dirty="0" err="1" smtClean="0"/>
              <a:t>leftside</a:t>
            </a:r>
            <a:r>
              <a:rPr lang="en-US" sz="1200" dirty="0" smtClean="0"/>
              <a:t> network belong to 11.0.0.0 </a:t>
            </a:r>
          </a:p>
          <a:p>
            <a:pPr marL="171450" indent="-171450">
              <a:buFont typeface="Arial"/>
              <a:buChar char="•"/>
            </a:pPr>
            <a:endParaRPr lang="en-US" sz="1200" dirty="0"/>
          </a:p>
          <a:p>
            <a:pPr marL="171450" indent="-171450">
              <a:buFont typeface="Arial"/>
              <a:buChar char="•"/>
            </a:pPr>
            <a:r>
              <a:rPr lang="en-US" sz="1200" dirty="0" smtClean="0"/>
              <a:t>Now when message goes from left to right, only network id is retained and rest all 24 bits or all host id 0’s are replaced with 1’s (which is 255:255:255) . In rectangle package below, m means message, SA – source address and next column is DA destination address. </a:t>
            </a:r>
            <a:endParaRPr lang="en-US" sz="1200" dirty="0"/>
          </a:p>
        </p:txBody>
      </p:sp>
      <p:pic>
        <p:nvPicPr>
          <p:cNvPr id="2" name="Picture 1"/>
          <p:cNvPicPr>
            <a:picLocks noChangeAspect="1"/>
          </p:cNvPicPr>
          <p:nvPr/>
        </p:nvPicPr>
        <p:blipFill>
          <a:blip r:embed="rId2"/>
          <a:stretch>
            <a:fillRect/>
          </a:stretch>
        </p:blipFill>
        <p:spPr>
          <a:xfrm>
            <a:off x="136712" y="1015663"/>
            <a:ext cx="4076700" cy="2895600"/>
          </a:xfrm>
          <a:prstGeom prst="rect">
            <a:avLst/>
          </a:prstGeom>
        </p:spPr>
      </p:pic>
      <p:pic>
        <p:nvPicPr>
          <p:cNvPr id="3" name="Picture 2"/>
          <p:cNvPicPr>
            <a:picLocks noChangeAspect="1"/>
          </p:cNvPicPr>
          <p:nvPr/>
        </p:nvPicPr>
        <p:blipFill>
          <a:blip r:embed="rId3"/>
          <a:stretch>
            <a:fillRect/>
          </a:stretch>
        </p:blipFill>
        <p:spPr>
          <a:xfrm>
            <a:off x="2380544" y="4051300"/>
            <a:ext cx="6565900" cy="2806700"/>
          </a:xfrm>
          <a:prstGeom prst="rect">
            <a:avLst/>
          </a:prstGeom>
        </p:spPr>
      </p:pic>
      <p:sp>
        <p:nvSpPr>
          <p:cNvPr id="6" name="Rectangle 5"/>
          <p:cNvSpPr/>
          <p:nvPr/>
        </p:nvSpPr>
        <p:spPr>
          <a:xfrm>
            <a:off x="136712" y="4051300"/>
            <a:ext cx="2243832" cy="2677656"/>
          </a:xfrm>
          <a:prstGeom prst="rect">
            <a:avLst/>
          </a:prstGeom>
        </p:spPr>
        <p:txBody>
          <a:bodyPr wrap="square">
            <a:spAutoFit/>
          </a:bodyPr>
          <a:lstStyle/>
          <a:p>
            <a:r>
              <a:rPr lang="en-US" sz="1200" dirty="0" smtClean="0"/>
              <a:t>As shown to figure next , Class A, B, C network ids are shown. As bits move into CA/CB/CC range then next bit becomes part of network id. Example. 1 example 1.2.3.4 has 1 (1</a:t>
            </a:r>
            <a:r>
              <a:rPr lang="en-US" sz="1200" baseline="30000" dirty="0" smtClean="0"/>
              <a:t>st</a:t>
            </a:r>
            <a:r>
              <a:rPr lang="en-US" sz="1200" dirty="0" smtClean="0"/>
              <a:t> bit belong to CA ) so NID (network id) – 1 and rest all bits are host id. Whereas 3</a:t>
            </a:r>
            <a:r>
              <a:rPr lang="en-US" sz="1200" baseline="30000" dirty="0" smtClean="0"/>
              <a:t>rd</a:t>
            </a:r>
            <a:r>
              <a:rPr lang="en-US" sz="1200" dirty="0" smtClean="0"/>
              <a:t> &amp; 4</a:t>
            </a:r>
            <a:r>
              <a:rPr lang="en-US" sz="1200" baseline="30000" dirty="0" smtClean="0"/>
              <a:t>th</a:t>
            </a:r>
            <a:r>
              <a:rPr lang="en-US" sz="1200" dirty="0" smtClean="0"/>
              <a:t> example 150.0.150.150 belongs to CB so 1</a:t>
            </a:r>
            <a:r>
              <a:rPr lang="en-US" sz="1200" baseline="30000" dirty="0" smtClean="0"/>
              <a:t>st</a:t>
            </a:r>
            <a:r>
              <a:rPr lang="en-US" sz="1200" dirty="0" smtClean="0"/>
              <a:t> and 2</a:t>
            </a:r>
            <a:r>
              <a:rPr lang="en-US" sz="1200" baseline="30000" dirty="0" smtClean="0"/>
              <a:t>nd</a:t>
            </a:r>
            <a:r>
              <a:rPr lang="en-US" sz="1200" dirty="0" smtClean="0"/>
              <a:t> bit belongs to NID which is 130.1 and 150.0 and test all bits goes to HOST ID. DBA and LBA is direct/limited broadcast address</a:t>
            </a:r>
            <a:endParaRPr lang="en-US" sz="1200" dirty="0"/>
          </a:p>
        </p:txBody>
      </p:sp>
    </p:spTree>
    <p:extLst>
      <p:ext uri="{BB962C8B-B14F-4D97-AF65-F5344CB8AC3E}">
        <p14:creationId xmlns:p14="http://schemas.microsoft.com/office/powerpoint/2010/main" val="424981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r>
              <a:rPr lang="en-US" sz="1200" dirty="0" smtClean="0"/>
              <a:t>Subnet and subnet mast concepts </a:t>
            </a:r>
            <a:endParaRPr lang="en-US" sz="1200" dirty="0"/>
          </a:p>
        </p:txBody>
      </p:sp>
      <p:sp>
        <p:nvSpPr>
          <p:cNvPr id="2" name="Rectangle 1"/>
          <p:cNvSpPr/>
          <p:nvPr/>
        </p:nvSpPr>
        <p:spPr>
          <a:xfrm>
            <a:off x="343647" y="537882"/>
            <a:ext cx="1045882" cy="283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4" name="Rectangle 3"/>
          <p:cNvSpPr/>
          <p:nvPr/>
        </p:nvSpPr>
        <p:spPr>
          <a:xfrm>
            <a:off x="866588" y="974165"/>
            <a:ext cx="1045882" cy="283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subnet</a:t>
            </a:r>
            <a:endParaRPr lang="en-US" dirty="0"/>
          </a:p>
        </p:txBody>
      </p:sp>
      <p:sp>
        <p:nvSpPr>
          <p:cNvPr id="5" name="Rectangle 4"/>
          <p:cNvSpPr/>
          <p:nvPr/>
        </p:nvSpPr>
        <p:spPr>
          <a:xfrm>
            <a:off x="1284940" y="1340223"/>
            <a:ext cx="1045882" cy="283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host</a:t>
            </a:r>
            <a:endParaRPr lang="en-US" dirty="0"/>
          </a:p>
        </p:txBody>
      </p:sp>
      <p:sp>
        <p:nvSpPr>
          <p:cNvPr id="6" name="Rectangle 5"/>
          <p:cNvSpPr/>
          <p:nvPr/>
        </p:nvSpPr>
        <p:spPr>
          <a:xfrm>
            <a:off x="1525492" y="1733176"/>
            <a:ext cx="1610659" cy="282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Process/port</a:t>
            </a:r>
            <a:endParaRPr lang="en-US" dirty="0"/>
          </a:p>
        </p:txBody>
      </p:sp>
      <p:pic>
        <p:nvPicPr>
          <p:cNvPr id="3" name="Picture 2"/>
          <p:cNvPicPr>
            <a:picLocks noChangeAspect="1"/>
          </p:cNvPicPr>
          <p:nvPr/>
        </p:nvPicPr>
        <p:blipFill>
          <a:blip r:embed="rId2"/>
          <a:stretch>
            <a:fillRect/>
          </a:stretch>
        </p:blipFill>
        <p:spPr>
          <a:xfrm>
            <a:off x="5614229" y="2258359"/>
            <a:ext cx="3175000" cy="774700"/>
          </a:xfrm>
          <a:prstGeom prst="rect">
            <a:avLst/>
          </a:prstGeom>
        </p:spPr>
      </p:pic>
      <p:sp>
        <p:nvSpPr>
          <p:cNvPr id="7" name="Oval 6"/>
          <p:cNvSpPr/>
          <p:nvPr/>
        </p:nvSpPr>
        <p:spPr>
          <a:xfrm>
            <a:off x="3682999" y="704049"/>
            <a:ext cx="1658471" cy="15508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444999" y="196049"/>
            <a:ext cx="59765" cy="2554194"/>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rot="10800000" flipV="1">
            <a:off x="5566418" y="704050"/>
            <a:ext cx="3380026" cy="1384995"/>
          </a:xfrm>
          <a:prstGeom prst="rect">
            <a:avLst/>
          </a:prstGeom>
        </p:spPr>
        <p:txBody>
          <a:bodyPr wrap="square">
            <a:spAutoFit/>
          </a:bodyPr>
          <a:lstStyle/>
          <a:p>
            <a:r>
              <a:rPr lang="en-US" sz="1200" dirty="0" smtClean="0"/>
              <a:t>Example if network 200.1.2.0 id divided into two sections as shown in circle, then we are dividing network into two mini networks which is called subnets. Now subnet division takes 1 bit (shown as SID in figure below) to identify subnet id(mini network id) with in entire network and remaining bits of that 8 bits goes to host id.</a:t>
            </a:r>
            <a:endParaRPr lang="en-US" sz="1200" dirty="0"/>
          </a:p>
        </p:txBody>
      </p:sp>
      <p:pic>
        <p:nvPicPr>
          <p:cNvPr id="12" name="Picture 11"/>
          <p:cNvPicPr>
            <a:picLocks noChangeAspect="1"/>
          </p:cNvPicPr>
          <p:nvPr/>
        </p:nvPicPr>
        <p:blipFill>
          <a:blip r:embed="rId3"/>
          <a:stretch>
            <a:fillRect/>
          </a:stretch>
        </p:blipFill>
        <p:spPr>
          <a:xfrm>
            <a:off x="191329" y="3429000"/>
            <a:ext cx="5422900" cy="1346200"/>
          </a:xfrm>
          <a:prstGeom prst="rect">
            <a:avLst/>
          </a:prstGeom>
        </p:spPr>
      </p:pic>
      <p:sp>
        <p:nvSpPr>
          <p:cNvPr id="13" name="Rectangle 12"/>
          <p:cNvSpPr/>
          <p:nvPr/>
        </p:nvSpPr>
        <p:spPr>
          <a:xfrm rot="10800000" flipV="1">
            <a:off x="191329" y="2617560"/>
            <a:ext cx="3380026" cy="830997"/>
          </a:xfrm>
          <a:prstGeom prst="rect">
            <a:avLst/>
          </a:prstGeom>
        </p:spPr>
        <p:txBody>
          <a:bodyPr wrap="square">
            <a:spAutoFit/>
          </a:bodyPr>
          <a:lstStyle/>
          <a:p>
            <a:r>
              <a:rPr lang="en-US" sz="1200" dirty="0" smtClean="0"/>
              <a:t>As shown below, first bit of left portion of circle is 0 and right portion of circle is 1. therefore it is now considered as subnet id bit and rest remains host id bits</a:t>
            </a:r>
            <a:endParaRPr lang="en-US" sz="1200" dirty="0"/>
          </a:p>
        </p:txBody>
      </p:sp>
      <p:cxnSp>
        <p:nvCxnSpPr>
          <p:cNvPr id="16" name="Straight Arrow Connector 15"/>
          <p:cNvCxnSpPr/>
          <p:nvPr/>
        </p:nvCxnSpPr>
        <p:spPr>
          <a:xfrm flipV="1">
            <a:off x="5916706" y="2750243"/>
            <a:ext cx="926353" cy="3181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682999" y="4183529"/>
            <a:ext cx="2233707" cy="1748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78118" y="4064000"/>
            <a:ext cx="5438588" cy="1867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81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r>
              <a:rPr lang="en-US" sz="1200" dirty="0" smtClean="0"/>
              <a:t>Subnet Mask , also called as Network mask </a:t>
            </a:r>
            <a:endParaRPr lang="en-US" sz="1200" dirty="0"/>
          </a:p>
        </p:txBody>
      </p:sp>
      <p:sp>
        <p:nvSpPr>
          <p:cNvPr id="3" name="Rectangle 2"/>
          <p:cNvSpPr/>
          <p:nvPr/>
        </p:nvSpPr>
        <p:spPr>
          <a:xfrm rot="10800000" flipV="1">
            <a:off x="-6227" y="680580"/>
            <a:ext cx="8952671" cy="1015663"/>
          </a:xfrm>
          <a:prstGeom prst="rect">
            <a:avLst/>
          </a:prstGeom>
        </p:spPr>
        <p:txBody>
          <a:bodyPr wrap="square">
            <a:spAutoFit/>
          </a:bodyPr>
          <a:lstStyle/>
          <a:p>
            <a:r>
              <a:rPr lang="en-US" sz="1200" dirty="0" smtClean="0"/>
              <a:t>Subnet mask is like MAC address that helps to route incoming traffic (traffic looking to connect to specific </a:t>
            </a:r>
            <a:r>
              <a:rPr lang="en-US" sz="1200" dirty="0" err="1" smtClean="0"/>
              <a:t>ip</a:t>
            </a:r>
            <a:r>
              <a:rPr lang="en-US" sz="1200" dirty="0" smtClean="0"/>
              <a:t> in our network) to appropriate mini network or subnet . Subnet mask helps to identify which subnet id should be directed to satisfy incoming traffic. </a:t>
            </a:r>
            <a:endParaRPr lang="en-US" sz="1200" dirty="0"/>
          </a:p>
          <a:p>
            <a:r>
              <a:rPr lang="en-US" sz="1200" dirty="0" smtClean="0"/>
              <a:t>In example below, lets say we have divided our network into 4 subnets. So we took 2 bits of last 8 bits of host id dedicated to subnet id to do such division. So 2 bits gets us 4 parts of whole circle. Now those 2 bits taken by subnet are always represented by 1s. Router is at the middle which will direct traffic to correct subnet id with the help of subnet mask</a:t>
            </a:r>
            <a:endParaRPr lang="en-US" sz="1200" dirty="0"/>
          </a:p>
        </p:txBody>
      </p:sp>
      <p:sp>
        <p:nvSpPr>
          <p:cNvPr id="4" name="Rectangle 3"/>
          <p:cNvSpPr/>
          <p:nvPr/>
        </p:nvSpPr>
        <p:spPr>
          <a:xfrm rot="10800000" flipV="1">
            <a:off x="-6227" y="5300224"/>
            <a:ext cx="8952671" cy="1015663"/>
          </a:xfrm>
          <a:prstGeom prst="rect">
            <a:avLst/>
          </a:prstGeom>
        </p:spPr>
        <p:txBody>
          <a:bodyPr wrap="square">
            <a:spAutoFit/>
          </a:bodyPr>
          <a:lstStyle/>
          <a:p>
            <a:r>
              <a:rPr lang="en-US" sz="1200" dirty="0" smtClean="0"/>
              <a:t>In order to derive correct mini network within 4 sections , we need to take subnet mask and “and” it with incoming IP address of traffic and then get to new network id which is our mini network id. Rule of “and” operation is 1 + 0 = 0 and 1 + 1 = 1. So in example above, we get incoming </a:t>
            </a:r>
            <a:r>
              <a:rPr lang="en-US" sz="1200" dirty="0" err="1" smtClean="0"/>
              <a:t>ip</a:t>
            </a:r>
            <a:r>
              <a:rPr lang="en-US" sz="1200" dirty="0" smtClean="0"/>
              <a:t> as 200.1.2.130 which is “and”</a:t>
            </a:r>
            <a:r>
              <a:rPr lang="en-US" sz="1200" dirty="0"/>
              <a:t> </a:t>
            </a:r>
            <a:r>
              <a:rPr lang="en-US" sz="1200" dirty="0" smtClean="0"/>
              <a:t>to subnet mask ( SM) and then we get 200.1.2.128 which is our next subnet id within whole network or circle. So now router know incoming traffic should be set to small circle or </a:t>
            </a:r>
            <a:r>
              <a:rPr lang="en-US" sz="1200" dirty="0" err="1" smtClean="0"/>
              <a:t>subnetid</a:t>
            </a:r>
            <a:r>
              <a:rPr lang="en-US" sz="1200" dirty="0" smtClean="0"/>
              <a:t> 128-191 because newly derived mini network ends with 128 ( 200.1.2.128)</a:t>
            </a:r>
            <a:endParaRPr lang="en-US" sz="1200" dirty="0"/>
          </a:p>
        </p:txBody>
      </p:sp>
      <p:pic>
        <p:nvPicPr>
          <p:cNvPr id="2" name="Picture 1"/>
          <p:cNvPicPr>
            <a:picLocks noChangeAspect="1"/>
          </p:cNvPicPr>
          <p:nvPr/>
        </p:nvPicPr>
        <p:blipFill>
          <a:blip r:embed="rId2"/>
          <a:stretch>
            <a:fillRect/>
          </a:stretch>
        </p:blipFill>
        <p:spPr>
          <a:xfrm>
            <a:off x="635000" y="1879600"/>
            <a:ext cx="7874000" cy="3098800"/>
          </a:xfrm>
          <a:prstGeom prst="rect">
            <a:avLst/>
          </a:prstGeom>
        </p:spPr>
      </p:pic>
      <p:cxnSp>
        <p:nvCxnSpPr>
          <p:cNvPr id="6" name="Straight Arrow Connector 5"/>
          <p:cNvCxnSpPr/>
          <p:nvPr/>
        </p:nvCxnSpPr>
        <p:spPr>
          <a:xfrm flipH="1">
            <a:off x="4422588" y="1225176"/>
            <a:ext cx="926354" cy="23905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81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r>
              <a:rPr lang="en-US" sz="1200" dirty="0" smtClean="0"/>
              <a:t>Routing tables – In slide above 4. routing table will show relationship between NID , Subnet mask and interface </a:t>
            </a:r>
            <a:endParaRPr lang="en-US" sz="1200" dirty="0"/>
          </a:p>
        </p:txBody>
      </p:sp>
      <p:pic>
        <p:nvPicPr>
          <p:cNvPr id="3" name="Picture 2"/>
          <p:cNvPicPr>
            <a:picLocks noChangeAspect="1"/>
          </p:cNvPicPr>
          <p:nvPr/>
        </p:nvPicPr>
        <p:blipFill>
          <a:blip r:embed="rId2"/>
          <a:stretch>
            <a:fillRect/>
          </a:stretch>
        </p:blipFill>
        <p:spPr>
          <a:xfrm>
            <a:off x="5089711" y="276999"/>
            <a:ext cx="3314700" cy="2730500"/>
          </a:xfrm>
          <a:prstGeom prst="rect">
            <a:avLst/>
          </a:prstGeom>
        </p:spPr>
      </p:pic>
      <p:cxnSp>
        <p:nvCxnSpPr>
          <p:cNvPr id="5" name="Straight Arrow Connector 4"/>
          <p:cNvCxnSpPr/>
          <p:nvPr/>
        </p:nvCxnSpPr>
        <p:spPr>
          <a:xfrm flipH="1" flipV="1">
            <a:off x="3848100" y="1241238"/>
            <a:ext cx="1351429" cy="3425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a:stretch>
            <a:fillRect/>
          </a:stretch>
        </p:blipFill>
        <p:spPr>
          <a:xfrm>
            <a:off x="25400" y="276999"/>
            <a:ext cx="3822700" cy="1968500"/>
          </a:xfrm>
          <a:prstGeom prst="rect">
            <a:avLst/>
          </a:prstGeom>
        </p:spPr>
      </p:pic>
      <p:sp>
        <p:nvSpPr>
          <p:cNvPr id="9" name="Rectangle 8"/>
          <p:cNvSpPr/>
          <p:nvPr/>
        </p:nvSpPr>
        <p:spPr>
          <a:xfrm>
            <a:off x="0" y="3025251"/>
            <a:ext cx="8946444" cy="461665"/>
          </a:xfrm>
          <a:prstGeom prst="rect">
            <a:avLst/>
          </a:prstGeom>
        </p:spPr>
        <p:txBody>
          <a:bodyPr wrap="square">
            <a:spAutoFit/>
          </a:bodyPr>
          <a:lstStyle/>
          <a:p>
            <a:r>
              <a:rPr lang="en-US" sz="1200" dirty="0" smtClean="0"/>
              <a:t>If incoming traffic’s </a:t>
            </a:r>
            <a:r>
              <a:rPr lang="en-US" sz="1200" dirty="0" err="1" smtClean="0"/>
              <a:t>ip</a:t>
            </a:r>
            <a:r>
              <a:rPr lang="en-US" sz="1200" dirty="0" smtClean="0"/>
              <a:t> </a:t>
            </a:r>
            <a:r>
              <a:rPr lang="en-US" sz="1200" dirty="0" err="1" smtClean="0"/>
              <a:t>doesnot</a:t>
            </a:r>
            <a:r>
              <a:rPr lang="en-US" sz="1200" dirty="0" smtClean="0"/>
              <a:t> fall under any of the mini NID that is derived after doing calculation using subnet mask then packet is sent back via interface e and it has 0.0.0.0 as network id. </a:t>
            </a:r>
            <a:endParaRPr lang="en-US" sz="1200" dirty="0"/>
          </a:p>
        </p:txBody>
      </p:sp>
      <p:pic>
        <p:nvPicPr>
          <p:cNvPr id="8" name="Picture 7"/>
          <p:cNvPicPr>
            <a:picLocks noChangeAspect="1"/>
          </p:cNvPicPr>
          <p:nvPr/>
        </p:nvPicPr>
        <p:blipFill>
          <a:blip r:embed="rId4"/>
          <a:stretch>
            <a:fillRect/>
          </a:stretch>
        </p:blipFill>
        <p:spPr>
          <a:xfrm>
            <a:off x="7346576" y="4038600"/>
            <a:ext cx="1790700" cy="2819400"/>
          </a:xfrm>
          <a:prstGeom prst="rect">
            <a:avLst/>
          </a:prstGeom>
        </p:spPr>
      </p:pic>
    </p:spTree>
    <p:extLst>
      <p:ext uri="{BB962C8B-B14F-4D97-AF65-F5344CB8AC3E}">
        <p14:creationId xmlns:p14="http://schemas.microsoft.com/office/powerpoint/2010/main" val="424981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r>
              <a:rPr lang="en-US" sz="1200" dirty="0" smtClean="0"/>
              <a:t>Variable length subnet masking – Means whole network is broken into un-even size of mini network as shown in example below</a:t>
            </a:r>
            <a:endParaRPr lang="en-US" sz="1200" dirty="0"/>
          </a:p>
        </p:txBody>
      </p:sp>
      <p:pic>
        <p:nvPicPr>
          <p:cNvPr id="2" name="Picture 1"/>
          <p:cNvPicPr>
            <a:picLocks noChangeAspect="1"/>
          </p:cNvPicPr>
          <p:nvPr/>
        </p:nvPicPr>
        <p:blipFill>
          <a:blip r:embed="rId2"/>
          <a:stretch>
            <a:fillRect/>
          </a:stretch>
        </p:blipFill>
        <p:spPr>
          <a:xfrm>
            <a:off x="301065" y="328331"/>
            <a:ext cx="3305140" cy="1524747"/>
          </a:xfrm>
          <a:prstGeom prst="rect">
            <a:avLst/>
          </a:prstGeom>
        </p:spPr>
      </p:pic>
      <p:sp>
        <p:nvSpPr>
          <p:cNvPr id="4" name="Rectangle 3"/>
          <p:cNvSpPr/>
          <p:nvPr/>
        </p:nvSpPr>
        <p:spPr>
          <a:xfrm>
            <a:off x="3887694" y="525929"/>
            <a:ext cx="3717365" cy="1200329"/>
          </a:xfrm>
          <a:prstGeom prst="rect">
            <a:avLst/>
          </a:prstGeom>
        </p:spPr>
        <p:txBody>
          <a:bodyPr wrap="square">
            <a:spAutoFit/>
          </a:bodyPr>
          <a:lstStyle/>
          <a:p>
            <a:r>
              <a:rPr lang="en-US" sz="1200" dirty="0" smtClean="0"/>
              <a:t>As shown in ex. Right circle network is broken into 3 mini network so calculation of subnet id or mini network can be as shown below. Last 8 bit is now host id but 1 bit is offered for subnet for left portion 128 section of the circle and 2 bits of that 8 bits are given to subnet to use 0 and 1 for 64 section of the circle. </a:t>
            </a:r>
            <a:endParaRPr lang="en-US" sz="1200" dirty="0"/>
          </a:p>
        </p:txBody>
      </p:sp>
      <p:pic>
        <p:nvPicPr>
          <p:cNvPr id="3" name="Picture 2"/>
          <p:cNvPicPr>
            <a:picLocks noChangeAspect="1"/>
          </p:cNvPicPr>
          <p:nvPr/>
        </p:nvPicPr>
        <p:blipFill>
          <a:blip r:embed="rId3"/>
          <a:stretch>
            <a:fillRect/>
          </a:stretch>
        </p:blipFill>
        <p:spPr>
          <a:xfrm>
            <a:off x="538629" y="2691653"/>
            <a:ext cx="7797800" cy="3327400"/>
          </a:xfrm>
          <a:prstGeom prst="rect">
            <a:avLst/>
          </a:prstGeom>
        </p:spPr>
      </p:pic>
      <p:cxnSp>
        <p:nvCxnSpPr>
          <p:cNvPr id="6" name="Straight Arrow Connector 5"/>
          <p:cNvCxnSpPr/>
          <p:nvPr/>
        </p:nvCxnSpPr>
        <p:spPr>
          <a:xfrm flipH="1">
            <a:off x="1613648" y="1135529"/>
            <a:ext cx="5319058" cy="2764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213412" y="1583765"/>
            <a:ext cx="1598707" cy="2017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213412" y="1583765"/>
            <a:ext cx="1374589" cy="31227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50910" y="6019053"/>
            <a:ext cx="3236784" cy="738664"/>
          </a:xfrm>
          <a:prstGeom prst="rect">
            <a:avLst/>
          </a:prstGeom>
        </p:spPr>
        <p:txBody>
          <a:bodyPr wrap="none">
            <a:spAutoFit/>
          </a:bodyPr>
          <a:lstStyle/>
          <a:p>
            <a:r>
              <a:rPr lang="en-US" sz="1400" dirty="0" smtClean="0"/>
              <a:t>Subnet for this mini network </a:t>
            </a:r>
          </a:p>
          <a:p>
            <a:r>
              <a:rPr lang="en-US" sz="1400" dirty="0" smtClean="0"/>
              <a:t>255.255.255.128</a:t>
            </a:r>
          </a:p>
          <a:p>
            <a:r>
              <a:rPr lang="en-US" sz="1400" dirty="0" smtClean="0"/>
              <a:t>11111111.11111111.11111111.10000000</a:t>
            </a:r>
            <a:endParaRPr lang="en-US" sz="1400" dirty="0"/>
          </a:p>
        </p:txBody>
      </p:sp>
      <p:sp>
        <p:nvSpPr>
          <p:cNvPr id="16" name="Rectangle 15"/>
          <p:cNvSpPr/>
          <p:nvPr/>
        </p:nvSpPr>
        <p:spPr>
          <a:xfrm>
            <a:off x="4706295" y="6019053"/>
            <a:ext cx="3236784" cy="738664"/>
          </a:xfrm>
          <a:prstGeom prst="rect">
            <a:avLst/>
          </a:prstGeom>
        </p:spPr>
        <p:txBody>
          <a:bodyPr wrap="none">
            <a:spAutoFit/>
          </a:bodyPr>
          <a:lstStyle/>
          <a:p>
            <a:r>
              <a:rPr lang="en-US" sz="1400" dirty="0"/>
              <a:t>Subnet for this mini network </a:t>
            </a:r>
          </a:p>
          <a:p>
            <a:r>
              <a:rPr lang="en-US" sz="1400" dirty="0" smtClean="0"/>
              <a:t>255.255.255.192</a:t>
            </a:r>
          </a:p>
          <a:p>
            <a:r>
              <a:rPr lang="en-US" sz="1400" dirty="0" smtClean="0"/>
              <a:t>11111111.11111111.11111111.11000000</a:t>
            </a:r>
            <a:endParaRPr lang="en-US" sz="1400" dirty="0"/>
          </a:p>
        </p:txBody>
      </p:sp>
      <p:cxnSp>
        <p:nvCxnSpPr>
          <p:cNvPr id="18" name="Straight Arrow Connector 17"/>
          <p:cNvCxnSpPr/>
          <p:nvPr/>
        </p:nvCxnSpPr>
        <p:spPr>
          <a:xfrm flipH="1" flipV="1">
            <a:off x="3606205" y="4586941"/>
            <a:ext cx="1981796" cy="1630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3720353" y="3899647"/>
            <a:ext cx="1867648" cy="2317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883647" y="4586941"/>
            <a:ext cx="0" cy="1630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588001" y="2150791"/>
            <a:ext cx="3717365" cy="461665"/>
          </a:xfrm>
          <a:prstGeom prst="rect">
            <a:avLst/>
          </a:prstGeom>
        </p:spPr>
        <p:txBody>
          <a:bodyPr wrap="square">
            <a:spAutoFit/>
          </a:bodyPr>
          <a:lstStyle/>
          <a:p>
            <a:r>
              <a:rPr lang="en-US" sz="1200" dirty="0" smtClean="0"/>
              <a:t>1s always represents network id and subnet id part whereas 0s always represent bits used by host id </a:t>
            </a:r>
            <a:endParaRPr lang="en-US" sz="1200" dirty="0"/>
          </a:p>
        </p:txBody>
      </p:sp>
      <p:cxnSp>
        <p:nvCxnSpPr>
          <p:cNvPr id="31" name="Elbow Connector 30"/>
          <p:cNvCxnSpPr/>
          <p:nvPr/>
        </p:nvCxnSpPr>
        <p:spPr>
          <a:xfrm rot="5400000">
            <a:off x="6005228" y="4032993"/>
            <a:ext cx="3886959" cy="1045884"/>
          </a:xfrm>
          <a:prstGeom prst="bentConnector3">
            <a:avLst>
              <a:gd name="adj1" fmla="val 8075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57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46444" cy="276999"/>
          </a:xfrm>
          <a:prstGeom prst="rect">
            <a:avLst/>
          </a:prstGeom>
        </p:spPr>
        <p:txBody>
          <a:bodyPr wrap="square">
            <a:spAutoFit/>
          </a:bodyPr>
          <a:lstStyle/>
          <a:p>
            <a:pPr marL="171450" indent="-171450">
              <a:buFont typeface="Arial"/>
              <a:buChar char="•"/>
            </a:pPr>
            <a:r>
              <a:rPr lang="en-US" sz="1200" dirty="0" smtClean="0"/>
              <a:t>Routing table for example on previous slide may look like as below </a:t>
            </a:r>
            <a:endParaRPr lang="en-US" sz="1200" dirty="0"/>
          </a:p>
        </p:txBody>
      </p:sp>
      <p:pic>
        <p:nvPicPr>
          <p:cNvPr id="2" name="Picture 1"/>
          <p:cNvPicPr>
            <a:picLocks noChangeAspect="1"/>
          </p:cNvPicPr>
          <p:nvPr/>
        </p:nvPicPr>
        <p:blipFill>
          <a:blip r:embed="rId2"/>
          <a:stretch>
            <a:fillRect/>
          </a:stretch>
        </p:blipFill>
        <p:spPr>
          <a:xfrm>
            <a:off x="232335" y="276999"/>
            <a:ext cx="2959100" cy="1143000"/>
          </a:xfrm>
          <a:prstGeom prst="rect">
            <a:avLst/>
          </a:prstGeom>
        </p:spPr>
      </p:pic>
      <p:pic>
        <p:nvPicPr>
          <p:cNvPr id="3" name="Picture 2"/>
          <p:cNvPicPr>
            <a:picLocks noChangeAspect="1"/>
          </p:cNvPicPr>
          <p:nvPr/>
        </p:nvPicPr>
        <p:blipFill>
          <a:blip r:embed="rId3"/>
          <a:stretch>
            <a:fillRect/>
          </a:stretch>
        </p:blipFill>
        <p:spPr>
          <a:xfrm>
            <a:off x="2065618" y="2066364"/>
            <a:ext cx="3924300" cy="3860800"/>
          </a:xfrm>
          <a:prstGeom prst="rect">
            <a:avLst/>
          </a:prstGeom>
        </p:spPr>
      </p:pic>
    </p:spTree>
    <p:extLst>
      <p:ext uri="{BB962C8B-B14F-4D97-AF65-F5344CB8AC3E}">
        <p14:creationId xmlns:p14="http://schemas.microsoft.com/office/powerpoint/2010/main" val="214413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24332</TotalTime>
  <Words>2644</Words>
  <Application>Microsoft Macintosh PowerPoint</Application>
  <PresentationFormat>On-screen Show (4:3)</PresentationFormat>
  <Paragraphs>208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American Express</dc:creator>
  <cp:lastModifiedBy>Allan Gonsalves</cp:lastModifiedBy>
  <cp:revision>170</cp:revision>
  <dcterms:created xsi:type="dcterms:W3CDTF">2016-04-29T17:52:50Z</dcterms:created>
  <dcterms:modified xsi:type="dcterms:W3CDTF">2016-06-27T16:52:08Z</dcterms:modified>
</cp:coreProperties>
</file>