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38" autoAdjust="0"/>
  </p:normalViewPr>
  <p:slideViewPr>
    <p:cSldViewPr snapToGrid="0" snapToObjects="1">
      <p:cViewPr>
        <p:scale>
          <a:sx n="85" d="100"/>
          <a:sy n="85" d="100"/>
        </p:scale>
        <p:origin x="-15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2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C6F-ACEE-F94A-84CE-96DD3D89BEB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6CD9-39DA-744E-BE88-81169D99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Kernel_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12" y="0"/>
            <a:ext cx="8008470" cy="512433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Support vector </a:t>
            </a:r>
            <a:r>
              <a:rPr lang="en-US" sz="1600" dirty="0" smtClean="0"/>
              <a:t>machine – Source --</a:t>
            </a:r>
            <a:r>
              <a:rPr lang="en-US" sz="1600" dirty="0"/>
              <a:t>https://</a:t>
            </a:r>
            <a:r>
              <a:rPr lang="en-US" sz="1600" dirty="0" err="1"/>
              <a:t>www.analyticsvidhya.com</a:t>
            </a:r>
            <a:r>
              <a:rPr lang="en-US" sz="1600" dirty="0"/>
              <a:t>/blog/2014/10/support-vector-machine-simplified</a:t>
            </a:r>
            <a:r>
              <a:rPr lang="en-US" sz="1600" dirty="0" smtClean="0"/>
              <a:t>/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078" y="512433"/>
            <a:ext cx="8862743" cy="11862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What is classification analysis -- </a:t>
            </a:r>
            <a:r>
              <a:rPr lang="en-US" sz="1400" dirty="0"/>
              <a:t>We have a population composed of 50%-50% Males and Females. Using a sample of this population, you want to create some set of rules which will guide us the gender class for rest of the </a:t>
            </a:r>
            <a:r>
              <a:rPr lang="en-US" sz="1400" dirty="0" smtClean="0"/>
              <a:t>population. So here height and weight are called features and male/female are classes </a:t>
            </a:r>
            <a:r>
              <a:rPr lang="en-US" sz="1600" dirty="0" smtClean="0"/>
              <a:t> . So blue circles has long hairs so they are females and square ones are males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68" y="1683324"/>
            <a:ext cx="6161773" cy="37937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1257" y="5477043"/>
            <a:ext cx="8862743" cy="11862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So what is support vector Is coordination of individual observation. </a:t>
            </a:r>
            <a:r>
              <a:rPr lang="en-US" sz="1600" dirty="0"/>
              <a:t>For </a:t>
            </a:r>
            <a:r>
              <a:rPr lang="en-US" sz="1600" dirty="0" smtClean="0"/>
              <a:t>example, </a:t>
            </a:r>
            <a:r>
              <a:rPr lang="en-US" sz="1600" dirty="0"/>
              <a:t>(45,150) is a support vector which corresponds to a female. In this case, the two classes are well separated from each other, hence it is easier to find a SVM</a:t>
            </a:r>
            <a:r>
              <a:rPr lang="en-US" sz="1600" dirty="0" smtClean="0"/>
              <a:t>.</a:t>
            </a:r>
            <a:r>
              <a:rPr lang="en-US" sz="1600" dirty="0"/>
              <a:t> Support Vector Machine is a frontier which best segregates the Male from the Females</a:t>
            </a:r>
          </a:p>
        </p:txBody>
      </p:sp>
    </p:spTree>
    <p:extLst>
      <p:ext uri="{BB962C8B-B14F-4D97-AF65-F5344CB8AC3E}">
        <p14:creationId xmlns:p14="http://schemas.microsoft.com/office/powerpoint/2010/main" val="28896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600" y="0"/>
            <a:ext cx="2686119" cy="270891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Support vector machine</a:t>
            </a:r>
            <a:endParaRPr lang="en-US" sz="1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8078" y="512434"/>
            <a:ext cx="8862743" cy="966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So there are many </a:t>
            </a:r>
            <a:r>
              <a:rPr lang="en-US" sz="1600" dirty="0"/>
              <a:t>possible frontier which can classify the problem in hand. Following are the three possible </a:t>
            </a:r>
            <a:r>
              <a:rPr lang="en-US" sz="1600" dirty="0" smtClean="0"/>
              <a:t>frontiers so which is best to frontier for this problem statement ? </a:t>
            </a:r>
            <a:r>
              <a:rPr lang="en-US" sz="1600" dirty="0"/>
              <a:t>Out of the three shown </a:t>
            </a:r>
            <a:r>
              <a:rPr lang="en-US" sz="1600" dirty="0" smtClean="0"/>
              <a:t>frontiers (</a:t>
            </a:r>
            <a:r>
              <a:rPr lang="en-US" sz="1400" dirty="0"/>
              <a:t>hyper-</a:t>
            </a:r>
            <a:r>
              <a:rPr lang="en-US" sz="1400" dirty="0" smtClean="0"/>
              <a:t>plane or SVM ) </a:t>
            </a:r>
            <a:r>
              <a:rPr lang="en-US" sz="1600" dirty="0" smtClean="0"/>
              <a:t>, </a:t>
            </a:r>
            <a:r>
              <a:rPr lang="en-US" sz="1600" dirty="0"/>
              <a:t>we see the black frontier is farthest from nearest support vector (i.e. 15 units)</a:t>
            </a:r>
            <a:r>
              <a:rPr lang="en-US" sz="1600" dirty="0" smtClean="0"/>
              <a:t>. We have to choose frontier with the maximum distance from the closest support vector. </a:t>
            </a:r>
            <a:r>
              <a:rPr lang="en-US" sz="1400" dirty="0"/>
              <a:t>“Select the hyper-plane which segregates the two classes better”.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861581"/>
            <a:ext cx="6096000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600" y="0"/>
            <a:ext cx="2686119" cy="270891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Support vector machine</a:t>
            </a:r>
            <a:endParaRPr lang="en-US" sz="1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8078" y="512434"/>
            <a:ext cx="8862743" cy="3989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What if the distribution looked something like as follows :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921"/>
            <a:ext cx="5237630" cy="412354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80637"/>
            <a:ext cx="8862743" cy="7319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In such cases, we do not see a straight line frontier directly in current plane which can serve as the SVM. In such cases, we need to map these vector to a higher dimension plane so that they get segregated from each other</a:t>
            </a:r>
            <a:r>
              <a:rPr lang="en-US" sz="1400" dirty="0" smtClean="0"/>
              <a:t>.</a:t>
            </a:r>
            <a:r>
              <a:rPr lang="en-US" sz="1600" dirty="0"/>
              <a:t> such transformation will result into following type of SVM.</a:t>
            </a:r>
          </a:p>
        </p:txBody>
      </p:sp>
    </p:spTree>
    <p:extLst>
      <p:ext uri="{BB962C8B-B14F-4D97-AF65-F5344CB8AC3E}">
        <p14:creationId xmlns:p14="http://schemas.microsoft.com/office/powerpoint/2010/main" val="381762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600" y="0"/>
            <a:ext cx="2686119" cy="270891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Support vector machine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593130"/>
            <a:ext cx="6007078" cy="38339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5580637"/>
            <a:ext cx="8862743" cy="7319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Each of the green square in original distribution is mapped on a transformed scale. And transformed scale has clearly segregated classes.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762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600" y="0"/>
            <a:ext cx="2686119" cy="270891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Support vector machine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942"/>
            <a:ext cx="5016500" cy="304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27176" y="1172883"/>
            <a:ext cx="4168589" cy="14717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/>
              <a:t>Here </a:t>
            </a:r>
            <a:r>
              <a:rPr lang="en-US" sz="1400" dirty="0"/>
              <a:t>hyper-plane “B” </a:t>
            </a:r>
            <a:r>
              <a:rPr lang="en-US" sz="1400" dirty="0" smtClean="0"/>
              <a:t> is best hyper-plane. Distance between B and star or dot is called margin. Higher margin from all the classes is better accuracy in calculation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" y="3612030"/>
            <a:ext cx="4533900" cy="3238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380752" y="3954931"/>
            <a:ext cx="4583954" cy="25594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Some of you may have selected the hyper-plane </a:t>
            </a:r>
            <a:r>
              <a:rPr lang="en-US" sz="1400" b="1" dirty="0"/>
              <a:t>B </a:t>
            </a:r>
            <a:r>
              <a:rPr lang="en-US" sz="1400" dirty="0"/>
              <a:t>as it has higher margin compared to </a:t>
            </a:r>
            <a:r>
              <a:rPr lang="en-US" sz="1400" b="1" dirty="0"/>
              <a:t>A. </a:t>
            </a:r>
            <a:r>
              <a:rPr lang="en-US" sz="1400" dirty="0"/>
              <a:t>But, here is the catch, SVM selects the hyper-plane which classifies the classes accurately prior to maximizing margin. Here, hyper-plane B has a classification error and A has classified all correctly. Therefore, the right hyper-plane is </a:t>
            </a:r>
            <a:r>
              <a:rPr lang="en-US" sz="1400" b="1" dirty="0"/>
              <a:t>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762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600" y="0"/>
            <a:ext cx="2686119" cy="270891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Support vector machine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416858"/>
            <a:ext cx="4508500" cy="2997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61223" y="854636"/>
            <a:ext cx="4583954" cy="25594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one star at other end is like an outlier for star class. SVM has a feature to ignore outliers and find the hyper-plane that has maximum margin. Hence, we can say, SVM is robust to outliers.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3" y="3414058"/>
            <a:ext cx="4076700" cy="37846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61223" y="3502210"/>
            <a:ext cx="4583954" cy="25594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In the scenario below, we can’t have linear hyper-plane between the two classes, so how does SVM classify these two classes? Till now, we have only looked at the linear hyper-plane</a:t>
            </a:r>
            <a:r>
              <a:rPr lang="en-US" sz="1400" dirty="0" smtClean="0"/>
              <a:t>.</a:t>
            </a:r>
            <a:r>
              <a:rPr lang="en-US" sz="1600" dirty="0"/>
              <a:t> It solves this problem by introducing additional feature. Here, we will add a new feature z=x^2+y^2. Now, let’s plot the data points on axis x and z:</a:t>
            </a:r>
          </a:p>
        </p:txBody>
      </p:sp>
    </p:spTree>
    <p:extLst>
      <p:ext uri="{BB962C8B-B14F-4D97-AF65-F5344CB8AC3E}">
        <p14:creationId xmlns:p14="http://schemas.microsoft.com/office/powerpoint/2010/main" val="228565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600" y="0"/>
            <a:ext cx="2686119" cy="270891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Support vector machine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5" y="420594"/>
            <a:ext cx="3860800" cy="3822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61223" y="767974"/>
            <a:ext cx="4583954" cy="525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In the scenario below, we can’t have linear hyper-plane between the two classes, so how does SVM classify these two classes? Till now, we have only looked at the linear hyper-plane</a:t>
            </a:r>
            <a:r>
              <a:rPr lang="en-US" sz="1400" dirty="0" smtClean="0"/>
              <a:t>.</a:t>
            </a:r>
            <a:r>
              <a:rPr lang="en-US" sz="1600" dirty="0"/>
              <a:t> It solves this problem by introducing additional feature. Here, we will add a new feature z=x^2+y^2. Now, let’s plot the data points on axis x and </a:t>
            </a:r>
            <a:r>
              <a:rPr lang="en-US" sz="1600" dirty="0" smtClean="0"/>
              <a:t>z.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In </a:t>
            </a:r>
            <a:r>
              <a:rPr lang="en-US" sz="1600" dirty="0"/>
              <a:t>above plot, points to consider are: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All values for z would be positive always because z is the squared sum of both x and y</a:t>
            </a:r>
          </a:p>
          <a:p>
            <a:pPr algn="l"/>
            <a:r>
              <a:rPr lang="en-US" sz="1600" dirty="0"/>
              <a:t>In the original plot, red circles appear close to the origin of x and y axes, leading to lower value of z and star relatively away from the origin result to higher value of z.</a:t>
            </a:r>
          </a:p>
          <a:p>
            <a:pPr algn="l"/>
            <a:r>
              <a:rPr lang="en-US" sz="1600" dirty="0"/>
              <a:t>In SVM, it is easy to have a linear hyper-plane between these two classes.</a:t>
            </a:r>
          </a:p>
        </p:txBody>
      </p:sp>
    </p:spTree>
    <p:extLst>
      <p:ext uri="{BB962C8B-B14F-4D97-AF65-F5344CB8AC3E}">
        <p14:creationId xmlns:p14="http://schemas.microsoft.com/office/powerpoint/2010/main" val="228565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600" y="0"/>
            <a:ext cx="2686119" cy="270891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Support vector machine</a:t>
            </a:r>
            <a:endParaRPr lang="en-US" sz="1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767974"/>
            <a:ext cx="8845177" cy="1264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SVM has a technique called the </a:t>
            </a:r>
            <a:r>
              <a:rPr lang="en-US" sz="1400" b="1" dirty="0">
                <a:hlinkClick r:id="rId2"/>
              </a:rPr>
              <a:t>kernel </a:t>
            </a:r>
            <a:r>
              <a:rPr lang="en-US" sz="1400" b="1" dirty="0" smtClean="0">
                <a:hlinkClick r:id="rId2"/>
              </a:rPr>
              <a:t>trick</a:t>
            </a:r>
            <a:r>
              <a:rPr lang="en-US" sz="1400" dirty="0" smtClean="0">
                <a:hlinkClick r:id="rId2"/>
              </a:rPr>
              <a:t> </a:t>
            </a:r>
            <a:r>
              <a:rPr lang="en-US" sz="1400" dirty="0" smtClean="0"/>
              <a:t> </a:t>
            </a:r>
            <a:r>
              <a:rPr lang="en-US" sz="1600" dirty="0"/>
              <a:t>These are functions which takes low dimensional input space and transform it to a higher dimensional space i.e. it converts not separable problem to separable problem, these functions are called kernels. It is mostly useful in non-linear separation problem. Simply put, it does some extremely complex data transformations, then find out the process to separate the data based on the labels or outputs you’ve defined.</a:t>
            </a:r>
          </a:p>
        </p:txBody>
      </p:sp>
    </p:spTree>
    <p:extLst>
      <p:ext uri="{BB962C8B-B14F-4D97-AF65-F5344CB8AC3E}">
        <p14:creationId xmlns:p14="http://schemas.microsoft.com/office/powerpoint/2010/main" val="228565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476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Support vector machine – Source --https://www.analyticsvidhya.com/blog/2014/10/support-vector-machine-simplified/  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Allan Gonsalves</dc:creator>
  <cp:lastModifiedBy>Allan Gonsalves</cp:lastModifiedBy>
  <cp:revision>15</cp:revision>
  <dcterms:created xsi:type="dcterms:W3CDTF">2017-01-12T21:06:14Z</dcterms:created>
  <dcterms:modified xsi:type="dcterms:W3CDTF">2017-01-12T23:18:18Z</dcterms:modified>
</cp:coreProperties>
</file>