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3" r:id="rId16"/>
    <p:sldId id="271" r:id="rId17"/>
    <p:sldId id="270" r:id="rId18"/>
    <p:sldId id="268" r:id="rId19"/>
    <p:sldId id="267" r:id="rId20"/>
    <p:sldId id="272" r:id="rId2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85800" y="2130480"/>
            <a:ext cx="7770600" cy="14680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 to Vim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Allan Ing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8441A56-48BC-4C7E-89D5-C6375E9AF252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Getting Help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Online Help &amp; Tutorials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64FDF-10A9-4319-965B-92F58ABDCD13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  <p:graphicFrame>
        <p:nvGraphicFramePr>
          <p:cNvPr id="131" name="Table 4"/>
          <p:cNvGraphicFramePr/>
          <p:nvPr/>
        </p:nvGraphicFramePr>
        <p:xfrm>
          <a:off x="457200" y="2209680"/>
          <a:ext cx="8227800" cy="25038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114800"/>
                <a:gridCol w="411300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Source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vimcasts.org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Free bite size screencasts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derekwyatt.org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Free bite size screencasts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peepcode.com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50+ minute screencasts ($)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http://vim.wikia.com/wiki/Best_Vim_Tips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Nice reference page</a:t>
                      </a:r>
                      <a:endParaRPr sz="1600"/>
                    </a:p>
                  </a:txBody>
                  <a:tcPr/>
                </a:tc>
              </a:tr>
              <a:tr h="64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Practical Vim: Edit Text at the Speed of Thought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Excellent book from pragprog.com ($)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2" name="CustomShape 5"/>
          <p:cNvSpPr/>
          <p:nvPr/>
        </p:nvSpPr>
        <p:spPr>
          <a:xfrm>
            <a:off x="1905120" y="5715000"/>
            <a:ext cx="5226120" cy="63756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There are numerous reference sheets, books, forums, blogs, etc., that can be found online.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mtClean="0">
                <a:solidFill>
                  <a:srgbClr val="000000"/>
                </a:solidFill>
                <a:latin typeface="Calibri"/>
              </a:rPr>
              <a:t>Primary Vim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Modes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Normal </a:t>
            </a:r>
            <a:r>
              <a:rPr lang="en-US" sz="2800" smtClean="0">
                <a:solidFill>
                  <a:srgbClr val="000000"/>
                </a:solidFill>
                <a:latin typeface="Calibri"/>
              </a:rPr>
              <a:t>Mode</a:t>
            </a:r>
            <a:endParaRPr lang="en-US" sz="2000"/>
          </a:p>
          <a:p>
            <a:pPr lvl="1">
              <a:buFont typeface="Arial"/>
              <a:buChar char="•"/>
            </a:pPr>
            <a:r>
              <a:rPr lang="en-US" sz="2400" smtClean="0">
                <a:solidFill>
                  <a:srgbClr val="000000"/>
                </a:solidFill>
                <a:latin typeface="Calibri"/>
              </a:rPr>
              <a:t>Navigation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sz="2400" smtClean="0">
                <a:solidFill>
                  <a:srgbClr val="000000"/>
                </a:solidFill>
                <a:latin typeface="Calibri"/>
              </a:rPr>
              <a:t>Yank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, paste, delete, format text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Insert </a:t>
            </a:r>
            <a:r>
              <a:rPr lang="en-US" sz="2800" smtClean="0">
                <a:solidFill>
                  <a:srgbClr val="000000"/>
                </a:solidFill>
                <a:latin typeface="Calibri"/>
              </a:rPr>
              <a:t>Mode</a:t>
            </a:r>
            <a:endParaRPr lang="en-US" sz="2000"/>
          </a:p>
          <a:p>
            <a:pPr lvl="1">
              <a:buFont typeface="Arial"/>
              <a:buChar char="•"/>
            </a:pPr>
            <a:r>
              <a:rPr lang="en-US" sz="2400" smtClean="0">
                <a:solidFill>
                  <a:srgbClr val="000000"/>
                </a:solidFill>
                <a:latin typeface="Calibri"/>
              </a:rPr>
              <a:t>Enter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new </a:t>
            </a:r>
            <a:r>
              <a:rPr lang="en-US" sz="2400" smtClean="0">
                <a:solidFill>
                  <a:srgbClr val="000000"/>
                </a:solidFill>
                <a:latin typeface="Calibri"/>
              </a:rPr>
              <a:t>text</a:t>
            </a:r>
          </a:p>
          <a:p>
            <a:pPr lvl="1">
              <a:buFont typeface="Arial"/>
              <a:buChar char="•"/>
            </a:pPr>
            <a:r>
              <a:rPr lang="en-US" sz="2400" smtClean="0">
                <a:solidFill>
                  <a:srgbClr val="000000"/>
                </a:solidFill>
                <a:latin typeface="Calibri"/>
              </a:rPr>
              <a:t>Paste text from registers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Visual </a:t>
            </a:r>
            <a:r>
              <a:rPr lang="en-US" sz="2800" smtClean="0">
                <a:solidFill>
                  <a:srgbClr val="000000"/>
                </a:solidFill>
                <a:latin typeface="Calibri"/>
              </a:rPr>
              <a:t>Mode</a:t>
            </a:r>
          </a:p>
          <a:p>
            <a:pPr lvl="1">
              <a:buFont typeface="Arial"/>
              <a:buChar char="•"/>
            </a:pPr>
            <a:r>
              <a:rPr lang="en-US" sz="2400" smtClean="0">
                <a:solidFill>
                  <a:srgbClr val="000000"/>
                </a:solidFill>
                <a:latin typeface="Calibri"/>
              </a:rPr>
              <a:t>Select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text </a:t>
            </a:r>
            <a:r>
              <a:rPr lang="en-US" sz="2400" smtClean="0">
                <a:solidFill>
                  <a:srgbClr val="000000"/>
                </a:solidFill>
                <a:latin typeface="Calibri"/>
              </a:rPr>
              <a:t>areas</a:t>
            </a:r>
            <a:endParaRPr lang="en-US"/>
          </a:p>
          <a:p>
            <a:pPr>
              <a:buFont typeface="Arial"/>
              <a:buChar char="•"/>
            </a:pPr>
            <a:r>
              <a:rPr lang="en-US" sz="2800" smtClean="0">
                <a:solidFill>
                  <a:srgbClr val="000000"/>
                </a:solidFill>
                <a:latin typeface="Calibri"/>
              </a:rPr>
              <a:t>Command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Line </a:t>
            </a:r>
            <a:r>
              <a:rPr lang="en-US" sz="2800" smtClean="0">
                <a:solidFill>
                  <a:srgbClr val="000000"/>
                </a:solidFill>
                <a:latin typeface="Calibri"/>
              </a:rPr>
              <a:t>Mode</a:t>
            </a:r>
            <a:endParaRPr lang="en-US" sz="2000"/>
          </a:p>
          <a:p>
            <a:pPr lvl="1">
              <a:buFont typeface="Arial"/>
              <a:buChar char="•"/>
            </a:pPr>
            <a:r>
              <a:rPr lang="en-US" sz="2400" smtClean="0">
                <a:solidFill>
                  <a:srgbClr val="000000"/>
                </a:solidFill>
                <a:latin typeface="Calibri"/>
              </a:rPr>
              <a:t>Enter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“:” commands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C7A3601-E9D2-4C1D-B364-25A74477FEE5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  <p:sp>
        <p:nvSpPr>
          <p:cNvPr id="5" name="CustomShape 4"/>
          <p:cNvSpPr/>
          <p:nvPr/>
        </p:nvSpPr>
        <p:spPr>
          <a:xfrm>
            <a:off x="5410200" y="4038600"/>
            <a:ext cx="3046320" cy="1522320"/>
          </a:xfrm>
          <a:prstGeom prst="roundRect">
            <a:avLst>
              <a:gd name="adj" fmla="val 16667"/>
            </a:avLst>
          </a:prstGeom>
          <a:solidFill>
            <a:srgbClr val="FDEADA"/>
          </a:solidFill>
          <a:ln w="25560">
            <a:solidFill>
              <a:srgbClr val="E46C0A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TIP: </a:t>
            </a:r>
            <a:r>
              <a:rPr lang="en-US" smtClean="0">
                <a:solidFill>
                  <a:srgbClr val="000000"/>
                </a:solidFill>
                <a:latin typeface="Calibri"/>
              </a:rPr>
              <a:t>When in doubt, hit &lt;ESC&gt; or &lt;Ctrl-C&gt; to abort.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Basic Vim Commands</a:t>
            </a:r>
            <a:endParaRPr/>
          </a:p>
        </p:txBody>
      </p:sp>
      <p:graphicFrame>
        <p:nvGraphicFramePr>
          <p:cNvPr id="138" name="Table 2"/>
          <p:cNvGraphicFramePr/>
          <p:nvPr/>
        </p:nvGraphicFramePr>
        <p:xfrm>
          <a:off x="457200" y="1600200"/>
          <a:ext cx="8227440" cy="25956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23880"/>
                <a:gridCol w="670356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Command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:q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Quit the current window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:qa!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Exit Vim without saving any changes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:ls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List buffers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:pwd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Print current directory name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:cd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Change directory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:Ex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Display file explorer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9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0A7F874-13E9-4CDC-AEA7-9E98ACD931BA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mtClean="0">
                <a:solidFill>
                  <a:srgbClr val="000000"/>
                </a:solidFill>
                <a:latin typeface="Calibri"/>
              </a:rPr>
              <a:t>Buffers &amp; Files</a:t>
            </a:r>
            <a:endParaRPr/>
          </a:p>
        </p:txBody>
      </p:sp>
      <p:graphicFrame>
        <p:nvGraphicFramePr>
          <p:cNvPr id="138" name="Table 2"/>
          <p:cNvGraphicFramePr/>
          <p:nvPr/>
        </p:nvGraphicFramePr>
        <p:xfrm>
          <a:off x="457200" y="1600200"/>
          <a:ext cx="8227440" cy="2062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23880"/>
                <a:gridCol w="670356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Command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:w </a:t>
                      </a:r>
                      <a:r>
                        <a:rPr lang="en-US" sz="1600" i="1">
                          <a:latin typeface="Courier New" pitchFamily="49" charset="0"/>
                          <a:cs typeface="Courier New" pitchFamily="49" charset="0"/>
                        </a:rPr>
                        <a:t>file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Write buffer to file named </a:t>
                      </a:r>
                      <a:r>
                        <a:rPr lang="en-US" sz="1600" i="1"/>
                        <a:t>file</a:t>
                      </a:r>
                      <a:r>
                        <a:rPr lang="en-US" sz="1600"/>
                        <a:t> (supports tab complete)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:e </a:t>
                      </a:r>
                      <a:r>
                        <a:rPr lang="en-US" sz="1600" i="1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Edit file named </a:t>
                      </a:r>
                      <a:r>
                        <a:rPr lang="en-US" sz="1600" i="1" smtClean="0"/>
                        <a:t>name</a:t>
                      </a:r>
                      <a:r>
                        <a:rPr lang="en-US" sz="1600" smtClean="0"/>
                        <a:t> </a:t>
                      </a:r>
                      <a:r>
                        <a:rPr lang="en-US" sz="1600"/>
                        <a:t>(supports tab complete</a:t>
                      </a:r>
                      <a:r>
                        <a:rPr lang="en-US" sz="1600" smtClean="0"/>
                        <a:t>) if exists;</a:t>
                      </a:r>
                      <a:r>
                        <a:rPr lang="en-US" sz="1600" baseline="0" smtClean="0"/>
                        <a:t> Else, open new buffer named </a:t>
                      </a:r>
                      <a:r>
                        <a:rPr lang="en-US" sz="1600" i="1" baseline="0" smtClean="0"/>
                        <a:t>name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:enew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Edit new unnamed </a:t>
                      </a:r>
                      <a:r>
                        <a:rPr lang="en-US" sz="1600" i="0"/>
                        <a:t>buffer</a:t>
                      </a:r>
                      <a:endParaRPr sz="1600" i="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:b </a:t>
                      </a:r>
                      <a:r>
                        <a:rPr lang="en-US" sz="1600" i="1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 to buffer named </a:t>
                      </a:r>
                      <a:r>
                        <a:rPr lang="en-US" sz="1600" i="1" smtClean="0"/>
                        <a:t>name </a:t>
                      </a:r>
                      <a:r>
                        <a:rPr lang="en-US" sz="1600" smtClean="0"/>
                        <a:t>(supports </a:t>
                      </a:r>
                      <a:r>
                        <a:rPr lang="en-US" sz="1600"/>
                        <a:t>tab complete)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9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0A7F874-13E9-4CDC-AEA7-9E98ACD931BA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13</a:t>
            </a:fld>
            <a:endParaRPr/>
          </a:p>
        </p:txBody>
      </p:sp>
      <p:sp>
        <p:nvSpPr>
          <p:cNvPr id="140" name="CustomShape 4"/>
          <p:cNvSpPr/>
          <p:nvPr/>
        </p:nvSpPr>
        <p:spPr>
          <a:xfrm>
            <a:off x="425520" y="5486400"/>
            <a:ext cx="4875120" cy="760320"/>
          </a:xfrm>
          <a:prstGeom prst="roundRect">
            <a:avLst>
              <a:gd name="adj" fmla="val 16667"/>
            </a:avLst>
          </a:prstGeom>
          <a:solidFill>
            <a:srgbClr val="FDEADA"/>
          </a:solidFill>
          <a:ln w="25560">
            <a:solidFill>
              <a:srgbClr val="E46C0A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TIP: Use named buffers when creating temporary buffers you don’t plan to save.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mtClean="0">
                <a:solidFill>
                  <a:srgbClr val="000000"/>
                </a:solidFill>
                <a:latin typeface="Calibri"/>
              </a:rPr>
              <a:t>Buffer Commands</a:t>
            </a:r>
            <a:endParaRPr/>
          </a:p>
        </p:txBody>
      </p:sp>
      <p:graphicFrame>
        <p:nvGraphicFramePr>
          <p:cNvPr id="138" name="Table 2"/>
          <p:cNvGraphicFramePr/>
          <p:nvPr/>
        </p:nvGraphicFramePr>
        <p:xfrm>
          <a:off x="457200" y="1600200"/>
          <a:ext cx="8227440" cy="2966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23880"/>
                <a:gridCol w="670356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Command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:bfirst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Go to the first buffer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:blast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Go to the last buffer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:bp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Go to previous buffer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:bn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Go to next buffer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:b </a:t>
                      </a:r>
                      <a:r>
                        <a:rPr lang="en-US" sz="1600" i="1" smtClean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Go to buffer number </a:t>
                      </a:r>
                      <a:r>
                        <a:rPr lang="en-US" sz="1600" i="1" smtClean="0"/>
                        <a:t>x</a:t>
                      </a:r>
                      <a:endParaRPr sz="1600" i="1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:bd </a:t>
                      </a:r>
                      <a:r>
                        <a:rPr lang="en-US" sz="1600" i="1" smtClean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Delete buffer number </a:t>
                      </a:r>
                      <a:r>
                        <a:rPr lang="en-US" sz="1600" i="1" smtClean="0"/>
                        <a:t>x</a:t>
                      </a:r>
                      <a:r>
                        <a:rPr lang="en-US" sz="1600" smtClean="0"/>
                        <a:t> (default is current buffer)</a:t>
                      </a:r>
                      <a:endParaRPr sz="1600" i="1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:bw </a:t>
                      </a:r>
                      <a:r>
                        <a:rPr lang="en-US" sz="1600" i="1" smtClean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Wipe all metadata </a:t>
                      </a:r>
                      <a:r>
                        <a:rPr lang="en-US" sz="1600" baseline="0" smtClean="0"/>
                        <a:t>about</a:t>
                      </a:r>
                      <a:r>
                        <a:rPr lang="en-US" sz="1600" smtClean="0"/>
                        <a:t> </a:t>
                      </a:r>
                      <a:r>
                        <a:rPr lang="en-US" sz="1600" smtClean="0"/>
                        <a:t>buffer number </a:t>
                      </a:r>
                      <a:r>
                        <a:rPr lang="en-US" sz="1600" i="1" smtClean="0"/>
                        <a:t>x</a:t>
                      </a:r>
                      <a:r>
                        <a:rPr lang="en-US" sz="1600" smtClean="0"/>
                        <a:t> (default is current buffer)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9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0A7F874-13E9-4CDC-AEA7-9E98ACD931BA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mtClean="0">
                <a:solidFill>
                  <a:srgbClr val="000000"/>
                </a:solidFill>
                <a:latin typeface="Calibri"/>
              </a:rPr>
              <a:t>Window Commands</a:t>
            </a:r>
            <a:endParaRPr/>
          </a:p>
        </p:txBody>
      </p:sp>
      <p:graphicFrame>
        <p:nvGraphicFramePr>
          <p:cNvPr id="138" name="Table 2"/>
          <p:cNvGraphicFramePr/>
          <p:nvPr/>
        </p:nvGraphicFramePr>
        <p:xfrm>
          <a:off x="457200" y="1600200"/>
          <a:ext cx="8227440" cy="22248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23880"/>
                <a:gridCol w="670356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Command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:split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Split window horizontally</a:t>
                      </a:r>
                      <a:endParaRPr sz="1600" i="1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:vsplit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Split window vertically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&lt;C-w&gt;j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Go to window below cursor (similarly,</a:t>
                      </a:r>
                      <a:r>
                        <a:rPr lang="en-US" sz="1600" baseline="0" smtClean="0"/>
                        <a:t> &lt;C-w&gt;k moves up, etc.)</a:t>
                      </a:r>
                      <a:endParaRPr sz="1600" i="1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&lt;C-w&gt;c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Close current window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&lt;C-w&gt;o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Close</a:t>
                      </a:r>
                      <a:r>
                        <a:rPr lang="en-US" sz="1600" baseline="0" smtClean="0"/>
                        <a:t> all except current window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9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0A7F874-13E9-4CDC-AEA7-9E98ACD931BA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15</a:t>
            </a:fld>
            <a:endParaRPr/>
          </a:p>
        </p:txBody>
      </p:sp>
      <p:sp>
        <p:nvSpPr>
          <p:cNvPr id="140" name="CustomShape 4"/>
          <p:cNvSpPr/>
          <p:nvPr/>
        </p:nvSpPr>
        <p:spPr>
          <a:xfrm>
            <a:off x="425520" y="5410200"/>
            <a:ext cx="5365680" cy="760320"/>
          </a:xfrm>
          <a:prstGeom prst="roundRect">
            <a:avLst>
              <a:gd name="adj" fmla="val 16667"/>
            </a:avLst>
          </a:prstGeom>
          <a:solidFill>
            <a:srgbClr val="FDEADA"/>
          </a:solidFill>
          <a:ln w="25560">
            <a:solidFill>
              <a:srgbClr val="E46C0A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TIP: Use </a:t>
            </a:r>
            <a:r>
              <a:rPr lang="en-US" smtClean="0">
                <a:solidFill>
                  <a:srgbClr val="000000"/>
                </a:solidFill>
                <a:latin typeface="Calibri"/>
              </a:rPr>
              <a:t>mappings to save keystrokes.  E.g., map &lt;C-j&gt; to &lt;C-w&gt;j to make switching windows easier.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mtClean="0">
                <a:solidFill>
                  <a:srgbClr val="000000"/>
                </a:solidFill>
                <a:latin typeface="Calibri"/>
              </a:rPr>
              <a:t>How Do I Change My Vim Settings?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mtClean="0">
                <a:solidFill>
                  <a:srgbClr val="000000"/>
                </a:solidFill>
                <a:latin typeface="Calibri"/>
              </a:rPr>
              <a:t>.vimrc (or _vimrc) file</a:t>
            </a:r>
          </a:p>
          <a:p>
            <a:pPr lvl="1">
              <a:buFont typeface="Arial"/>
              <a:buChar char="•"/>
            </a:pPr>
            <a:r>
              <a:rPr lang="en-US" sz="2400" smtClean="0">
                <a:solidFill>
                  <a:srgbClr val="000000"/>
                </a:solidFill>
                <a:latin typeface="Calibri"/>
              </a:rPr>
              <a:t>This file is loaded whenever Vim starts</a:t>
            </a:r>
          </a:p>
          <a:p>
            <a:pPr>
              <a:buFont typeface="Arial"/>
              <a:buChar char="•"/>
            </a:pPr>
            <a:r>
              <a:rPr lang="en-US" sz="2800" smtClean="0">
                <a:solidFill>
                  <a:srgbClr val="000000"/>
                </a:solidFill>
                <a:latin typeface="Calibri"/>
              </a:rPr>
              <a:t>Vim command line</a:t>
            </a:r>
          </a:p>
          <a:p>
            <a:pPr lvl="1">
              <a:buFont typeface="Arial"/>
              <a:buChar char="•"/>
            </a:pPr>
            <a:r>
              <a:rPr lang="en-US" sz="2400" smtClean="0">
                <a:solidFill>
                  <a:srgbClr val="000000"/>
                </a:solidFill>
                <a:latin typeface="Calibri"/>
              </a:rPr>
              <a:t>Change settings on the fly</a:t>
            </a:r>
          </a:p>
        </p:txBody>
      </p:sp>
      <p:sp>
        <p:nvSpPr>
          <p:cNvPr id="135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C7A3601-E9D2-4C1D-B364-25A74477FEE5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16</a:t>
            </a:fld>
            <a:endParaRPr/>
          </a:p>
        </p:txBody>
      </p:sp>
      <p:sp>
        <p:nvSpPr>
          <p:cNvPr id="5" name="CustomShape 5"/>
          <p:cNvSpPr/>
          <p:nvPr/>
        </p:nvSpPr>
        <p:spPr>
          <a:xfrm>
            <a:off x="533400" y="3581400"/>
            <a:ext cx="8077200" cy="277116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Calibri"/>
              </a:rPr>
              <a:t>The following slide shows some basic Vim settings.  They can be added to your .vimrc file as-is, or entered on the Vim command line by prefixing with “:” (e.g., enter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:set number</a:t>
            </a:r>
            <a:r>
              <a:rPr lang="en-US" smtClean="0">
                <a:solidFill>
                  <a:srgbClr val="000000"/>
                </a:solidFill>
                <a:latin typeface="Calibri"/>
              </a:rPr>
              <a:t> to enable line numbers).</a:t>
            </a:r>
          </a:p>
          <a:p>
            <a:pPr>
              <a:lnSpc>
                <a:spcPct val="100000"/>
              </a:lnSpc>
            </a:pPr>
            <a:endParaRPr lang="en-US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Calibri"/>
              </a:rPr>
              <a:t>Prefixing the setting name with “no” will usually disable the feature.  For example, to disable highlighted search, enter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:set nohls</a:t>
            </a:r>
            <a:r>
              <a:rPr lang="en-US" smtClean="0">
                <a:solidFill>
                  <a:srgbClr val="000000"/>
                </a:solidFill>
                <a:latin typeface="Calibri"/>
              </a:rPr>
              <a:t> (hls is a shortcut for highlighted search)</a:t>
            </a:r>
          </a:p>
          <a:p>
            <a:pPr>
              <a:lnSpc>
                <a:spcPct val="100000"/>
              </a:lnSpc>
            </a:pPr>
            <a:endParaRPr lang="en-US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Calibri"/>
              </a:rPr>
              <a:t>Similarly, appending “!” after the setting name will typically toggle the setting.  E.g., enter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:set hls!</a:t>
            </a:r>
            <a:r>
              <a:rPr lang="en-US" smtClean="0">
                <a:solidFill>
                  <a:srgbClr val="000000"/>
                </a:solidFill>
                <a:latin typeface="Calibri"/>
              </a:rPr>
              <a:t> to toggle on/off.  Appending “?” will query the current setting.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mtClean="0">
                <a:solidFill>
                  <a:srgbClr val="000000"/>
                </a:solidFill>
                <a:latin typeface="Calibri"/>
              </a:rPr>
              <a:t>Basic Configuration</a:t>
            </a:r>
            <a:endParaRPr/>
          </a:p>
        </p:txBody>
      </p:sp>
      <p:graphicFrame>
        <p:nvGraphicFramePr>
          <p:cNvPr id="138" name="Table 2"/>
          <p:cNvGraphicFramePr/>
          <p:nvPr/>
        </p:nvGraphicFramePr>
        <p:xfrm>
          <a:off x="457200" y="1295400"/>
          <a:ext cx="8227440" cy="47037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057400"/>
                <a:gridCol w="617004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Command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set</a:t>
                      </a:r>
                      <a:r>
                        <a:rPr lang="en-US" sz="1600" baseline="0" smtClean="0">
                          <a:latin typeface="Courier New" pitchFamily="49" charset="0"/>
                          <a:cs typeface="Courier New" pitchFamily="49" charset="0"/>
                        </a:rPr>
                        <a:t> hidden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Allow unsaved background buffers without nagging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set hlsearch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Enable highlighted search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set number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Show line numbers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set expandtab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Expand tabs to spaces (related: tabstop, shiftwidth, softtabstop)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set showcmd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smtClean="0"/>
                        <a:t>Display</a:t>
                      </a:r>
                      <a:r>
                        <a:rPr lang="en-US" sz="1600" i="0" baseline="0" smtClean="0"/>
                        <a:t> incomplete commands while typing</a:t>
                      </a:r>
                      <a:endParaRPr sz="1600" i="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set</a:t>
                      </a:r>
                      <a:r>
                        <a:rPr lang="en-US" sz="1600" baseline="0" smtClean="0">
                          <a:latin typeface="Courier New" pitchFamily="49" charset="0"/>
                          <a:cs typeface="Courier New" pitchFamily="49" charset="0"/>
                        </a:rPr>
                        <a:t> incsearch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While typing a search command, show where the pattern, as it was typed so far, matches (must hit Enter to confirm)</a:t>
                      </a:r>
                      <a:endParaRPr sz="1600" i="1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set ignorecase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Case insensitive searching (default off); Use </a:t>
                      </a: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\C</a:t>
                      </a:r>
                      <a:r>
                        <a:rPr lang="en-US" sz="1600" smtClean="0"/>
                        <a:t> to override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set smartindent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Use smart indenting when</a:t>
                      </a:r>
                      <a:r>
                        <a:rPr lang="en-US" sz="1600" baseline="0" smtClean="0"/>
                        <a:t> starting new line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set list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Show hidden characters (e.g.,</a:t>
                      </a:r>
                      <a:r>
                        <a:rPr lang="en-US" sz="1600" baseline="0" smtClean="0"/>
                        <a:t> spaces, tabs, EOL) (set listchars to format)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colorscheme </a:t>
                      </a:r>
                      <a:r>
                        <a:rPr lang="en-US" sz="1600" i="1" smtClean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Set theme to </a:t>
                      </a:r>
                      <a:r>
                        <a:rPr lang="en-US" sz="1600" i="1" smtClean="0"/>
                        <a:t>x</a:t>
                      </a:r>
                      <a:r>
                        <a:rPr lang="en-US" sz="1600" baseline="0" smtClean="0"/>
                        <a:t> (enter </a:t>
                      </a:r>
                      <a:r>
                        <a:rPr lang="en-US" sz="1600" baseline="0" smtClean="0">
                          <a:latin typeface="Courier New" pitchFamily="49" charset="0"/>
                          <a:cs typeface="Courier New" pitchFamily="49" charset="0"/>
                        </a:rPr>
                        <a:t>:colorscheme [tab]</a:t>
                      </a:r>
                      <a:r>
                        <a:rPr lang="en-US" sz="1600" baseline="0" smtClean="0"/>
                        <a:t> to scroll through options using Vim command line)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9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0A7F874-13E9-4CDC-AEA7-9E98ACD931BA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17</a:t>
            </a:fld>
            <a:endParaRPr/>
          </a:p>
        </p:txBody>
      </p:sp>
      <p:sp>
        <p:nvSpPr>
          <p:cNvPr id="7" name="CustomShape 5"/>
          <p:cNvSpPr/>
          <p:nvPr/>
        </p:nvSpPr>
        <p:spPr>
          <a:xfrm>
            <a:off x="2286120" y="6220440"/>
            <a:ext cx="4190880" cy="33276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Calibri"/>
              </a:rPr>
              <a:t>Enter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:set</a:t>
            </a:r>
            <a:r>
              <a:rPr lang="en-US" smtClean="0">
                <a:solidFill>
                  <a:srgbClr val="000000"/>
                </a:solidFill>
                <a:latin typeface="Calibri"/>
              </a:rPr>
              <a:t> to see all current settings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mtClean="0">
                <a:solidFill>
                  <a:srgbClr val="000000"/>
                </a:solidFill>
                <a:latin typeface="Calibri"/>
              </a:rPr>
              <a:t>Workflow Example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mtClean="0">
                <a:solidFill>
                  <a:srgbClr val="000000"/>
                </a:solidFill>
                <a:latin typeface="Calibri"/>
              </a:rPr>
              <a:t>Open multiple files, buffers and split windows</a:t>
            </a:r>
            <a:endParaRPr lang="en-US" sz="240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C7A3601-E9D2-4C1D-B364-25A74477FEE5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mtClean="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3200" i="1" smtClean="0">
                <a:solidFill>
                  <a:srgbClr val="000000"/>
                </a:solidFill>
                <a:latin typeface="Calibri"/>
              </a:rPr>
              <a:t>You need to be able to manipulate text with as effortlessly as possible, because text is the basic raw material of programming.</a:t>
            </a:r>
            <a:r>
              <a:rPr lang="en-US" sz="3200" smtClean="0">
                <a:solidFill>
                  <a:srgbClr val="000000"/>
                </a:solidFill>
                <a:latin typeface="Calibri"/>
              </a:rPr>
              <a:t>”</a:t>
            </a:r>
          </a:p>
          <a:p>
            <a:pPr>
              <a:lnSpc>
                <a:spcPct val="100000"/>
              </a:lnSpc>
            </a:pPr>
            <a:endParaRPr lang="en-US" sz="3200" smtClean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en-US" sz="2800" smtClean="0">
                <a:solidFill>
                  <a:srgbClr val="000000"/>
                </a:solidFill>
                <a:latin typeface="Calibri"/>
              </a:rPr>
              <a:t>- Hunt &amp; Thomas, </a:t>
            </a:r>
            <a:r>
              <a:rPr lang="en-US" sz="2800" u="sng" smtClean="0">
                <a:solidFill>
                  <a:srgbClr val="000000"/>
                </a:solidFill>
                <a:latin typeface="Calibri"/>
              </a:rPr>
              <a:t>The Pragmatic Programmer</a:t>
            </a:r>
            <a:endParaRPr sz="2800"/>
          </a:p>
        </p:txBody>
      </p:sp>
      <p:sp>
        <p:nvSpPr>
          <p:cNvPr id="107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400166E-9FC4-475B-9668-3FCC0DCC50B8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What is Vim?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Goals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Intended Audience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Advantages &amp; Disadvantages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Getting Help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Modes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Basic </a:t>
            </a:r>
            <a:r>
              <a:rPr lang="en-US" sz="3200" smtClean="0">
                <a:solidFill>
                  <a:srgbClr val="000000"/>
                </a:solidFill>
                <a:latin typeface="Calibri"/>
              </a:rPr>
              <a:t>Commands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mtClean="0">
                <a:solidFill>
                  <a:srgbClr val="000000"/>
                </a:solidFill>
                <a:latin typeface="Calibri"/>
              </a:rPr>
              <a:t>Basic Settings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400166E-9FC4-475B-9668-3FCC0DCC50B8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2"/>
          <p:cNvSpPr/>
          <p:nvPr/>
        </p:nvSpPr>
        <p:spPr>
          <a:xfrm>
            <a:off x="457200" y="1604520"/>
            <a:ext cx="8046000" cy="3976920"/>
          </a:xfrm>
          <a:prstGeom prst="rect">
            <a:avLst/>
          </a:prstGeom>
        </p:spPr>
      </p:sp>
      <p:sp>
        <p:nvSpPr>
          <p:cNvPr id="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mtClean="0">
                <a:solidFill>
                  <a:srgbClr val="000000"/>
                </a:solidFill>
                <a:latin typeface="Calibri"/>
              </a:rPr>
              <a:t>What is Vim?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mtClean="0">
                <a:latin typeface="Calibri" pitchFamily="34" charset="0"/>
                <a:cs typeface="Calibri" pitchFamily="34" charset="0"/>
              </a:rPr>
              <a:t>Vim (Vi IMproved) is an enhanced version of the Vi text editor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mtClean="0">
                <a:latin typeface="Calibri" pitchFamily="34" charset="0"/>
                <a:cs typeface="Calibri" pitchFamily="34" charset="0"/>
              </a:rPr>
              <a:t>Publicly available since 1991 from Bram Moolenaar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mtClean="0">
                <a:latin typeface="Calibri" pitchFamily="34" charset="0"/>
                <a:cs typeface="Calibri" pitchFamily="34" charset="0"/>
              </a:rPr>
              <a:t>Entering </a:t>
            </a:r>
            <a:r>
              <a:rPr lang="en-US" sz="3600" smtClean="0">
                <a:latin typeface="Courier New" pitchFamily="49" charset="0"/>
                <a:cs typeface="Courier New" pitchFamily="49" charset="0"/>
              </a:rPr>
              <a:t>vi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 in a terminal will typically open Vim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mtClean="0">
                <a:latin typeface="Calibri" pitchFamily="34" charset="0"/>
                <a:cs typeface="Calibri" pitchFamily="34" charset="0"/>
              </a:rPr>
              <a:t>Allows effective editing using descriptive commands</a:t>
            </a:r>
            <a:endParaRPr sz="360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Goals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mtClean="0">
                <a:solidFill>
                  <a:srgbClr val="000000"/>
                </a:solidFill>
                <a:latin typeface="Calibri"/>
              </a:rPr>
              <a:t>Demonstrate working with files, buffers, split windows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mtClean="0">
                <a:solidFill>
                  <a:srgbClr val="000000"/>
                </a:solidFill>
                <a:latin typeface="Calibri"/>
              </a:rPr>
              <a:t>Demonstrate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various navigation techniques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Demonstrate </a:t>
            </a:r>
            <a:r>
              <a:rPr lang="en-US" sz="3200" smtClean="0">
                <a:solidFill>
                  <a:srgbClr val="000000"/>
                </a:solidFill>
                <a:latin typeface="Calibri"/>
              </a:rPr>
              <a:t>“basic”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editing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Increase awareness of Vim </a:t>
            </a:r>
            <a:r>
              <a:rPr lang="en-US" sz="3200" smtClean="0">
                <a:solidFill>
                  <a:srgbClr val="000000"/>
                </a:solidFill>
                <a:latin typeface="Calibri"/>
              </a:rPr>
              <a:t>features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Encourage developers </a:t>
            </a:r>
            <a:r>
              <a:rPr lang="en-US" sz="3200" smtClean="0">
                <a:solidFill>
                  <a:srgbClr val="000000"/>
                </a:solidFill>
                <a:latin typeface="Calibri"/>
              </a:rPr>
              <a:t>to practice and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learn more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to memorize all commands from the start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to compare different editors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1651B10-E25F-430D-9498-040897D1A9CF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Intended Audience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mtClean="0">
                <a:solidFill>
                  <a:srgbClr val="000000"/>
                </a:solidFill>
                <a:latin typeface="Calibri"/>
              </a:rPr>
              <a:t>Developers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that wish to </a:t>
            </a:r>
            <a:r>
              <a:rPr lang="en-US" sz="3200" smtClean="0">
                <a:solidFill>
                  <a:srgbClr val="000000"/>
                </a:solidFill>
                <a:latin typeface="Calibri"/>
              </a:rPr>
              <a:t>increase coding efficiency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mtClean="0">
                <a:solidFill>
                  <a:srgbClr val="000000"/>
                </a:solidFill>
                <a:latin typeface="Calibri"/>
              </a:rPr>
              <a:t>Anyone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curious about </a:t>
            </a:r>
            <a:r>
              <a:rPr lang="en-US" sz="3200" smtClean="0">
                <a:solidFill>
                  <a:srgbClr val="000000"/>
                </a:solidFill>
                <a:latin typeface="Calibri"/>
              </a:rPr>
              <a:t>Vim’s capabilities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mtClean="0">
                <a:solidFill>
                  <a:srgbClr val="000000"/>
                </a:solidFill>
                <a:latin typeface="Calibri"/>
              </a:rPr>
              <a:t>Users that are “stuck” with Vim (e.g., Linux terminals) and wish to improve their proficiency</a:t>
            </a:r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26BDE55-B30D-4672-80C3-87C885892930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Advantages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1371600"/>
            <a:ext cx="8227800" cy="4752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mtClean="0">
                <a:solidFill>
                  <a:srgbClr val="000000"/>
                </a:solidFill>
                <a:latin typeface="Calibri"/>
              </a:rPr>
              <a:t>Availability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sz="2200" smtClean="0">
                <a:solidFill>
                  <a:srgbClr val="000000"/>
                </a:solidFill>
                <a:latin typeface="Calibri"/>
              </a:rPr>
              <a:t>Cross-platform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sz="2200" smtClean="0">
                <a:solidFill>
                  <a:srgbClr val="000000"/>
                </a:solidFill>
                <a:latin typeface="Calibri"/>
              </a:rPr>
              <a:t>Free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and open source (FOSS)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mtClean="0">
                <a:solidFill>
                  <a:srgbClr val="000000"/>
                </a:solidFill>
                <a:latin typeface="Calibri"/>
              </a:rPr>
              <a:t>Customizability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sz="2200" smtClean="0">
                <a:solidFill>
                  <a:srgbClr val="000000"/>
                </a:solidFill>
                <a:latin typeface="Calibri"/>
              </a:rPr>
              <a:t>Syntax highlighting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sz="2200" smtClean="0">
                <a:solidFill>
                  <a:srgbClr val="000000"/>
                </a:solidFill>
                <a:latin typeface="Calibri"/>
              </a:rPr>
              <a:t>Mapping keys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sz="2200" smtClean="0">
                <a:solidFill>
                  <a:srgbClr val="000000"/>
                </a:solidFill>
                <a:latin typeface="Calibri"/>
              </a:rPr>
              <a:t>Vim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script / plugins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mtClean="0">
                <a:solidFill>
                  <a:srgbClr val="000000"/>
                </a:solidFill>
                <a:latin typeface="Calibri"/>
              </a:rPr>
              <a:t>Efficiency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sz="2200" smtClean="0">
                <a:solidFill>
                  <a:srgbClr val="000000"/>
                </a:solidFill>
                <a:latin typeface="Calibri"/>
              </a:rPr>
              <a:t>Fingers stay more on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the home row (less reaching </a:t>
            </a:r>
            <a:r>
              <a:rPr lang="en-US" sz="2200" smtClean="0">
                <a:solidFill>
                  <a:srgbClr val="000000"/>
                </a:solidFill>
                <a:latin typeface="Calibri"/>
              </a:rPr>
              <a:t>for distant keys or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200" smtClean="0">
                <a:solidFill>
                  <a:srgbClr val="000000"/>
                </a:solidFill>
                <a:latin typeface="Calibri"/>
              </a:rPr>
              <a:t>mouse)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sz="2200" smtClean="0">
                <a:solidFill>
                  <a:srgbClr val="000000"/>
                </a:solidFill>
                <a:latin typeface="Calibri"/>
              </a:rPr>
              <a:t>Don’t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repeat yourself (“dot” command and </a:t>
            </a:r>
            <a:r>
              <a:rPr lang="en-US" sz="2200" smtClean="0">
                <a:solidFill>
                  <a:srgbClr val="000000"/>
                </a:solidFill>
                <a:latin typeface="Calibri"/>
              </a:rPr>
              <a:t>macros)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sz="2200" smtClean="0">
                <a:solidFill>
                  <a:srgbClr val="000000"/>
                </a:solidFill>
                <a:latin typeface="Calibri"/>
              </a:rPr>
              <a:t>Multiple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registers (</a:t>
            </a:r>
            <a:r>
              <a:rPr lang="en-US" sz="2200" smtClean="0">
                <a:solidFill>
                  <a:srgbClr val="000000"/>
                </a:solidFill>
                <a:latin typeface="Calibri"/>
              </a:rPr>
              <a:t>clipboards)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sz="2200" smtClean="0">
                <a:solidFill>
                  <a:srgbClr val="000000"/>
                </a:solidFill>
                <a:latin typeface="Calibri"/>
              </a:rPr>
              <a:t>Multiple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buffers (files) &amp; windows (split </a:t>
            </a:r>
            <a:r>
              <a:rPr lang="en-US" sz="2200" smtClean="0">
                <a:solidFill>
                  <a:srgbClr val="000000"/>
                </a:solidFill>
                <a:latin typeface="Calibri"/>
              </a:rPr>
              <a:t>screen)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sz="2200" smtClean="0">
                <a:solidFill>
                  <a:srgbClr val="000000"/>
                </a:solidFill>
                <a:latin typeface="Calibri"/>
              </a:rPr>
              <a:t>Support for auto-completion and ctags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A3F8EAB-CD3A-4DA5-8ADA-A56DE0F7D033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Disadvantages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Moderate learning </a:t>
            </a:r>
            <a:r>
              <a:rPr lang="en-US" sz="3200" smtClean="0">
                <a:solidFill>
                  <a:srgbClr val="000000"/>
                </a:solidFill>
                <a:latin typeface="Calibri"/>
              </a:rPr>
              <a:t>curve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mtClean="0">
                <a:solidFill>
                  <a:srgbClr val="000000"/>
                </a:solidFill>
                <a:latin typeface="Calibri"/>
              </a:rPr>
              <a:t>Not an Integrated Development Environment (IDE)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mtClean="0">
                <a:solidFill>
                  <a:srgbClr val="000000"/>
                </a:solidFill>
                <a:latin typeface="Calibri"/>
              </a:rPr>
              <a:t>Ctags is not as automated as in an IDE (e.g., Intellisense in MS Visual Studio)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770F00E-3602-441E-86C2-2E98E31636BC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685800" y="4497480"/>
            <a:ext cx="4875120" cy="760320"/>
          </a:xfrm>
          <a:prstGeom prst="roundRect">
            <a:avLst>
              <a:gd name="adj" fmla="val 16667"/>
            </a:avLst>
          </a:prstGeom>
          <a:solidFill>
            <a:srgbClr val="FDEADA"/>
          </a:solidFill>
          <a:ln w="25560">
            <a:solidFill>
              <a:srgbClr val="E46C0A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TIP: Choose two or three new commands to apply at a time.</a:t>
            </a:r>
            <a:endParaRPr/>
          </a:p>
        </p:txBody>
      </p:sp>
      <p:sp>
        <p:nvSpPr>
          <p:cNvPr id="6" name="CustomShape 4"/>
          <p:cNvSpPr/>
          <p:nvPr/>
        </p:nvSpPr>
        <p:spPr>
          <a:xfrm>
            <a:off x="1981200" y="5486400"/>
            <a:ext cx="4875120" cy="760320"/>
          </a:xfrm>
          <a:prstGeom prst="roundRect">
            <a:avLst>
              <a:gd name="adj" fmla="val 16667"/>
            </a:avLst>
          </a:prstGeom>
          <a:solidFill>
            <a:srgbClr val="FDEADA"/>
          </a:solidFill>
          <a:ln w="25560">
            <a:solidFill>
              <a:srgbClr val="E46C0A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TIP: </a:t>
            </a:r>
            <a:r>
              <a:rPr lang="en-US" smtClean="0">
                <a:solidFill>
                  <a:srgbClr val="000000"/>
                </a:solidFill>
                <a:latin typeface="Calibri"/>
              </a:rPr>
              <a:t>Set up scripts and configure Vim to help generate tags.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Getting Help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Built-in help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A8C873E-C3A7-425B-88EF-CC04430E69E1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  <p:graphicFrame>
        <p:nvGraphicFramePr>
          <p:cNvPr id="127" name="Table 4"/>
          <p:cNvGraphicFramePr/>
          <p:nvPr/>
        </p:nvGraphicFramePr>
        <p:xfrm>
          <a:off x="457200" y="2209680"/>
          <a:ext cx="8227800" cy="1483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04760"/>
                <a:gridCol w="632304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Command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latin typeface="Courier New" pitchFamily="49" charset="0"/>
                          <a:cs typeface="Courier New" pitchFamily="49" charset="0"/>
                        </a:rPr>
                        <a:t>:help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General help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latin typeface="Courier New" pitchFamily="49" charset="0"/>
                          <a:cs typeface="Courier New" pitchFamily="49" charset="0"/>
                        </a:rPr>
                        <a:t>:help vimtutor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30 minute walk-through tutorial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latin typeface="Courier New" pitchFamily="49" charset="0"/>
                          <a:cs typeface="Courier New" pitchFamily="49" charset="0"/>
                        </a:rPr>
                        <a:t>:help </a:t>
                      </a:r>
                      <a:r>
                        <a:rPr lang="en-US" sz="1400" i="1">
                          <a:latin typeface="Courier New" pitchFamily="49" charset="0"/>
                          <a:cs typeface="Courier New" pitchFamily="49" charset="0"/>
                        </a:rPr>
                        <a:t>command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Help with specific command (supports tab completion)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1005</Words>
  <Application>Microsoft Office PowerPoint</Application>
  <PresentationFormat>On-screen Show (4:3)</PresentationFormat>
  <Paragraphs>199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Allan Ing</cp:lastModifiedBy>
  <cp:revision>27</cp:revision>
  <dcterms:modified xsi:type="dcterms:W3CDTF">2013-07-16T20:26:16Z</dcterms:modified>
</cp:coreProperties>
</file>