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8" r:id="rId9"/>
    <p:sldId id="262" r:id="rId10"/>
    <p:sldId id="270" r:id="rId11"/>
    <p:sldId id="263" r:id="rId12"/>
    <p:sldId id="264" r:id="rId13"/>
    <p:sldId id="265" r:id="rId14"/>
    <p:sldId id="266" r:id="rId15"/>
    <p:sldId id="267" r:id="rId16"/>
    <p:sldId id="269" r:id="rId17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3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6/22/13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92BF278-0208-4DF7-BB62-D767D65C0107}" type="slidenum">
              <a:rPr lang="en-U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6/22/13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9A544BA-A864-4D00-9D51-3356044CF437}" type="slidenum">
              <a:rPr lang="en-U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Navigation in Vim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Allan Ing</a:t>
            </a:r>
            <a:endParaRPr/>
          </a:p>
        </p:txBody>
      </p:sp>
      <p:sp>
        <p:nvSpPr>
          <p:cNvPr id="7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3AA9CD2-0B09-459B-9443-DF9155B5B78D}" type="slidenum">
              <a:rPr lang="en-U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Navigation by History</a:t>
            </a:r>
            <a:endParaRPr/>
          </a:p>
        </p:txBody>
      </p:sp>
      <p:graphicFrame>
        <p:nvGraphicFramePr>
          <p:cNvPr id="115" name="Table 2"/>
          <p:cNvGraphicFramePr/>
          <p:nvPr/>
        </p:nvGraphicFramePr>
        <p:xfrm>
          <a:off x="457200" y="1600200"/>
          <a:ext cx="8229240" cy="33372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23880"/>
                <a:gridCol w="670536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/>
                        <a:t>Command</a:t>
                      </a:r>
                      <a:endParaRPr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/>
                        <a:t>Description</a:t>
                      </a:r>
                      <a:endParaRPr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''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Toggle between last cursor positions (beginning of line)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'.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Go to last change (beginning of line)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``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Toggle between last exact cursor positions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`.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Go to exact position of last change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>
                          <a:latin typeface="Courier New" pitchFamily="49" charset="0"/>
                          <a:cs typeface="Courier New" pitchFamily="49" charset="0"/>
                        </a:rPr>
                        <a:t>&lt;C-o&gt;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Go back in cursor position history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>
                          <a:latin typeface="Courier New" pitchFamily="49" charset="0"/>
                          <a:cs typeface="Courier New" pitchFamily="49" charset="0"/>
                        </a:rPr>
                        <a:t>&lt;C-i&gt;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Go forward in cursor position history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g;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Go to last change in history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g,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Go to previous change in history</a:t>
                      </a:r>
                      <a:endParaRPr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6A66B9A-8573-48D0-8AFC-A8BE0160F83B}" type="slidenum">
              <a:rPr lang="en-U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10</a:t>
            </a:fld>
            <a:endParaRPr/>
          </a:p>
        </p:txBody>
      </p:sp>
      <p:sp>
        <p:nvSpPr>
          <p:cNvPr id="117" name="CustomShape 4"/>
          <p:cNvSpPr/>
          <p:nvPr/>
        </p:nvSpPr>
        <p:spPr>
          <a:xfrm>
            <a:off x="533520" y="5562720"/>
            <a:ext cx="4876560" cy="761760"/>
          </a:xfrm>
          <a:prstGeom prst="roundRect">
            <a:avLst>
              <a:gd name="adj" fmla="val 16667"/>
            </a:avLst>
          </a:prstGeom>
          <a:solidFill>
            <a:srgbClr val="E6E0EC"/>
          </a:solidFill>
          <a:ln w="25560">
            <a:solidFill>
              <a:srgbClr val="B3A2C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:changes</a:t>
            </a:r>
            <a:r>
              <a:rPr lang="en-US">
                <a:solidFill>
                  <a:srgbClr val="000000"/>
                </a:solidFill>
                <a:latin typeface="Calibri"/>
              </a:rPr>
              <a:t> command lists change history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Navigation using Marks</a:t>
            </a:r>
            <a:endParaRPr/>
          </a:p>
        </p:txBody>
      </p:sp>
      <p:graphicFrame>
        <p:nvGraphicFramePr>
          <p:cNvPr id="119" name="Table 2"/>
          <p:cNvGraphicFramePr/>
          <p:nvPr/>
        </p:nvGraphicFramePr>
        <p:xfrm>
          <a:off x="457200" y="1600200"/>
          <a:ext cx="8229240" cy="25956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23880"/>
                <a:gridCol w="670536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/>
                        <a:t>Command</a:t>
                      </a:r>
                      <a:endParaRPr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/>
                        <a:t>Description</a:t>
                      </a:r>
                      <a:endParaRPr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  <a:r>
                        <a:rPr lang="en-US" sz="1600" i="1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sz="1600" i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Mark cursor position as location </a:t>
                      </a:r>
                      <a:r>
                        <a:rPr lang="en-US" sz="1600" i="1"/>
                        <a:t>a</a:t>
                      </a:r>
                      <a:r>
                        <a:rPr lang="en-US" sz="1600"/>
                        <a:t> (a-z) in current buffer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  <a:r>
                        <a:rPr lang="en-US" sz="1600" i="1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sz="1600" i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Mark cursor positiion as location </a:t>
                      </a:r>
                      <a:r>
                        <a:rPr lang="en-US" sz="1600" i="1"/>
                        <a:t>A</a:t>
                      </a:r>
                      <a:r>
                        <a:rPr lang="en-US" sz="1600"/>
                        <a:t> (A-Z) globally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'</a:t>
                      </a:r>
                      <a:r>
                        <a:rPr lang="en-US" sz="1600" i="1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sz="1600" i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Go to mark </a:t>
                      </a:r>
                      <a:r>
                        <a:rPr lang="en-US" sz="1600" i="1"/>
                        <a:t>a</a:t>
                      </a:r>
                      <a:r>
                        <a:rPr lang="en-US" sz="1600"/>
                        <a:t> in current buffer (beginning of line)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`</a:t>
                      </a:r>
                      <a:r>
                        <a:rPr lang="en-US" sz="1600" i="1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sz="1600" i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Go to mark </a:t>
                      </a:r>
                      <a:r>
                        <a:rPr lang="en-US" sz="1600" i="1"/>
                        <a:t>a</a:t>
                      </a:r>
                      <a:r>
                        <a:rPr lang="en-US" sz="1600"/>
                        <a:t> in current buffer (exact column)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'</a:t>
                      </a:r>
                      <a:r>
                        <a:rPr lang="en-US" sz="1600" i="1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sz="1600" i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Go to mark </a:t>
                      </a:r>
                      <a:r>
                        <a:rPr lang="en-US" sz="1600" i="1"/>
                        <a:t>A</a:t>
                      </a:r>
                      <a:r>
                        <a:rPr lang="en-US" sz="1600"/>
                        <a:t> in the globally marked buffer (beginning of line)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`</a:t>
                      </a:r>
                      <a:r>
                        <a:rPr lang="en-US" sz="1600" i="1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sz="1600" i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Go to mark </a:t>
                      </a:r>
                      <a:r>
                        <a:rPr lang="en-US" sz="1600" i="1"/>
                        <a:t>A</a:t>
                      </a:r>
                      <a:r>
                        <a:rPr lang="en-US" sz="1600"/>
                        <a:t> in the globally marked buffer (exact column)</a:t>
                      </a:r>
                      <a:endParaRPr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470E4BE-C9BE-4247-8FB6-874E943EB9F7}" type="slidenum">
              <a:rPr lang="en-U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11</a:t>
            </a:fld>
            <a:endParaRPr/>
          </a:p>
        </p:txBody>
      </p:sp>
      <p:sp>
        <p:nvSpPr>
          <p:cNvPr id="121" name="CustomShape 4"/>
          <p:cNvSpPr/>
          <p:nvPr/>
        </p:nvSpPr>
        <p:spPr>
          <a:xfrm>
            <a:off x="533520" y="5562720"/>
            <a:ext cx="4876560" cy="761760"/>
          </a:xfrm>
          <a:prstGeom prst="roundRect">
            <a:avLst>
              <a:gd name="adj" fmla="val 16667"/>
            </a:avLst>
          </a:prstGeom>
          <a:solidFill>
            <a:srgbClr val="E6E0EC"/>
          </a:solidFill>
          <a:ln w="25560">
            <a:solidFill>
              <a:srgbClr val="B3A2C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:marks</a:t>
            </a:r>
            <a:r>
              <a:rPr lang="en-US">
                <a:solidFill>
                  <a:srgbClr val="000000"/>
                </a:solidFill>
                <a:latin typeface="Calibri"/>
              </a:rPr>
              <a:t> command lists current marks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36232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Searching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1D3B19E-BD6C-40BE-9406-E9FDB4B8D0E2}" type="slidenum">
              <a:rPr lang="en-U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Search Regular Expressions</a:t>
            </a:r>
            <a:endParaRPr/>
          </a:p>
        </p:txBody>
      </p:sp>
      <p:graphicFrame>
        <p:nvGraphicFramePr>
          <p:cNvPr id="125" name="Table 2"/>
          <p:cNvGraphicFramePr/>
          <p:nvPr/>
        </p:nvGraphicFramePr>
        <p:xfrm>
          <a:off x="457200" y="1600200"/>
          <a:ext cx="8229240" cy="1854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23880"/>
                <a:gridCol w="670536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/>
                        <a:t>Command</a:t>
                      </a:r>
                      <a:endParaRPr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/>
                        <a:t>Description</a:t>
                      </a:r>
                      <a:endParaRPr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  <a:r>
                        <a:rPr lang="en-US" sz="1600" i="1">
                          <a:latin typeface="Courier New" pitchFamily="49" charset="0"/>
                          <a:cs typeface="Courier New" pitchFamily="49" charset="0"/>
                        </a:rPr>
                        <a:t>re</a:t>
                      </a:r>
                      <a:endParaRPr sz="1600" i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Search for next regex </a:t>
                      </a:r>
                      <a:r>
                        <a:rPr lang="en-US" sz="1600" smtClean="0"/>
                        <a:t>pattern, </a:t>
                      </a:r>
                      <a:r>
                        <a:rPr lang="en-US" sz="1600" i="1"/>
                        <a:t>re</a:t>
                      </a:r>
                      <a:endParaRPr sz="1600" i="1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?</a:t>
                      </a:r>
                      <a:r>
                        <a:rPr lang="en-US" sz="1600" i="1">
                          <a:latin typeface="Courier New" pitchFamily="49" charset="0"/>
                          <a:cs typeface="Courier New" pitchFamily="49" charset="0"/>
                        </a:rPr>
                        <a:t>re</a:t>
                      </a:r>
                      <a:endParaRPr sz="1600" i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Search backward for regex </a:t>
                      </a:r>
                      <a:r>
                        <a:rPr lang="en-US" sz="1600" smtClean="0"/>
                        <a:t>pattern, </a:t>
                      </a:r>
                      <a:r>
                        <a:rPr lang="en-US" sz="1600" i="1"/>
                        <a:t>re</a:t>
                      </a:r>
                      <a:endParaRPr sz="1600" i="1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Go to next occurrence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Go to previous occurrence</a:t>
                      </a:r>
                      <a:endParaRPr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734476E-2EAA-4E93-AAA2-980E0EEEA2D5}" type="slidenum">
              <a:rPr lang="en-U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13</a:t>
            </a:fld>
            <a:endParaRPr/>
          </a:p>
        </p:txBody>
      </p:sp>
      <p:sp>
        <p:nvSpPr>
          <p:cNvPr id="127" name="CustomShape 4"/>
          <p:cNvSpPr/>
          <p:nvPr/>
        </p:nvSpPr>
        <p:spPr>
          <a:xfrm>
            <a:off x="457200" y="3840480"/>
            <a:ext cx="3017520" cy="1249200"/>
          </a:xfrm>
          <a:prstGeom prst="roundRect">
            <a:avLst>
              <a:gd name="adj" fmla="val 16667"/>
            </a:avLst>
          </a:prstGeom>
          <a:solidFill>
            <a:srgbClr val="FDEADA"/>
          </a:solidFill>
          <a:ln w="25560">
            <a:solidFill>
              <a:srgbClr val="E46C0A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TIP: Search [uncommon] text to navigate documents quickly.</a:t>
            </a:r>
            <a:endParaRPr/>
          </a:p>
        </p:txBody>
      </p:sp>
      <p:sp>
        <p:nvSpPr>
          <p:cNvPr id="128" name="CustomShape 5"/>
          <p:cNvSpPr/>
          <p:nvPr/>
        </p:nvSpPr>
        <p:spPr>
          <a:xfrm>
            <a:off x="1447920" y="5715000"/>
            <a:ext cx="6400440" cy="36468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NOTE: Regular expressions are expected by default.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Search Modifiers</a:t>
            </a:r>
            <a:endParaRPr/>
          </a:p>
        </p:txBody>
      </p:sp>
      <p:graphicFrame>
        <p:nvGraphicFramePr>
          <p:cNvPr id="130" name="Table 2"/>
          <p:cNvGraphicFramePr/>
          <p:nvPr/>
        </p:nvGraphicFramePr>
        <p:xfrm>
          <a:off x="457200" y="1600200"/>
          <a:ext cx="8229240" cy="27856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23880"/>
                <a:gridCol w="670536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/>
                        <a:t>Command</a:t>
                      </a:r>
                      <a:endParaRPr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/>
                        <a:t>Description</a:t>
                      </a:r>
                      <a:endParaRPr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  <a:r>
                        <a:rPr lang="en-US" sz="1600" i="1">
                          <a:latin typeface="Courier New" pitchFamily="49" charset="0"/>
                          <a:cs typeface="Courier New" pitchFamily="49" charset="0"/>
                        </a:rPr>
                        <a:t>re</a:t>
                      </a: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\C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Search for regex </a:t>
                      </a:r>
                      <a:r>
                        <a:rPr lang="en-US" sz="1600" smtClean="0"/>
                        <a:t>pattern, </a:t>
                      </a:r>
                      <a:r>
                        <a:rPr lang="en-US" sz="1600" i="1"/>
                        <a:t>re</a:t>
                      </a:r>
                      <a:r>
                        <a:rPr lang="en-US" sz="1600"/>
                        <a:t>, case sensitive</a:t>
                      </a:r>
                      <a:endParaRPr sz="1600"/>
                    </a:p>
                  </a:txBody>
                  <a:tcPr/>
                </a:tc>
              </a:tr>
              <a:tr h="931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/\v</a:t>
                      </a:r>
                      <a:r>
                        <a:rPr lang="en-US" sz="1600" i="1">
                          <a:latin typeface="Courier New" pitchFamily="49" charset="0"/>
                          <a:cs typeface="Courier New" pitchFamily="49" charset="0"/>
                        </a:rPr>
                        <a:t>re</a:t>
                      </a:r>
                      <a:endParaRPr sz="1600" i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Search for regex </a:t>
                      </a:r>
                      <a:r>
                        <a:rPr lang="en-US" sz="1600" smtClean="0"/>
                        <a:t>pattern, </a:t>
                      </a:r>
                      <a:r>
                        <a:rPr lang="en-US" sz="1600" i="1"/>
                        <a:t>re</a:t>
                      </a:r>
                      <a:r>
                        <a:rPr lang="en-US" sz="1600"/>
                        <a:t>, “very magic” (less backslashing)</a:t>
                      </a:r>
                      <a:endParaRPr sz="160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Normal:         </a:t>
                      </a: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/init\(Local\|Remote\)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Very Magic:  </a:t>
                      </a: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/\vinit(Local|Remote)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  <a:r>
                        <a:rPr lang="en-US" sz="1600" i="1">
                          <a:latin typeface="Courier New" pitchFamily="49" charset="0"/>
                          <a:cs typeface="Courier New" pitchFamily="49" charset="0"/>
                        </a:rPr>
                        <a:t>re</a:t>
                      </a: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/e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Go to end of </a:t>
                      </a:r>
                      <a:r>
                        <a:rPr lang="en-US" sz="1600" i="1"/>
                        <a:t>re</a:t>
                      </a:r>
                      <a:r>
                        <a:rPr lang="en-US" sz="1600"/>
                        <a:t> occurrence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  <a:r>
                        <a:rPr lang="en-US" sz="1600" i="1">
                          <a:latin typeface="Courier New" pitchFamily="49" charset="0"/>
                          <a:cs typeface="Courier New" pitchFamily="49" charset="0"/>
                        </a:rPr>
                        <a:t>re</a:t>
                      </a: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/e-1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Go to end of </a:t>
                      </a:r>
                      <a:r>
                        <a:rPr lang="en-US" sz="1600" i="1"/>
                        <a:t>re</a:t>
                      </a:r>
                      <a:r>
                        <a:rPr lang="en-US" sz="1600"/>
                        <a:t> occurrence minus 1 character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  <a:r>
                        <a:rPr lang="en-US" sz="1600" i="1">
                          <a:latin typeface="Courier New" pitchFamily="49" charset="0"/>
                          <a:cs typeface="Courier New" pitchFamily="49" charset="0"/>
                        </a:rPr>
                        <a:t>re</a:t>
                      </a: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/+1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Go to </a:t>
                      </a:r>
                      <a:r>
                        <a:rPr lang="en-US" sz="1600" i="1"/>
                        <a:t>re</a:t>
                      </a:r>
                      <a:r>
                        <a:rPr lang="en-US" sz="1600"/>
                        <a:t> occurrence plus one line down</a:t>
                      </a:r>
                      <a:endParaRPr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669B91B-FA64-43AA-80A8-CE7716C78671}" type="slidenum">
              <a:rPr lang="en-U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14</a:t>
            </a:fld>
            <a:endParaRPr/>
          </a:p>
        </p:txBody>
      </p:sp>
      <p:sp>
        <p:nvSpPr>
          <p:cNvPr id="132" name="CustomShape 4"/>
          <p:cNvSpPr/>
          <p:nvPr/>
        </p:nvSpPr>
        <p:spPr>
          <a:xfrm>
            <a:off x="457200" y="4754880"/>
            <a:ext cx="5852160" cy="1264680"/>
          </a:xfrm>
          <a:prstGeom prst="roundRect">
            <a:avLst>
              <a:gd name="adj" fmla="val 16667"/>
            </a:avLst>
          </a:prstGeom>
          <a:solidFill>
            <a:srgbClr val="FDEADA"/>
          </a:solidFill>
          <a:ln w="25560">
            <a:solidFill>
              <a:srgbClr val="E46C0A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TIP: Use regular expression </a:t>
            </a:r>
            <a:r>
              <a:rPr lang="en-US">
                <a:solidFill>
                  <a:srgbClr val="000000"/>
                </a:solidFill>
                <a:latin typeface="Courier New"/>
              </a:rPr>
              <a:t>.</a:t>
            </a:r>
            <a:r>
              <a:rPr lang="en-US">
                <a:solidFill>
                  <a:srgbClr val="000000"/>
                </a:solidFill>
                <a:latin typeface="Calibri"/>
              </a:rPr>
              <a:t> (any character) and </a:t>
            </a:r>
            <a:r>
              <a:rPr lang="en-US">
                <a:solidFill>
                  <a:srgbClr val="000000"/>
                </a:solidFill>
                <a:latin typeface="Courier New"/>
              </a:rPr>
              <a:t>.*</a:t>
            </a:r>
            <a:r>
              <a:rPr lang="en-US">
                <a:solidFill>
                  <a:srgbClr val="000000"/>
                </a:solidFill>
                <a:latin typeface="Calibri"/>
              </a:rPr>
              <a:t> (any number of characters) to reduce typing.  E.g., </a:t>
            </a:r>
            <a:r>
              <a:rPr lang="en-US">
                <a:solidFill>
                  <a:srgbClr val="000000"/>
                </a:solidFill>
                <a:latin typeface="Courier New"/>
              </a:rPr>
              <a:t>em.type.e</a:t>
            </a:r>
            <a:r>
              <a:rPr lang="en-US">
                <a:solidFill>
                  <a:srgbClr val="000000"/>
                </a:solidFill>
                <a:latin typeface="Calibri"/>
              </a:rPr>
              <a:t> is easier to type than </a:t>
            </a:r>
            <a:r>
              <a:rPr lang="en-US">
                <a:solidFill>
                  <a:srgbClr val="000000"/>
                </a:solidFill>
                <a:latin typeface="Courier New"/>
              </a:rPr>
              <a:t>em_type_e</a:t>
            </a:r>
            <a:r>
              <a:rPr lang="en-US">
                <a:solidFill>
                  <a:srgbClr val="000000"/>
                </a:solidFill>
                <a:latin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mtClean="0">
                <a:solidFill>
                  <a:srgbClr val="000000"/>
                </a:solidFill>
                <a:latin typeface="Calibri"/>
              </a:rPr>
              <a:t>Searching Current Word</a:t>
            </a:r>
            <a:endParaRPr/>
          </a:p>
        </p:txBody>
      </p:sp>
      <p:graphicFrame>
        <p:nvGraphicFramePr>
          <p:cNvPr id="130" name="Table 2"/>
          <p:cNvGraphicFramePr/>
          <p:nvPr/>
        </p:nvGraphicFramePr>
        <p:xfrm>
          <a:off x="457200" y="1600200"/>
          <a:ext cx="8229240" cy="18184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23880"/>
                <a:gridCol w="670536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/>
                        <a:t>Command</a:t>
                      </a:r>
                      <a:endParaRPr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/>
                        <a:t>Description</a:t>
                      </a:r>
                      <a:endParaRPr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Search for </a:t>
                      </a:r>
                      <a:r>
                        <a:rPr lang="en-US" sz="1600" smtClean="0"/>
                        <a:t>word under cursor (whole word only)</a:t>
                      </a:r>
                      <a:endParaRPr sz="1600"/>
                    </a:p>
                  </a:txBody>
                  <a:tcPr/>
                </a:tc>
              </a:tr>
              <a:tr h="32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>
                          <a:latin typeface="Courier New" pitchFamily="49" charset="0"/>
                          <a:cs typeface="Courier New" pitchFamily="49" charset="0"/>
                        </a:rPr>
                        <a:t>g*</a:t>
                      </a:r>
                      <a:endParaRPr sz="1600" i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/>
                        <a:t>Search for word under cursor (include</a:t>
                      </a:r>
                      <a:r>
                        <a:rPr lang="en-US" sz="1600" baseline="0" smtClean="0"/>
                        <a:t> if substring</a:t>
                      </a:r>
                      <a:r>
                        <a:rPr lang="en-US" sz="1600" smtClean="0"/>
                        <a:t>)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/>
                        <a:t>Search backward for word under cursor (whole word only)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>
                          <a:latin typeface="Courier New" pitchFamily="49" charset="0"/>
                          <a:cs typeface="Courier New" pitchFamily="49" charset="0"/>
                        </a:rPr>
                        <a:t>g#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/>
                        <a:t>Search backward for word under cursor (include</a:t>
                      </a:r>
                      <a:r>
                        <a:rPr lang="en-US" sz="1600" baseline="0" smtClean="0"/>
                        <a:t> if substring</a:t>
                      </a:r>
                      <a:r>
                        <a:rPr lang="en-US" sz="1600" smtClean="0"/>
                        <a:t>)</a:t>
                      </a:r>
                      <a:endParaRPr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669B91B-FA64-43AA-80A8-CE7716C78671}" type="slidenum">
              <a:rPr lang="en-U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Navigation by Character/Word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A004CD3-C53C-4F9D-A87F-A2C25D458506}" type="slidenum">
              <a:rPr lang="en-U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</a:t>
            </a:fld>
            <a:endParaRPr/>
          </a:p>
        </p:txBody>
      </p:sp>
      <p:graphicFrame>
        <p:nvGraphicFramePr>
          <p:cNvPr id="79" name="Table 3"/>
          <p:cNvGraphicFramePr/>
          <p:nvPr/>
        </p:nvGraphicFramePr>
        <p:xfrm>
          <a:off x="457200" y="1600200"/>
          <a:ext cx="8229240" cy="14832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23880"/>
                <a:gridCol w="670536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/>
                        <a:t>Command</a:t>
                      </a:r>
                      <a:endParaRPr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/>
                        <a:t>Description</a:t>
                      </a:r>
                      <a:endParaRPr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h j k l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Move left, down, up, right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w b e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Move to next word, previous word, end of current word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W B E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Same as w, b, e, but using white space is delimiter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3" name="CustomShape 17"/>
          <p:cNvSpPr/>
          <p:nvPr/>
        </p:nvSpPr>
        <p:spPr>
          <a:xfrm>
            <a:off x="1447920" y="5715000"/>
            <a:ext cx="6400440" cy="639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NOTE: Most commands can be prefixed by a number to repeat N times.  For example, </a:t>
            </a:r>
            <a:r>
              <a:rPr lang="en-US">
                <a:solidFill>
                  <a:srgbClr val="000000"/>
                </a:solidFill>
                <a:latin typeface="Courier New"/>
              </a:rPr>
              <a:t>3j</a:t>
            </a:r>
            <a:r>
              <a:rPr lang="en-US">
                <a:solidFill>
                  <a:srgbClr val="000000"/>
                </a:solidFill>
                <a:latin typeface="Calibri"/>
              </a:rPr>
              <a:t> would move  down three lines.</a:t>
            </a:r>
            <a:endParaRPr/>
          </a:p>
        </p:txBody>
      </p:sp>
      <p:sp>
        <p:nvSpPr>
          <p:cNvPr id="19" name="TextBox 18"/>
          <p:cNvSpPr txBox="1"/>
          <p:nvPr/>
        </p:nvSpPr>
        <p:spPr>
          <a:xfrm>
            <a:off x="1600200" y="4404360"/>
            <a:ext cx="556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utput.resize(destination + num_bytes);</a:t>
            </a:r>
          </a:p>
        </p:txBody>
      </p:sp>
      <p:sp>
        <p:nvSpPr>
          <p:cNvPr id="20" name="Freeform 19"/>
          <p:cNvSpPr/>
          <p:nvPr/>
        </p:nvSpPr>
        <p:spPr>
          <a:xfrm flipV="1">
            <a:off x="1752600" y="3642360"/>
            <a:ext cx="3535680" cy="838200"/>
          </a:xfrm>
          <a:custGeom>
            <a:avLst/>
            <a:gdLst>
              <a:gd name="connsiteX0" fmla="*/ 0 w 2164080"/>
              <a:gd name="connsiteY0" fmla="*/ 2164080 h 2164080"/>
              <a:gd name="connsiteX1" fmla="*/ 1600200 w 2164080"/>
              <a:gd name="connsiteY1" fmla="*/ 914400 h 2164080"/>
              <a:gd name="connsiteX2" fmla="*/ 2164080 w 2164080"/>
              <a:gd name="connsiteY2" fmla="*/ 0 h 2164080"/>
              <a:gd name="connsiteX0" fmla="*/ 0 w 3472180"/>
              <a:gd name="connsiteY0" fmla="*/ 444500 h 1079500"/>
              <a:gd name="connsiteX1" fmla="*/ 2895600 w 3472180"/>
              <a:gd name="connsiteY1" fmla="*/ 1023620 h 1079500"/>
              <a:gd name="connsiteX2" fmla="*/ 3459480 w 3472180"/>
              <a:gd name="connsiteY2" fmla="*/ 109220 h 1079500"/>
              <a:gd name="connsiteX0" fmla="*/ 0 w 3472180"/>
              <a:gd name="connsiteY0" fmla="*/ 335280 h 1231900"/>
              <a:gd name="connsiteX1" fmla="*/ 2895600 w 3472180"/>
              <a:gd name="connsiteY1" fmla="*/ 914400 h 1231900"/>
              <a:gd name="connsiteX2" fmla="*/ 3459480 w 3472180"/>
              <a:gd name="connsiteY2" fmla="*/ 0 h 1231900"/>
              <a:gd name="connsiteX0" fmla="*/ 0 w 3459480"/>
              <a:gd name="connsiteY0" fmla="*/ 335280 h 1457960"/>
              <a:gd name="connsiteX1" fmla="*/ 2209800 w 3459480"/>
              <a:gd name="connsiteY1" fmla="*/ 1402080 h 1457960"/>
              <a:gd name="connsiteX2" fmla="*/ 3459480 w 3459480"/>
              <a:gd name="connsiteY2" fmla="*/ 0 h 1457960"/>
              <a:gd name="connsiteX0" fmla="*/ 0 w 3535680"/>
              <a:gd name="connsiteY0" fmla="*/ 30480 h 1407160"/>
              <a:gd name="connsiteX1" fmla="*/ 2286000 w 3535680"/>
              <a:gd name="connsiteY1" fmla="*/ 1402080 h 1407160"/>
              <a:gd name="connsiteX2" fmla="*/ 3535680 w 3535680"/>
              <a:gd name="connsiteY2" fmla="*/ 0 h 1407160"/>
              <a:gd name="connsiteX0" fmla="*/ 0 w 3535680"/>
              <a:gd name="connsiteY0" fmla="*/ 30480 h 1224280"/>
              <a:gd name="connsiteX1" fmla="*/ 1905000 w 3535680"/>
              <a:gd name="connsiteY1" fmla="*/ 1219200 h 1224280"/>
              <a:gd name="connsiteX2" fmla="*/ 3535680 w 3535680"/>
              <a:gd name="connsiteY2" fmla="*/ 0 h 122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5680" h="1224280">
                <a:moveTo>
                  <a:pt x="0" y="30480"/>
                </a:moveTo>
                <a:cubicBezTo>
                  <a:pt x="635000" y="927100"/>
                  <a:pt x="1315720" y="1224280"/>
                  <a:pt x="1905000" y="1219200"/>
                </a:cubicBezTo>
                <a:cubicBezTo>
                  <a:pt x="2494280" y="1214120"/>
                  <a:pt x="3388360" y="167640"/>
                  <a:pt x="3535680" y="0"/>
                </a:cubicBezTo>
              </a:path>
            </a:pathLst>
          </a:cu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1722120" y="4754880"/>
            <a:ext cx="838200" cy="304800"/>
          </a:xfrm>
          <a:custGeom>
            <a:avLst/>
            <a:gdLst>
              <a:gd name="connsiteX0" fmla="*/ 0 w 2164080"/>
              <a:gd name="connsiteY0" fmla="*/ 2164080 h 2164080"/>
              <a:gd name="connsiteX1" fmla="*/ 1600200 w 2164080"/>
              <a:gd name="connsiteY1" fmla="*/ 914400 h 2164080"/>
              <a:gd name="connsiteX2" fmla="*/ 2164080 w 2164080"/>
              <a:gd name="connsiteY2" fmla="*/ 0 h 2164080"/>
              <a:gd name="connsiteX0" fmla="*/ 0 w 3472180"/>
              <a:gd name="connsiteY0" fmla="*/ 444500 h 1079500"/>
              <a:gd name="connsiteX1" fmla="*/ 2895600 w 3472180"/>
              <a:gd name="connsiteY1" fmla="*/ 1023620 h 1079500"/>
              <a:gd name="connsiteX2" fmla="*/ 3459480 w 3472180"/>
              <a:gd name="connsiteY2" fmla="*/ 109220 h 1079500"/>
              <a:gd name="connsiteX0" fmla="*/ 0 w 3472180"/>
              <a:gd name="connsiteY0" fmla="*/ 335280 h 1231900"/>
              <a:gd name="connsiteX1" fmla="*/ 2895600 w 3472180"/>
              <a:gd name="connsiteY1" fmla="*/ 914400 h 1231900"/>
              <a:gd name="connsiteX2" fmla="*/ 3459480 w 3472180"/>
              <a:gd name="connsiteY2" fmla="*/ 0 h 1231900"/>
              <a:gd name="connsiteX0" fmla="*/ 0 w 3459480"/>
              <a:gd name="connsiteY0" fmla="*/ 335280 h 1457960"/>
              <a:gd name="connsiteX1" fmla="*/ 2209800 w 3459480"/>
              <a:gd name="connsiteY1" fmla="*/ 1402080 h 1457960"/>
              <a:gd name="connsiteX2" fmla="*/ 3459480 w 3459480"/>
              <a:gd name="connsiteY2" fmla="*/ 0 h 1457960"/>
              <a:gd name="connsiteX0" fmla="*/ 0 w 3535680"/>
              <a:gd name="connsiteY0" fmla="*/ 30480 h 1407160"/>
              <a:gd name="connsiteX1" fmla="*/ 2286000 w 3535680"/>
              <a:gd name="connsiteY1" fmla="*/ 1402080 h 1407160"/>
              <a:gd name="connsiteX2" fmla="*/ 3535680 w 3535680"/>
              <a:gd name="connsiteY2" fmla="*/ 0 h 1407160"/>
              <a:gd name="connsiteX0" fmla="*/ 0 w 3535680"/>
              <a:gd name="connsiteY0" fmla="*/ 30480 h 1224280"/>
              <a:gd name="connsiteX1" fmla="*/ 1905000 w 3535680"/>
              <a:gd name="connsiteY1" fmla="*/ 1219200 h 1224280"/>
              <a:gd name="connsiteX2" fmla="*/ 3535680 w 3535680"/>
              <a:gd name="connsiteY2" fmla="*/ 0 h 122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5680" h="1224280">
                <a:moveTo>
                  <a:pt x="0" y="30480"/>
                </a:moveTo>
                <a:cubicBezTo>
                  <a:pt x="635000" y="927100"/>
                  <a:pt x="1315720" y="1224280"/>
                  <a:pt x="1905000" y="1219200"/>
                </a:cubicBezTo>
                <a:cubicBezTo>
                  <a:pt x="2494280" y="1214120"/>
                  <a:pt x="3388360" y="167640"/>
                  <a:pt x="3535680" y="0"/>
                </a:cubicBezTo>
              </a:path>
            </a:pathLst>
          </a:cu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981200" y="497990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</a:t>
            </a:r>
            <a:endParaRPr lang="en-US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52800" y="3272135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</a:t>
            </a:r>
            <a:endParaRPr lang="en-US" sz="240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560320" y="4693920"/>
            <a:ext cx="167640" cy="243840"/>
          </a:xfrm>
          <a:custGeom>
            <a:avLst/>
            <a:gdLst>
              <a:gd name="connsiteX0" fmla="*/ 0 w 2164080"/>
              <a:gd name="connsiteY0" fmla="*/ 2164080 h 2164080"/>
              <a:gd name="connsiteX1" fmla="*/ 1600200 w 2164080"/>
              <a:gd name="connsiteY1" fmla="*/ 914400 h 2164080"/>
              <a:gd name="connsiteX2" fmla="*/ 2164080 w 2164080"/>
              <a:gd name="connsiteY2" fmla="*/ 0 h 2164080"/>
              <a:gd name="connsiteX0" fmla="*/ 0 w 3472180"/>
              <a:gd name="connsiteY0" fmla="*/ 444500 h 1079500"/>
              <a:gd name="connsiteX1" fmla="*/ 2895600 w 3472180"/>
              <a:gd name="connsiteY1" fmla="*/ 1023620 h 1079500"/>
              <a:gd name="connsiteX2" fmla="*/ 3459480 w 3472180"/>
              <a:gd name="connsiteY2" fmla="*/ 109220 h 1079500"/>
              <a:gd name="connsiteX0" fmla="*/ 0 w 3472180"/>
              <a:gd name="connsiteY0" fmla="*/ 335280 h 1231900"/>
              <a:gd name="connsiteX1" fmla="*/ 2895600 w 3472180"/>
              <a:gd name="connsiteY1" fmla="*/ 914400 h 1231900"/>
              <a:gd name="connsiteX2" fmla="*/ 3459480 w 3472180"/>
              <a:gd name="connsiteY2" fmla="*/ 0 h 1231900"/>
              <a:gd name="connsiteX0" fmla="*/ 0 w 3459480"/>
              <a:gd name="connsiteY0" fmla="*/ 335280 h 1457960"/>
              <a:gd name="connsiteX1" fmla="*/ 2209800 w 3459480"/>
              <a:gd name="connsiteY1" fmla="*/ 1402080 h 1457960"/>
              <a:gd name="connsiteX2" fmla="*/ 3459480 w 3459480"/>
              <a:gd name="connsiteY2" fmla="*/ 0 h 1457960"/>
              <a:gd name="connsiteX0" fmla="*/ 0 w 3535680"/>
              <a:gd name="connsiteY0" fmla="*/ 30480 h 1407160"/>
              <a:gd name="connsiteX1" fmla="*/ 2286000 w 3535680"/>
              <a:gd name="connsiteY1" fmla="*/ 1402080 h 1407160"/>
              <a:gd name="connsiteX2" fmla="*/ 3535680 w 3535680"/>
              <a:gd name="connsiteY2" fmla="*/ 0 h 1407160"/>
              <a:gd name="connsiteX0" fmla="*/ 0 w 3535680"/>
              <a:gd name="connsiteY0" fmla="*/ 30480 h 1224280"/>
              <a:gd name="connsiteX1" fmla="*/ 1905000 w 3535680"/>
              <a:gd name="connsiteY1" fmla="*/ 1219200 h 1224280"/>
              <a:gd name="connsiteX2" fmla="*/ 3535680 w 3535680"/>
              <a:gd name="connsiteY2" fmla="*/ 0 h 122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5680" h="1224280">
                <a:moveTo>
                  <a:pt x="0" y="30480"/>
                </a:moveTo>
                <a:cubicBezTo>
                  <a:pt x="635000" y="927100"/>
                  <a:pt x="1315720" y="1224280"/>
                  <a:pt x="1905000" y="1219200"/>
                </a:cubicBezTo>
                <a:cubicBezTo>
                  <a:pt x="2494280" y="1214120"/>
                  <a:pt x="3388360" y="167640"/>
                  <a:pt x="3535680" y="0"/>
                </a:cubicBezTo>
              </a:path>
            </a:pathLst>
          </a:cu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743200" y="4724400"/>
            <a:ext cx="762000" cy="304800"/>
          </a:xfrm>
          <a:custGeom>
            <a:avLst/>
            <a:gdLst>
              <a:gd name="connsiteX0" fmla="*/ 0 w 2164080"/>
              <a:gd name="connsiteY0" fmla="*/ 2164080 h 2164080"/>
              <a:gd name="connsiteX1" fmla="*/ 1600200 w 2164080"/>
              <a:gd name="connsiteY1" fmla="*/ 914400 h 2164080"/>
              <a:gd name="connsiteX2" fmla="*/ 2164080 w 2164080"/>
              <a:gd name="connsiteY2" fmla="*/ 0 h 2164080"/>
              <a:gd name="connsiteX0" fmla="*/ 0 w 3472180"/>
              <a:gd name="connsiteY0" fmla="*/ 444500 h 1079500"/>
              <a:gd name="connsiteX1" fmla="*/ 2895600 w 3472180"/>
              <a:gd name="connsiteY1" fmla="*/ 1023620 h 1079500"/>
              <a:gd name="connsiteX2" fmla="*/ 3459480 w 3472180"/>
              <a:gd name="connsiteY2" fmla="*/ 109220 h 1079500"/>
              <a:gd name="connsiteX0" fmla="*/ 0 w 3472180"/>
              <a:gd name="connsiteY0" fmla="*/ 335280 h 1231900"/>
              <a:gd name="connsiteX1" fmla="*/ 2895600 w 3472180"/>
              <a:gd name="connsiteY1" fmla="*/ 914400 h 1231900"/>
              <a:gd name="connsiteX2" fmla="*/ 3459480 w 3472180"/>
              <a:gd name="connsiteY2" fmla="*/ 0 h 1231900"/>
              <a:gd name="connsiteX0" fmla="*/ 0 w 3459480"/>
              <a:gd name="connsiteY0" fmla="*/ 335280 h 1457960"/>
              <a:gd name="connsiteX1" fmla="*/ 2209800 w 3459480"/>
              <a:gd name="connsiteY1" fmla="*/ 1402080 h 1457960"/>
              <a:gd name="connsiteX2" fmla="*/ 3459480 w 3459480"/>
              <a:gd name="connsiteY2" fmla="*/ 0 h 1457960"/>
              <a:gd name="connsiteX0" fmla="*/ 0 w 3535680"/>
              <a:gd name="connsiteY0" fmla="*/ 30480 h 1407160"/>
              <a:gd name="connsiteX1" fmla="*/ 2286000 w 3535680"/>
              <a:gd name="connsiteY1" fmla="*/ 1402080 h 1407160"/>
              <a:gd name="connsiteX2" fmla="*/ 3535680 w 3535680"/>
              <a:gd name="connsiteY2" fmla="*/ 0 h 1407160"/>
              <a:gd name="connsiteX0" fmla="*/ 0 w 3535680"/>
              <a:gd name="connsiteY0" fmla="*/ 30480 h 1224280"/>
              <a:gd name="connsiteX1" fmla="*/ 1905000 w 3535680"/>
              <a:gd name="connsiteY1" fmla="*/ 1219200 h 1224280"/>
              <a:gd name="connsiteX2" fmla="*/ 3535680 w 3535680"/>
              <a:gd name="connsiteY2" fmla="*/ 0 h 122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5680" h="1224280">
                <a:moveTo>
                  <a:pt x="0" y="30480"/>
                </a:moveTo>
                <a:cubicBezTo>
                  <a:pt x="635000" y="927100"/>
                  <a:pt x="1315720" y="1224280"/>
                  <a:pt x="1905000" y="1219200"/>
                </a:cubicBezTo>
                <a:cubicBezTo>
                  <a:pt x="2494280" y="1214120"/>
                  <a:pt x="3388360" y="167640"/>
                  <a:pt x="3535680" y="0"/>
                </a:cubicBezTo>
              </a:path>
            </a:pathLst>
          </a:cu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505200" y="4724400"/>
            <a:ext cx="167640" cy="243840"/>
          </a:xfrm>
          <a:custGeom>
            <a:avLst/>
            <a:gdLst>
              <a:gd name="connsiteX0" fmla="*/ 0 w 2164080"/>
              <a:gd name="connsiteY0" fmla="*/ 2164080 h 2164080"/>
              <a:gd name="connsiteX1" fmla="*/ 1600200 w 2164080"/>
              <a:gd name="connsiteY1" fmla="*/ 914400 h 2164080"/>
              <a:gd name="connsiteX2" fmla="*/ 2164080 w 2164080"/>
              <a:gd name="connsiteY2" fmla="*/ 0 h 2164080"/>
              <a:gd name="connsiteX0" fmla="*/ 0 w 3472180"/>
              <a:gd name="connsiteY0" fmla="*/ 444500 h 1079500"/>
              <a:gd name="connsiteX1" fmla="*/ 2895600 w 3472180"/>
              <a:gd name="connsiteY1" fmla="*/ 1023620 h 1079500"/>
              <a:gd name="connsiteX2" fmla="*/ 3459480 w 3472180"/>
              <a:gd name="connsiteY2" fmla="*/ 109220 h 1079500"/>
              <a:gd name="connsiteX0" fmla="*/ 0 w 3472180"/>
              <a:gd name="connsiteY0" fmla="*/ 335280 h 1231900"/>
              <a:gd name="connsiteX1" fmla="*/ 2895600 w 3472180"/>
              <a:gd name="connsiteY1" fmla="*/ 914400 h 1231900"/>
              <a:gd name="connsiteX2" fmla="*/ 3459480 w 3472180"/>
              <a:gd name="connsiteY2" fmla="*/ 0 h 1231900"/>
              <a:gd name="connsiteX0" fmla="*/ 0 w 3459480"/>
              <a:gd name="connsiteY0" fmla="*/ 335280 h 1457960"/>
              <a:gd name="connsiteX1" fmla="*/ 2209800 w 3459480"/>
              <a:gd name="connsiteY1" fmla="*/ 1402080 h 1457960"/>
              <a:gd name="connsiteX2" fmla="*/ 3459480 w 3459480"/>
              <a:gd name="connsiteY2" fmla="*/ 0 h 1457960"/>
              <a:gd name="connsiteX0" fmla="*/ 0 w 3535680"/>
              <a:gd name="connsiteY0" fmla="*/ 30480 h 1407160"/>
              <a:gd name="connsiteX1" fmla="*/ 2286000 w 3535680"/>
              <a:gd name="connsiteY1" fmla="*/ 1402080 h 1407160"/>
              <a:gd name="connsiteX2" fmla="*/ 3535680 w 3535680"/>
              <a:gd name="connsiteY2" fmla="*/ 0 h 1407160"/>
              <a:gd name="connsiteX0" fmla="*/ 0 w 3535680"/>
              <a:gd name="connsiteY0" fmla="*/ 30480 h 1224280"/>
              <a:gd name="connsiteX1" fmla="*/ 1905000 w 3535680"/>
              <a:gd name="connsiteY1" fmla="*/ 1219200 h 1224280"/>
              <a:gd name="connsiteX2" fmla="*/ 3535680 w 3535680"/>
              <a:gd name="connsiteY2" fmla="*/ 0 h 122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5680" h="1224280">
                <a:moveTo>
                  <a:pt x="0" y="30480"/>
                </a:moveTo>
                <a:cubicBezTo>
                  <a:pt x="635000" y="927100"/>
                  <a:pt x="1315720" y="1224280"/>
                  <a:pt x="1905000" y="1219200"/>
                </a:cubicBezTo>
                <a:cubicBezTo>
                  <a:pt x="2494280" y="1214120"/>
                  <a:pt x="3388360" y="167640"/>
                  <a:pt x="3535680" y="0"/>
                </a:cubicBezTo>
              </a:path>
            </a:pathLst>
          </a:cu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657600" y="4724400"/>
            <a:ext cx="1600200" cy="304800"/>
          </a:xfrm>
          <a:custGeom>
            <a:avLst/>
            <a:gdLst>
              <a:gd name="connsiteX0" fmla="*/ 0 w 2164080"/>
              <a:gd name="connsiteY0" fmla="*/ 2164080 h 2164080"/>
              <a:gd name="connsiteX1" fmla="*/ 1600200 w 2164080"/>
              <a:gd name="connsiteY1" fmla="*/ 914400 h 2164080"/>
              <a:gd name="connsiteX2" fmla="*/ 2164080 w 2164080"/>
              <a:gd name="connsiteY2" fmla="*/ 0 h 2164080"/>
              <a:gd name="connsiteX0" fmla="*/ 0 w 3472180"/>
              <a:gd name="connsiteY0" fmla="*/ 444500 h 1079500"/>
              <a:gd name="connsiteX1" fmla="*/ 2895600 w 3472180"/>
              <a:gd name="connsiteY1" fmla="*/ 1023620 h 1079500"/>
              <a:gd name="connsiteX2" fmla="*/ 3459480 w 3472180"/>
              <a:gd name="connsiteY2" fmla="*/ 109220 h 1079500"/>
              <a:gd name="connsiteX0" fmla="*/ 0 w 3472180"/>
              <a:gd name="connsiteY0" fmla="*/ 335280 h 1231900"/>
              <a:gd name="connsiteX1" fmla="*/ 2895600 w 3472180"/>
              <a:gd name="connsiteY1" fmla="*/ 914400 h 1231900"/>
              <a:gd name="connsiteX2" fmla="*/ 3459480 w 3472180"/>
              <a:gd name="connsiteY2" fmla="*/ 0 h 1231900"/>
              <a:gd name="connsiteX0" fmla="*/ 0 w 3459480"/>
              <a:gd name="connsiteY0" fmla="*/ 335280 h 1457960"/>
              <a:gd name="connsiteX1" fmla="*/ 2209800 w 3459480"/>
              <a:gd name="connsiteY1" fmla="*/ 1402080 h 1457960"/>
              <a:gd name="connsiteX2" fmla="*/ 3459480 w 3459480"/>
              <a:gd name="connsiteY2" fmla="*/ 0 h 1457960"/>
              <a:gd name="connsiteX0" fmla="*/ 0 w 3535680"/>
              <a:gd name="connsiteY0" fmla="*/ 30480 h 1407160"/>
              <a:gd name="connsiteX1" fmla="*/ 2286000 w 3535680"/>
              <a:gd name="connsiteY1" fmla="*/ 1402080 h 1407160"/>
              <a:gd name="connsiteX2" fmla="*/ 3535680 w 3535680"/>
              <a:gd name="connsiteY2" fmla="*/ 0 h 1407160"/>
              <a:gd name="connsiteX0" fmla="*/ 0 w 3535680"/>
              <a:gd name="connsiteY0" fmla="*/ 30480 h 1224280"/>
              <a:gd name="connsiteX1" fmla="*/ 1905000 w 3535680"/>
              <a:gd name="connsiteY1" fmla="*/ 1219200 h 1224280"/>
              <a:gd name="connsiteX2" fmla="*/ 3535680 w 3535680"/>
              <a:gd name="connsiteY2" fmla="*/ 0 h 122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5680" h="1224280">
                <a:moveTo>
                  <a:pt x="0" y="30480"/>
                </a:moveTo>
                <a:cubicBezTo>
                  <a:pt x="635000" y="927100"/>
                  <a:pt x="1315720" y="1224280"/>
                  <a:pt x="1905000" y="1219200"/>
                </a:cubicBezTo>
                <a:cubicBezTo>
                  <a:pt x="2494280" y="1214120"/>
                  <a:pt x="3388360" y="167640"/>
                  <a:pt x="3535680" y="0"/>
                </a:cubicBezTo>
              </a:path>
            </a:pathLst>
          </a:cu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499360" y="492252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</a:t>
            </a:r>
            <a:endParaRPr lang="en-US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71800" y="49530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</a:t>
            </a:r>
            <a:endParaRPr lang="en-US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29000" y="492252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</a:t>
            </a:r>
            <a:endParaRPr lang="en-US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67200" y="49530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</a:t>
            </a:r>
            <a:endParaRPr lang="en-US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Navigation by Scrolling</a:t>
            </a:r>
            <a:endParaRPr/>
          </a:p>
        </p:txBody>
      </p:sp>
      <p:graphicFrame>
        <p:nvGraphicFramePr>
          <p:cNvPr id="95" name="Table 2"/>
          <p:cNvGraphicFramePr/>
          <p:nvPr/>
        </p:nvGraphicFramePr>
        <p:xfrm>
          <a:off x="457200" y="1600200"/>
          <a:ext cx="8229240" cy="1854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23880"/>
                <a:gridCol w="670536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/>
                        <a:t>Command</a:t>
                      </a:r>
                      <a:endParaRPr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/>
                        <a:t>Description</a:t>
                      </a:r>
                      <a:endParaRPr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>
                          <a:latin typeface="Courier New" pitchFamily="49" charset="0"/>
                          <a:cs typeface="Courier New" pitchFamily="49" charset="0"/>
                        </a:rPr>
                        <a:t>&lt;C-f&gt;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Move forward (down) one screen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>
                          <a:latin typeface="Courier New" pitchFamily="49" charset="0"/>
                          <a:cs typeface="Courier New" pitchFamily="49" charset="0"/>
                        </a:rPr>
                        <a:t>&lt;C-b&gt;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Move back (up) one screen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>
                          <a:latin typeface="Courier New" pitchFamily="49" charset="0"/>
                          <a:cs typeface="Courier New" pitchFamily="49" charset="0"/>
                        </a:rPr>
                        <a:t>&lt;C-d&gt;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Move down half a screen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>
                          <a:latin typeface="Courier New" pitchFamily="49" charset="0"/>
                          <a:cs typeface="Courier New" pitchFamily="49" charset="0"/>
                        </a:rPr>
                        <a:t>&lt;C-u&gt;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Move up half a screen</a:t>
                      </a:r>
                      <a:endParaRPr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76A2337-345A-4EDE-880B-EB4C9CC4B364}" type="slidenum">
              <a:rPr lang="en-U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</a:t>
            </a:fld>
            <a:endParaRPr/>
          </a:p>
        </p:txBody>
      </p:sp>
      <p:sp>
        <p:nvSpPr>
          <p:cNvPr id="97" name="CustomShape 4"/>
          <p:cNvSpPr/>
          <p:nvPr/>
        </p:nvSpPr>
        <p:spPr>
          <a:xfrm>
            <a:off x="1447920" y="5715000"/>
            <a:ext cx="6400440" cy="36468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NOTE: </a:t>
            </a:r>
            <a:r>
              <a:rPr lang="en-US" smtClean="0">
                <a:solidFill>
                  <a:srgbClr val="000000"/>
                </a:solidFill>
                <a:latin typeface="Calibri"/>
              </a:rPr>
              <a:t>&lt;C-x&gt; </a:t>
            </a:r>
            <a:r>
              <a:rPr lang="en-US">
                <a:solidFill>
                  <a:srgbClr val="000000"/>
                </a:solidFill>
                <a:latin typeface="Calibri"/>
              </a:rPr>
              <a:t>is short for CTRL-x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Navigation by Window Position</a:t>
            </a:r>
            <a:endParaRPr/>
          </a:p>
        </p:txBody>
      </p:sp>
      <p:graphicFrame>
        <p:nvGraphicFramePr>
          <p:cNvPr id="99" name="Table 2"/>
          <p:cNvGraphicFramePr/>
          <p:nvPr/>
        </p:nvGraphicFramePr>
        <p:xfrm>
          <a:off x="457200" y="1600200"/>
          <a:ext cx="8229240" cy="22248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23880"/>
                <a:gridCol w="670536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/>
                        <a:t>Command</a:t>
                      </a:r>
                      <a:endParaRPr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/>
                        <a:t>Description</a:t>
                      </a:r>
                      <a:endParaRPr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Move to top line of window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Move </a:t>
                      </a:r>
                      <a:r>
                        <a:rPr lang="en-US" sz="1600" i="1"/>
                        <a:t>n</a:t>
                      </a:r>
                      <a:r>
                        <a:rPr lang="en-US" sz="1600"/>
                        <a:t> lines away from top of window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Move to middle line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Move to bottom line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Move </a:t>
                      </a:r>
                      <a:r>
                        <a:rPr lang="en-US" sz="1600" i="1"/>
                        <a:t>n</a:t>
                      </a:r>
                      <a:r>
                        <a:rPr lang="en-US" sz="1600"/>
                        <a:t> lines away from bottom of window</a:t>
                      </a:r>
                      <a:endParaRPr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BD69EBF-7BE8-4ED3-8826-42C04837B4CD}" type="slidenum">
              <a:rPr lang="en-U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4</a:t>
            </a:fld>
            <a:endParaRPr/>
          </a:p>
        </p:txBody>
      </p:sp>
      <p:sp>
        <p:nvSpPr>
          <p:cNvPr id="101" name="CustomShape 4"/>
          <p:cNvSpPr/>
          <p:nvPr/>
        </p:nvSpPr>
        <p:spPr>
          <a:xfrm>
            <a:off x="914400" y="4602960"/>
            <a:ext cx="3017520" cy="1249200"/>
          </a:xfrm>
          <a:prstGeom prst="roundRect">
            <a:avLst>
              <a:gd name="adj" fmla="val 16667"/>
            </a:avLst>
          </a:prstGeom>
          <a:solidFill>
            <a:srgbClr val="FDEADA"/>
          </a:solidFill>
          <a:ln w="25560">
            <a:solidFill>
              <a:srgbClr val="E46C0A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TIP: Learn a </a:t>
            </a:r>
            <a:r>
              <a:rPr lang="en-US" smtClean="0">
                <a:solidFill>
                  <a:srgbClr val="000000"/>
                </a:solidFill>
                <a:latin typeface="Calibri"/>
              </a:rPr>
              <a:t>few commands </a:t>
            </a:r>
            <a:r>
              <a:rPr lang="en-US">
                <a:solidFill>
                  <a:srgbClr val="000000"/>
                </a:solidFill>
                <a:latin typeface="Calibri"/>
              </a:rPr>
              <a:t>at a time and practice whenever possible.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Adjusting the Window View</a:t>
            </a:r>
            <a:endParaRPr/>
          </a:p>
        </p:txBody>
      </p:sp>
      <p:graphicFrame>
        <p:nvGraphicFramePr>
          <p:cNvPr id="103" name="Table 2"/>
          <p:cNvGraphicFramePr/>
          <p:nvPr/>
        </p:nvGraphicFramePr>
        <p:xfrm>
          <a:off x="457200" y="1600200"/>
          <a:ext cx="8229240" cy="25956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23880"/>
                <a:gridCol w="670536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/>
                        <a:t>Command</a:t>
                      </a:r>
                      <a:endParaRPr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/>
                        <a:t>Description</a:t>
                      </a:r>
                      <a:endParaRPr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zt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Make current position the top row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z&lt;CR&gt;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Same as above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zz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Center around current cursor position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zb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Make current position the bottom row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>
                          <a:latin typeface="Courier New" pitchFamily="49" charset="0"/>
                          <a:cs typeface="Courier New" pitchFamily="49" charset="0"/>
                        </a:rPr>
                        <a:t>&lt;C-y&gt;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Shift view toward top of buffer (file)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>
                          <a:latin typeface="Courier New" pitchFamily="49" charset="0"/>
                          <a:cs typeface="Courier New" pitchFamily="49" charset="0"/>
                        </a:rPr>
                        <a:t>&lt;C-e&gt;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Shift view toward bottom of buffer (file)</a:t>
                      </a:r>
                      <a:endParaRPr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C355766-8E6F-4CB9-BFAA-421B715B3E00}" type="slidenum">
              <a:rPr lang="en-U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5</a:t>
            </a:fld>
            <a:endParaRPr/>
          </a:p>
        </p:txBody>
      </p:sp>
      <p:sp>
        <p:nvSpPr>
          <p:cNvPr id="105" name="CustomShape 4"/>
          <p:cNvSpPr/>
          <p:nvPr/>
        </p:nvSpPr>
        <p:spPr>
          <a:xfrm>
            <a:off x="1447920" y="5715000"/>
            <a:ext cx="6400440" cy="36468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NOTE: &lt;CR&gt; is short </a:t>
            </a:r>
            <a:r>
              <a:rPr lang="en-US" smtClean="0">
                <a:solidFill>
                  <a:srgbClr val="000000"/>
                </a:solidFill>
                <a:latin typeface="Calibri"/>
              </a:rPr>
              <a:t>for hitting the Enter key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More Navigation</a:t>
            </a:r>
            <a:endParaRPr/>
          </a:p>
        </p:txBody>
      </p:sp>
      <p:graphicFrame>
        <p:nvGraphicFramePr>
          <p:cNvPr id="107" name="Table 2"/>
          <p:cNvGraphicFramePr/>
          <p:nvPr/>
        </p:nvGraphicFramePr>
        <p:xfrm>
          <a:off x="457200" y="1600200"/>
          <a:ext cx="8229240" cy="3708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23880"/>
                <a:gridCol w="670536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/>
                        <a:t>Command</a:t>
                      </a:r>
                      <a:endParaRPr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/>
                        <a:t>Description</a:t>
                      </a:r>
                      <a:endParaRPr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Move to matching bracket {} [] () or #</a:t>
                      </a:r>
                      <a:r>
                        <a:rPr lang="en-US" sz="1600" smtClean="0"/>
                        <a:t>if/#else/#</a:t>
                      </a:r>
                      <a:r>
                        <a:rPr lang="en-US" sz="1600"/>
                        <a:t>endif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Move back one paragraph (delimited by empty line)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Move forward one paragraph (delimited by empty line)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Go to line number </a:t>
                      </a:r>
                      <a:r>
                        <a:rPr lang="en-US" sz="1600" i="1"/>
                        <a:t>n</a:t>
                      </a:r>
                      <a:r>
                        <a:rPr lang="en-US" sz="1600"/>
                        <a:t> (default is the last line)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gg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Go to the first line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&lt;CR&gt;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Go to first character in next line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Go to first character in previous line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>
                          <a:latin typeface="Courier New" pitchFamily="49" charset="0"/>
                          <a:cs typeface="Courier New" pitchFamily="49" charset="0"/>
                        </a:rPr>
                        <a:t>gd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/>
                        <a:t>Go to definition of local variable under cursor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>
                          <a:latin typeface="Courier New" pitchFamily="49" charset="0"/>
                          <a:cs typeface="Courier New" pitchFamily="49" charset="0"/>
                        </a:rPr>
                        <a:t>gD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/>
                        <a:t>Go to definition of global variable under</a:t>
                      </a:r>
                      <a:r>
                        <a:rPr lang="en-US" sz="1600" baseline="0" smtClean="0"/>
                        <a:t> cursor</a:t>
                      </a:r>
                      <a:endParaRPr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03BB136-8CD7-49A8-9D01-4A10AD0BB9BC}" type="slidenum">
              <a:rPr lang="en-U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6</a:t>
            </a:fld>
            <a:endParaRPr/>
          </a:p>
        </p:txBody>
      </p:sp>
      <p:sp>
        <p:nvSpPr>
          <p:cNvPr id="109" name="CustomShape 4"/>
          <p:cNvSpPr/>
          <p:nvPr/>
        </p:nvSpPr>
        <p:spPr>
          <a:xfrm>
            <a:off x="609600" y="5654040"/>
            <a:ext cx="5257800" cy="822960"/>
          </a:xfrm>
          <a:prstGeom prst="roundRect">
            <a:avLst>
              <a:gd name="adj" fmla="val 16667"/>
            </a:avLst>
          </a:prstGeom>
          <a:solidFill>
            <a:srgbClr val="FDEADA"/>
          </a:solidFill>
          <a:ln w="25560">
            <a:solidFill>
              <a:srgbClr val="E46C0A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TIP: Use blank </a:t>
            </a:r>
            <a:r>
              <a:rPr lang="en-US" smtClean="0">
                <a:solidFill>
                  <a:srgbClr val="000000"/>
                </a:solidFill>
                <a:latin typeface="Calibri"/>
              </a:rPr>
              <a:t>lines (including spaces) </a:t>
            </a:r>
            <a:r>
              <a:rPr lang="en-US">
                <a:solidFill>
                  <a:srgbClr val="000000"/>
                </a:solidFill>
                <a:latin typeface="Calibri"/>
              </a:rPr>
              <a:t>in your documents to facilitate navigating by paragraph.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mtClean="0">
                <a:solidFill>
                  <a:srgbClr val="000000"/>
                </a:solidFill>
                <a:latin typeface="Calibri"/>
              </a:rPr>
              <a:t>Navigating by Scope</a:t>
            </a:r>
            <a:endParaRPr/>
          </a:p>
        </p:txBody>
      </p:sp>
      <p:graphicFrame>
        <p:nvGraphicFramePr>
          <p:cNvPr id="107" name="Table 2"/>
          <p:cNvGraphicFramePr/>
          <p:nvPr/>
        </p:nvGraphicFramePr>
        <p:xfrm>
          <a:off x="457200" y="1600200"/>
          <a:ext cx="8229240" cy="33372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23880"/>
                <a:gridCol w="670536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/>
                        <a:t>Command</a:t>
                      </a:r>
                      <a:endParaRPr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/>
                        <a:t>Description</a:t>
                      </a:r>
                      <a:endParaRPr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[{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/>
                        <a:t>Go to </a:t>
                      </a:r>
                      <a:r>
                        <a:rPr lang="en-US" sz="1600"/>
                        <a:t>opening bracket of current block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]}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/>
                        <a:t>Go </a:t>
                      </a:r>
                      <a:r>
                        <a:rPr lang="en-US" sz="1600"/>
                        <a:t>to closing bracket of current block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>
                          <a:latin typeface="Courier New" pitchFamily="49" charset="0"/>
                          <a:cs typeface="Courier New" pitchFamily="49" charset="0"/>
                        </a:rPr>
                        <a:t>[(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/>
                        <a:t>Go </a:t>
                      </a:r>
                      <a:r>
                        <a:rPr lang="en-US" sz="1600"/>
                        <a:t>to opening </a:t>
                      </a:r>
                      <a:r>
                        <a:rPr lang="en-US" sz="1600" smtClean="0"/>
                        <a:t>parenthesis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>
                          <a:latin typeface="Courier New" pitchFamily="49" charset="0"/>
                          <a:cs typeface="Courier New" pitchFamily="49" charset="0"/>
                        </a:rPr>
                        <a:t>])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Go to closing parenthesis</a:t>
                      </a:r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>
                          <a:latin typeface="Courier New" pitchFamily="49" charset="0"/>
                          <a:cs typeface="Courier New" pitchFamily="49" charset="0"/>
                        </a:rPr>
                        <a:t>[/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/>
                        <a:t>Go to opening comment</a:t>
                      </a:r>
                      <a:r>
                        <a:rPr lang="en-US" sz="1600" baseline="0" smtClean="0"/>
                        <a:t> delimiter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>
                          <a:latin typeface="Courier New" pitchFamily="49" charset="0"/>
                          <a:cs typeface="Courier New" pitchFamily="49" charset="0"/>
                        </a:rPr>
                        <a:t>]/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/>
                        <a:t>Go to closing comment</a:t>
                      </a:r>
                      <a:r>
                        <a:rPr lang="en-US" sz="1600" baseline="0" smtClean="0"/>
                        <a:t> delimiter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>
                          <a:latin typeface="Courier New" pitchFamily="49" charset="0"/>
                          <a:cs typeface="Courier New" pitchFamily="49" charset="0"/>
                        </a:rPr>
                        <a:t>[#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Go to opening # directive</a:t>
                      </a:r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mtClean="0">
                          <a:latin typeface="Courier New" pitchFamily="49" charset="0"/>
                          <a:cs typeface="Courier New" pitchFamily="49" charset="0"/>
                        </a:rPr>
                        <a:t>]#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Go to closing # directive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03BB136-8CD7-49A8-9D01-4A10AD0BB9BC}" type="slidenum">
              <a:rPr lang="en-U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Navigation within the Line</a:t>
            </a:r>
            <a:endParaRPr/>
          </a:p>
        </p:txBody>
      </p:sp>
      <p:graphicFrame>
        <p:nvGraphicFramePr>
          <p:cNvPr id="111" name="Table 2"/>
          <p:cNvGraphicFramePr/>
          <p:nvPr/>
        </p:nvGraphicFramePr>
        <p:xfrm>
          <a:off x="457200" y="1600200"/>
          <a:ext cx="8229240" cy="33372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23880"/>
                <a:gridCol w="670536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/>
                        <a:t>Command</a:t>
                      </a:r>
                      <a:endParaRPr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/>
                        <a:t>Description</a:t>
                      </a:r>
                      <a:endParaRPr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0 ^ $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Go to first column, first character, end of line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gm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Go to middle column of window (not middle of current line)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f</a:t>
                      </a:r>
                      <a:r>
                        <a:rPr lang="en-US" sz="1600" i="1"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endParaRPr sz="1600" i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Go to next </a:t>
                      </a:r>
                      <a:r>
                        <a:rPr lang="en-US" sz="1600" i="1"/>
                        <a:t>x</a:t>
                      </a:r>
                      <a:r>
                        <a:rPr lang="en-US" sz="1600"/>
                        <a:t> character (i.e., “</a:t>
                      </a:r>
                      <a:r>
                        <a:rPr lang="en-US" sz="1600" u="sng"/>
                        <a:t>f</a:t>
                      </a:r>
                      <a:r>
                        <a:rPr lang="en-US" sz="1600"/>
                        <a:t>ind”) in current line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F</a:t>
                      </a:r>
                      <a:r>
                        <a:rPr lang="en-US" sz="1600" i="1"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endParaRPr sz="1600" i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Go to previous </a:t>
                      </a:r>
                      <a:r>
                        <a:rPr lang="en-US" sz="1600" i="1"/>
                        <a:t>x</a:t>
                      </a:r>
                      <a:r>
                        <a:rPr lang="en-US" sz="1600"/>
                        <a:t> character in current line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Repeat the above search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endParaRPr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Repeat the above search in reverse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r>
                        <a:rPr lang="en-US" sz="1600" i="1"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endParaRPr sz="1600" i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Go to </a:t>
                      </a:r>
                      <a:r>
                        <a:rPr lang="en-US" sz="1600" i="1"/>
                        <a:t>x</a:t>
                      </a:r>
                      <a:r>
                        <a:rPr lang="en-US" sz="1600"/>
                        <a:t> character in current line, exclusive (i.e., “</a:t>
                      </a:r>
                      <a:r>
                        <a:rPr lang="en-US" sz="1600" u="sng"/>
                        <a:t>t</a:t>
                      </a:r>
                      <a:r>
                        <a:rPr lang="en-US" sz="1600"/>
                        <a:t>ill”)</a:t>
                      </a:r>
                      <a:endParaRPr sz="1600"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r>
                        <a:rPr lang="en-US" sz="1600" i="1"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endParaRPr sz="1600" i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Go back till previous </a:t>
                      </a:r>
                      <a:r>
                        <a:rPr lang="en-US" sz="1600" i="1"/>
                        <a:t>x</a:t>
                      </a:r>
                      <a:r>
                        <a:rPr lang="en-US" sz="1600"/>
                        <a:t> character in current line, exclusive</a:t>
                      </a:r>
                      <a:endParaRPr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DA67FB1-6669-436F-A62C-6EF23C765E7F}" type="slidenum">
              <a:rPr lang="en-U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8</a:t>
            </a:fld>
            <a:endParaRPr/>
          </a:p>
        </p:txBody>
      </p:sp>
      <p:sp>
        <p:nvSpPr>
          <p:cNvPr id="113" name="CustomShape 4"/>
          <p:cNvSpPr/>
          <p:nvPr/>
        </p:nvSpPr>
        <p:spPr>
          <a:xfrm>
            <a:off x="533520" y="5212080"/>
            <a:ext cx="4038480" cy="1112400"/>
          </a:xfrm>
          <a:prstGeom prst="roundRect">
            <a:avLst>
              <a:gd name="adj" fmla="val 16667"/>
            </a:avLst>
          </a:prstGeom>
          <a:solidFill>
            <a:srgbClr val="FDEADA"/>
          </a:solidFill>
          <a:ln w="25560">
            <a:solidFill>
              <a:srgbClr val="E46C0A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TIP: Use </a:t>
            </a:r>
            <a:r>
              <a:rPr lang="en-US">
                <a:solidFill>
                  <a:srgbClr val="000000"/>
                </a:solidFill>
                <a:latin typeface="Courier New"/>
              </a:rPr>
              <a:t>f</a:t>
            </a:r>
            <a:r>
              <a:rPr lang="en-US" i="1">
                <a:solidFill>
                  <a:srgbClr val="000000"/>
                </a:solidFill>
                <a:latin typeface="Courier New"/>
              </a:rPr>
              <a:t>x</a:t>
            </a:r>
            <a:r>
              <a:rPr lang="en-US">
                <a:solidFill>
                  <a:srgbClr val="000000"/>
                </a:solidFill>
                <a:latin typeface="Calibri"/>
              </a:rPr>
              <a:t> to jump ahead, but choose an uncommon character to avoid excessive hits.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mtClean="0">
                <a:solidFill>
                  <a:srgbClr val="000000"/>
                </a:solidFill>
                <a:latin typeface="Calibri"/>
              </a:rPr>
              <a:t>Workflow Example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mtClean="0">
                <a:solidFill>
                  <a:srgbClr val="000000"/>
                </a:solidFill>
                <a:latin typeface="Calibri"/>
              </a:rPr>
              <a:t>Demonstrate the various navigation methods</a:t>
            </a:r>
            <a:endParaRPr lang="en-US" sz="240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C7A3601-E9D2-4C1D-B364-25A74477FEE5}" type="slidenum">
              <a:rPr lang="en-U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958</Words>
  <Application>Microsoft Office PowerPoint</Application>
  <PresentationFormat>On-screen Show (4:3)</PresentationFormat>
  <Paragraphs>216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Allan Ing</cp:lastModifiedBy>
  <cp:revision>8</cp:revision>
  <dcterms:modified xsi:type="dcterms:W3CDTF">2013-07-03T21:39:59Z</dcterms:modified>
</cp:coreProperties>
</file>