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8" r:id="rId8"/>
    <p:sldId id="267" r:id="rId9"/>
    <p:sldId id="261" r:id="rId10"/>
    <p:sldId id="262" r:id="rId11"/>
    <p:sldId id="270" r:id="rId12"/>
    <p:sldId id="266" r:id="rId13"/>
    <p:sldId id="263" r:id="rId14"/>
    <p:sldId id="264" r:id="rId15"/>
    <p:sldId id="265" r:id="rId16"/>
    <p:sldId id="269" r:id="rId17"/>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37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840"/>
          </a:xfrm>
          <a:prstGeom prst="rect">
            <a:avLst/>
          </a:prstGeom>
        </p:spPr>
        <p:txBody>
          <a:bodyPr wrap="none" lIns="0" tIns="0" rIns="0" bIns="0"/>
          <a:lstStyle/>
          <a:p>
            <a:endParaRPr/>
          </a:p>
        </p:txBody>
      </p:sp>
      <p:sp>
        <p:nvSpPr>
          <p:cNvPr id="25" name="PlaceHolder 3"/>
          <p:cNvSpPr>
            <a:spLocks noGrp="1"/>
          </p:cNvSpPr>
          <p:nvPr>
            <p:ph type="body"/>
          </p:nvPr>
        </p:nvSpPr>
        <p:spPr>
          <a:xfrm>
            <a:off x="457200" y="3681720"/>
            <a:ext cx="8046360" cy="18968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29"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
        <p:nvSpPr>
          <p:cNvPr id="30" name="PlaceHolder 5"/>
          <p:cNvSpPr>
            <a:spLocks noGrp="1"/>
          </p:cNvSpPr>
          <p:nvPr>
            <p:ph type="body"/>
          </p:nvPr>
        </p:nvSpPr>
        <p:spPr>
          <a:xfrm>
            <a:off x="457200" y="3681720"/>
            <a:ext cx="3926160" cy="18968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7" name="PlaceHolder 2"/>
          <p:cNvSpPr>
            <a:spLocks noGrp="1"/>
          </p:cNvSpPr>
          <p:nvPr>
            <p:ph type="subTitle"/>
          </p:nvPr>
        </p:nvSpPr>
        <p:spPr>
          <a:xfrm>
            <a:off x="457200" y="1604520"/>
            <a:ext cx="8046360" cy="397764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9" name="PlaceHolder 2"/>
          <p:cNvSpPr>
            <a:spLocks noGrp="1"/>
          </p:cNvSpPr>
          <p:nvPr>
            <p:ph type="body"/>
          </p:nvPr>
        </p:nvSpPr>
        <p:spPr>
          <a:xfrm>
            <a:off x="457200" y="1604520"/>
            <a:ext cx="8046360" cy="397728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1"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42" name="PlaceHolder 3"/>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4"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6"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47" name="PlaceHolder 3"/>
          <p:cNvSpPr>
            <a:spLocks noGrp="1"/>
          </p:cNvSpPr>
          <p:nvPr>
            <p:ph type="body"/>
          </p:nvPr>
        </p:nvSpPr>
        <p:spPr>
          <a:xfrm>
            <a:off x="457200" y="3681720"/>
            <a:ext cx="3926160" cy="1896840"/>
          </a:xfrm>
          <a:prstGeom prst="rect">
            <a:avLst/>
          </a:prstGeom>
        </p:spPr>
        <p:txBody>
          <a:bodyPr wrap="none" lIns="0" tIns="0" rIns="0" bIns="0"/>
          <a:lstStyle/>
          <a:p>
            <a:endParaRPr/>
          </a:p>
        </p:txBody>
      </p:sp>
      <p:sp>
        <p:nvSpPr>
          <p:cNvPr id="48" name="PlaceHolder 4"/>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64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0"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51"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52"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4"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55"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56" name="PlaceHolder 4"/>
          <p:cNvSpPr>
            <a:spLocks noGrp="1"/>
          </p:cNvSpPr>
          <p:nvPr>
            <p:ph type="body"/>
          </p:nvPr>
        </p:nvSpPr>
        <p:spPr>
          <a:xfrm>
            <a:off x="457200" y="3681720"/>
            <a:ext cx="8045640" cy="189684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8" name="PlaceHolder 2"/>
          <p:cNvSpPr>
            <a:spLocks noGrp="1"/>
          </p:cNvSpPr>
          <p:nvPr>
            <p:ph type="body"/>
          </p:nvPr>
        </p:nvSpPr>
        <p:spPr>
          <a:xfrm>
            <a:off x="457200" y="1604520"/>
            <a:ext cx="8046360" cy="1896840"/>
          </a:xfrm>
          <a:prstGeom prst="rect">
            <a:avLst/>
          </a:prstGeom>
        </p:spPr>
        <p:txBody>
          <a:bodyPr wrap="none" lIns="0" tIns="0" rIns="0" bIns="0"/>
          <a:lstStyle/>
          <a:p>
            <a:endParaRPr/>
          </a:p>
        </p:txBody>
      </p:sp>
      <p:sp>
        <p:nvSpPr>
          <p:cNvPr id="59" name="PlaceHolder 3"/>
          <p:cNvSpPr>
            <a:spLocks noGrp="1"/>
          </p:cNvSpPr>
          <p:nvPr>
            <p:ph type="body"/>
          </p:nvPr>
        </p:nvSpPr>
        <p:spPr>
          <a:xfrm>
            <a:off x="457200" y="3681720"/>
            <a:ext cx="8046360" cy="189684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1"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62"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63"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
        <p:nvSpPr>
          <p:cNvPr id="64" name="PlaceHolder 5"/>
          <p:cNvSpPr>
            <a:spLocks noGrp="1"/>
          </p:cNvSpPr>
          <p:nvPr>
            <p:ph type="body"/>
          </p:nvPr>
        </p:nvSpPr>
        <p:spPr>
          <a:xfrm>
            <a:off x="457200" y="3681720"/>
            <a:ext cx="3926160" cy="189684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6"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67"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728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13" name="PlaceHolder 3"/>
          <p:cNvSpPr>
            <a:spLocks noGrp="1"/>
          </p:cNvSpPr>
          <p:nvPr>
            <p:ph type="body"/>
          </p:nvPr>
        </p:nvSpPr>
        <p:spPr>
          <a:xfrm>
            <a:off x="457200" y="3681720"/>
            <a:ext cx="3926160" cy="189684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18"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22" name="PlaceHolder 4"/>
          <p:cNvSpPr>
            <a:spLocks noGrp="1"/>
          </p:cNvSpPr>
          <p:nvPr>
            <p:ph type="body"/>
          </p:nvPr>
        </p:nvSpPr>
        <p:spPr>
          <a:xfrm>
            <a:off x="457200" y="3681720"/>
            <a:ext cx="8045640" cy="18968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wrap="none" lIns="0" tIns="0" rIns="0" bIns="0" anchor="ctr"/>
          <a:lstStyle/>
          <a:p>
            <a:pPr algn="ctr"/>
            <a:r>
              <a:rPr lang="en-US"/>
              <a:t>Click to edit the title text format</a:t>
            </a:r>
            <a:endParaRPr/>
          </a:p>
        </p:txBody>
      </p:sp>
      <p:sp>
        <p:nvSpPr>
          <p:cNvPr id="3" name="PlaceHolder 2"/>
          <p:cNvSpPr>
            <a:spLocks noGrp="1"/>
          </p:cNvSpPr>
          <p:nvPr>
            <p:ph type="body"/>
          </p:nvPr>
        </p:nvSpPr>
        <p:spPr>
          <a:xfrm>
            <a:off x="457200" y="1604520"/>
            <a:ext cx="8046360" cy="397728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wrap="none" lIns="0" tIns="0" rIns="0" bIns="0" anchor="ctr"/>
          <a:lstStyle/>
          <a:p>
            <a:pPr algn="ctr"/>
            <a:r>
              <a:rPr lang="en-US"/>
              <a:t>Click to edit the title text format</a:t>
            </a:r>
            <a:endParaRPr/>
          </a:p>
        </p:txBody>
      </p:sp>
      <p:sp>
        <p:nvSpPr>
          <p:cNvPr id="35" name="PlaceHolder 2"/>
          <p:cNvSpPr>
            <a:spLocks noGrp="1"/>
          </p:cNvSpPr>
          <p:nvPr>
            <p:ph type="body"/>
          </p:nvPr>
        </p:nvSpPr>
        <p:spPr>
          <a:xfrm>
            <a:off x="457200" y="1604520"/>
            <a:ext cx="8046360" cy="397728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CustomShape 1"/>
          <p:cNvSpPr/>
          <p:nvPr/>
        </p:nvSpPr>
        <p:spPr>
          <a:xfrm>
            <a:off x="685800" y="2130480"/>
            <a:ext cx="7770960" cy="1468440"/>
          </a:xfrm>
          <a:prstGeom prst="rect">
            <a:avLst/>
          </a:prstGeom>
        </p:spPr>
        <p:txBody>
          <a:bodyPr lIns="90000" tIns="45000" rIns="90000" bIns="45000" anchor="ctr"/>
          <a:lstStyle/>
          <a:p>
            <a:pPr algn="ctr">
              <a:lnSpc>
                <a:spcPct val="100000"/>
              </a:lnSpc>
            </a:pPr>
            <a:r>
              <a:rPr lang="en-US" sz="4400">
                <a:solidFill>
                  <a:srgbClr val="000000"/>
                </a:solidFill>
                <a:latin typeface="Calibri"/>
              </a:rPr>
              <a:t>Basic Vim Editing</a:t>
            </a:r>
            <a:endParaRPr/>
          </a:p>
        </p:txBody>
      </p:sp>
      <p:sp>
        <p:nvSpPr>
          <p:cNvPr id="69" name="CustomShape 2"/>
          <p:cNvSpPr/>
          <p:nvPr/>
        </p:nvSpPr>
        <p:spPr>
          <a:xfrm>
            <a:off x="1371600" y="3886200"/>
            <a:ext cx="6399360" cy="1751040"/>
          </a:xfrm>
          <a:prstGeom prst="rect">
            <a:avLst/>
          </a:prstGeom>
        </p:spPr>
        <p:txBody>
          <a:bodyPr lIns="90000" tIns="45000" rIns="90000" bIns="45000"/>
          <a:lstStyle/>
          <a:p>
            <a:pPr algn="ctr">
              <a:lnSpc>
                <a:spcPct val="100000"/>
              </a:lnSpc>
            </a:pPr>
            <a:r>
              <a:rPr lang="en-US" sz="3200">
                <a:solidFill>
                  <a:srgbClr val="8B8B8B"/>
                </a:solidFill>
                <a:latin typeface="Calibri"/>
              </a:rPr>
              <a:t>Allan Ing</a:t>
            </a:r>
            <a:endParaRPr/>
          </a:p>
        </p:txBody>
      </p:sp>
      <p:sp>
        <p:nvSpPr>
          <p:cNvPr id="70" name="CustomShape 3"/>
          <p:cNvSpPr/>
          <p:nvPr/>
        </p:nvSpPr>
        <p:spPr>
          <a:xfrm>
            <a:off x="6553080" y="6356520"/>
            <a:ext cx="2132280" cy="363600"/>
          </a:xfrm>
          <a:prstGeom prst="rect">
            <a:avLst/>
          </a:prstGeom>
        </p:spPr>
        <p:txBody>
          <a:bodyPr lIns="90000" tIns="45000" rIns="90000" bIns="45000" anchor="ctr"/>
          <a:lstStyle/>
          <a:p>
            <a:pPr algn="r">
              <a:lnSpc>
                <a:spcPct val="100000"/>
              </a:lnSpc>
            </a:pPr>
            <a:fld id="{13A9C576-1375-4D8F-9499-9258C09F7A33}" type="slidenum">
              <a:rPr lang="en-US" sz="1200">
                <a:solidFill>
                  <a:srgbClr val="8B8B8B"/>
                </a:solidFill>
                <a:latin typeface="Calibri"/>
              </a:rPr>
              <a:pPr algn="r">
                <a:lnSpc>
                  <a:spcPct val="100000"/>
                </a:lnSpc>
              </a:pPr>
              <a:t>1</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457200" y="274680"/>
            <a:ext cx="8227800" cy="1141200"/>
          </a:xfrm>
          <a:prstGeom prst="rect">
            <a:avLst/>
          </a:prstGeom>
        </p:spPr>
        <p:txBody>
          <a:bodyPr lIns="90000" tIns="45000" rIns="90000" bIns="45000" anchor="ctr"/>
          <a:lstStyle/>
          <a:p>
            <a:pPr algn="ctr">
              <a:lnSpc>
                <a:spcPct val="100000"/>
              </a:lnSpc>
            </a:pPr>
            <a:r>
              <a:rPr lang="en-US" sz="4400" smtClean="0">
                <a:solidFill>
                  <a:srgbClr val="000000"/>
                </a:solidFill>
                <a:latin typeface="Calibri"/>
              </a:rPr>
              <a:t>Workflow Example</a:t>
            </a:r>
            <a:endParaRPr/>
          </a:p>
        </p:txBody>
      </p:sp>
      <p:sp>
        <p:nvSpPr>
          <p:cNvPr id="134" name="CustomShape 2"/>
          <p:cNvSpPr/>
          <p:nvPr/>
        </p:nvSpPr>
        <p:spPr>
          <a:xfrm>
            <a:off x="457200" y="1600200"/>
            <a:ext cx="8227800" cy="4524120"/>
          </a:xfrm>
          <a:prstGeom prst="rect">
            <a:avLst/>
          </a:prstGeom>
        </p:spPr>
        <p:txBody>
          <a:bodyPr lIns="90000" tIns="45000" rIns="90000" bIns="45000"/>
          <a:lstStyle/>
          <a:p>
            <a:pPr>
              <a:lnSpc>
                <a:spcPct val="100000"/>
              </a:lnSpc>
              <a:buFont typeface="Arial"/>
              <a:buChar char="•"/>
            </a:pPr>
            <a:r>
              <a:rPr lang="en-US" sz="2400" smtClean="0">
                <a:solidFill>
                  <a:srgbClr val="000000"/>
                </a:solidFill>
                <a:latin typeface="Calibri"/>
              </a:rPr>
              <a:t>Demonstrate using multiple registers and the dot command</a:t>
            </a:r>
            <a:endParaRPr lang="en-US" sz="2400" smtClean="0">
              <a:solidFill>
                <a:srgbClr val="000000"/>
              </a:solidFill>
              <a:latin typeface="Calibri"/>
            </a:endParaRPr>
          </a:p>
        </p:txBody>
      </p:sp>
      <p:sp>
        <p:nvSpPr>
          <p:cNvPr id="135" name="CustomShape 3"/>
          <p:cNvSpPr/>
          <p:nvPr/>
        </p:nvSpPr>
        <p:spPr>
          <a:xfrm>
            <a:off x="6553080" y="6356520"/>
            <a:ext cx="2131920" cy="363240"/>
          </a:xfrm>
          <a:prstGeom prst="rect">
            <a:avLst/>
          </a:prstGeom>
        </p:spPr>
        <p:txBody>
          <a:bodyPr lIns="90000" tIns="45000" rIns="90000" bIns="45000" anchor="ctr"/>
          <a:lstStyle/>
          <a:p>
            <a:pPr algn="r">
              <a:lnSpc>
                <a:spcPct val="100000"/>
              </a:lnSpc>
            </a:pPr>
            <a:fld id="{4C7A3601-E9D2-4C1D-B364-25A74477FEE5}" type="slidenum">
              <a:rPr lang="en-US" sz="1200">
                <a:solidFill>
                  <a:srgbClr val="8B8B8B"/>
                </a:solidFill>
                <a:latin typeface="Calibri"/>
              </a:rPr>
              <a:pPr algn="r">
                <a:lnSpc>
                  <a:spcPct val="100000"/>
                </a:lnSpc>
              </a:pPr>
              <a:t>10</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n-US" sz="4400" smtClean="0">
                <a:solidFill>
                  <a:srgbClr val="000000"/>
                </a:solidFill>
                <a:latin typeface="Calibri"/>
              </a:rPr>
              <a:t>Using Macros</a:t>
            </a:r>
            <a:endParaRPr/>
          </a:p>
        </p:txBody>
      </p:sp>
      <p:graphicFrame>
        <p:nvGraphicFramePr>
          <p:cNvPr id="90" name="Table 2"/>
          <p:cNvGraphicFramePr/>
          <p:nvPr/>
        </p:nvGraphicFramePr>
        <p:xfrm>
          <a:off x="457200" y="1600200"/>
          <a:ext cx="8228160" cy="2598480"/>
        </p:xfrm>
        <a:graphic>
          <a:graphicData uri="http://schemas.openxmlformats.org/drawingml/2006/table">
            <a:tbl>
              <a:tblPr>
                <a:tableStyleId>{69CF1AB2-1976-4502-BF36-3FF5EA218861}</a:tableStyleId>
              </a:tblPr>
              <a:tblGrid>
                <a:gridCol w="1523880"/>
                <a:gridCol w="6704280"/>
              </a:tblGrid>
              <a:tr h="370800">
                <a:tc>
                  <a:txBody>
                    <a:bodyPr/>
                    <a:lstStyle/>
                    <a:p>
                      <a:pPr>
                        <a:lnSpc>
                          <a:spcPct val="100000"/>
                        </a:lnSpc>
                      </a:pPr>
                      <a:r>
                        <a:rPr lang="en-US"/>
                        <a:t>Command</a:t>
                      </a:r>
                      <a:endParaRPr/>
                    </a:p>
                  </a:txBody>
                  <a:tcPr>
                    <a:solidFill>
                      <a:schemeClr val="tx2">
                        <a:lumMod val="40000"/>
                        <a:lumOff val="60000"/>
                      </a:schemeClr>
                    </a:solidFill>
                  </a:tcPr>
                </a:tc>
                <a:tc>
                  <a:txBody>
                    <a:bodyPr/>
                    <a:lstStyle/>
                    <a:p>
                      <a:pPr>
                        <a:lnSpc>
                          <a:spcPct val="100000"/>
                        </a:lnSpc>
                      </a:pPr>
                      <a:r>
                        <a:rPr lang="en-US"/>
                        <a:t>Description</a:t>
                      </a:r>
                      <a:endParaRPr/>
                    </a:p>
                  </a:txBody>
                  <a:tcPr>
                    <a:solidFill>
                      <a:schemeClr val="tx2">
                        <a:lumMod val="40000"/>
                        <a:lumOff val="60000"/>
                      </a:schemeClr>
                    </a:solidFill>
                  </a:tcPr>
                </a:tc>
              </a:tr>
              <a:tr h="372240">
                <a:tc>
                  <a:txBody>
                    <a:bodyPr/>
                    <a:lstStyle/>
                    <a:p>
                      <a:pPr>
                        <a:lnSpc>
                          <a:spcPct val="100000"/>
                        </a:lnSpc>
                      </a:pPr>
                      <a:r>
                        <a:rPr lang="en-US" sz="1600">
                          <a:latin typeface="Courier New" pitchFamily="49" charset="0"/>
                          <a:cs typeface="Courier New" pitchFamily="49" charset="0"/>
                        </a:rPr>
                        <a:t>q</a:t>
                      </a:r>
                      <a:r>
                        <a:rPr lang="en-US" sz="1600" i="1">
                          <a:latin typeface="Courier New" pitchFamily="49" charset="0"/>
                          <a:cs typeface="Courier New" pitchFamily="49" charset="0"/>
                        </a:rPr>
                        <a:t>x</a:t>
                      </a:r>
                      <a:endParaRPr sz="1600" i="1">
                        <a:latin typeface="Courier New" pitchFamily="49" charset="0"/>
                        <a:cs typeface="Courier New" pitchFamily="49" charset="0"/>
                      </a:endParaRPr>
                    </a:p>
                  </a:txBody>
                  <a:tcPr/>
                </a:tc>
                <a:tc>
                  <a:txBody>
                    <a:bodyPr/>
                    <a:lstStyle/>
                    <a:p>
                      <a:pPr>
                        <a:lnSpc>
                          <a:spcPct val="100000"/>
                        </a:lnSpc>
                      </a:pPr>
                      <a:r>
                        <a:rPr lang="en-US" sz="1600"/>
                        <a:t>Record macro using register </a:t>
                      </a:r>
                      <a:r>
                        <a:rPr lang="en-US" sz="1600" i="1"/>
                        <a:t>x</a:t>
                      </a:r>
                      <a:r>
                        <a:rPr lang="en-US" sz="1600"/>
                        <a:t> (stop recording by hitting q again)</a:t>
                      </a:r>
                      <a:endParaRPr sz="1600"/>
                    </a:p>
                  </a:txBody>
                  <a:tcPr/>
                </a:tc>
              </a:tr>
              <a:tr h="372240">
                <a:tc>
                  <a:txBody>
                    <a:bodyPr/>
                    <a:lstStyle/>
                    <a:p>
                      <a:pPr>
                        <a:lnSpc>
                          <a:spcPct val="100000"/>
                        </a:lnSpc>
                      </a:pPr>
                      <a:r>
                        <a:rPr lang="en-US" sz="1600" i="0" smtClean="0">
                          <a:latin typeface="Courier New" pitchFamily="49" charset="0"/>
                          <a:cs typeface="Courier New" pitchFamily="49" charset="0"/>
                        </a:rPr>
                        <a:t>q</a:t>
                      </a:r>
                      <a:endParaRPr sz="1600" i="0">
                        <a:latin typeface="Courier New" pitchFamily="49" charset="0"/>
                        <a:cs typeface="Courier New" pitchFamily="49" charset="0"/>
                      </a:endParaRPr>
                    </a:p>
                  </a:txBody>
                  <a:tcPr/>
                </a:tc>
                <a:tc>
                  <a:txBody>
                    <a:bodyPr/>
                    <a:lstStyle/>
                    <a:p>
                      <a:pPr>
                        <a:lnSpc>
                          <a:spcPct val="100000"/>
                        </a:lnSpc>
                      </a:pPr>
                      <a:r>
                        <a:rPr lang="en-US" sz="1600" smtClean="0"/>
                        <a:t>Stop recording macro</a:t>
                      </a:r>
                      <a:endParaRPr sz="1600"/>
                    </a:p>
                  </a:txBody>
                  <a:tcPr/>
                </a:tc>
              </a:tr>
              <a:tr h="370800">
                <a:tc>
                  <a:txBody>
                    <a:bodyPr/>
                    <a:lstStyle/>
                    <a:p>
                      <a:pPr>
                        <a:lnSpc>
                          <a:spcPct val="100000"/>
                        </a:lnSpc>
                      </a:pPr>
                      <a:r>
                        <a:rPr lang="en-US" sz="1600">
                          <a:latin typeface="Courier New" pitchFamily="49" charset="0"/>
                          <a:cs typeface="Courier New" pitchFamily="49" charset="0"/>
                        </a:rPr>
                        <a:t>@</a:t>
                      </a:r>
                      <a:r>
                        <a:rPr lang="en-US" sz="1600" i="1">
                          <a:latin typeface="Courier New" pitchFamily="49" charset="0"/>
                          <a:cs typeface="Courier New" pitchFamily="49" charset="0"/>
                        </a:rPr>
                        <a:t>x</a:t>
                      </a:r>
                      <a:endParaRPr sz="1600" i="1">
                        <a:latin typeface="Courier New" pitchFamily="49" charset="0"/>
                        <a:cs typeface="Courier New" pitchFamily="49" charset="0"/>
                      </a:endParaRPr>
                    </a:p>
                  </a:txBody>
                  <a:tcPr/>
                </a:tc>
                <a:tc>
                  <a:txBody>
                    <a:bodyPr/>
                    <a:lstStyle/>
                    <a:p>
                      <a:pPr>
                        <a:lnSpc>
                          <a:spcPct val="100000"/>
                        </a:lnSpc>
                      </a:pPr>
                      <a:r>
                        <a:rPr lang="en-US" sz="1600"/>
                        <a:t>Execute macro in register </a:t>
                      </a:r>
                      <a:r>
                        <a:rPr lang="en-US" sz="1600" i="1"/>
                        <a:t>x</a:t>
                      </a:r>
                      <a:endParaRPr sz="1600" i="1"/>
                    </a:p>
                  </a:txBody>
                  <a:tcPr/>
                </a:tc>
              </a:tr>
              <a:tr h="370800">
                <a:tc>
                  <a:txBody>
                    <a:bodyPr/>
                    <a:lstStyle/>
                    <a:p>
                      <a:pPr>
                        <a:lnSpc>
                          <a:spcPct val="100000"/>
                        </a:lnSpc>
                      </a:pPr>
                      <a:r>
                        <a:rPr lang="en-US" sz="1600">
                          <a:latin typeface="Courier New" pitchFamily="49" charset="0"/>
                          <a:cs typeface="Courier New" pitchFamily="49" charset="0"/>
                        </a:rPr>
                        <a:t>@@</a:t>
                      </a:r>
                      <a:endParaRPr sz="1600">
                        <a:latin typeface="Courier New" pitchFamily="49" charset="0"/>
                        <a:cs typeface="Courier New" pitchFamily="49" charset="0"/>
                      </a:endParaRPr>
                    </a:p>
                  </a:txBody>
                  <a:tcPr/>
                </a:tc>
                <a:tc>
                  <a:txBody>
                    <a:bodyPr/>
                    <a:lstStyle/>
                    <a:p>
                      <a:pPr>
                        <a:lnSpc>
                          <a:spcPct val="100000"/>
                        </a:lnSpc>
                      </a:pPr>
                      <a:r>
                        <a:rPr lang="en-US" sz="1600"/>
                        <a:t>Repeat last executed macro</a:t>
                      </a:r>
                      <a:endParaRPr sz="1600"/>
                    </a:p>
                  </a:txBody>
                  <a:tcPr/>
                </a:tc>
              </a:tr>
              <a:tr h="370800">
                <a:tc>
                  <a:txBody>
                    <a:bodyPr/>
                    <a:lstStyle/>
                    <a:p>
                      <a:r>
                        <a:rPr lang="en-US" sz="1600">
                          <a:latin typeface="Courier New" pitchFamily="49" charset="0"/>
                          <a:cs typeface="Courier New" pitchFamily="49" charset="0"/>
                        </a:rPr>
                        <a:t>2@@</a:t>
                      </a:r>
                      <a:endParaRPr sz="1600">
                        <a:latin typeface="Courier New" pitchFamily="49" charset="0"/>
                        <a:cs typeface="Courier New" pitchFamily="49" charset="0"/>
                      </a:endParaRPr>
                    </a:p>
                  </a:txBody>
                  <a:tcPr/>
                </a:tc>
                <a:tc>
                  <a:txBody>
                    <a:bodyPr/>
                    <a:lstStyle/>
                    <a:p>
                      <a:r>
                        <a:rPr lang="en-US" sz="1600"/>
                        <a:t>Repeat last executed macro 2 times</a:t>
                      </a:r>
                      <a:endParaRPr sz="1600"/>
                    </a:p>
                  </a:txBody>
                  <a:tcPr/>
                </a:tc>
              </a:tr>
              <a:tr h="370800">
                <a:tc>
                  <a:txBody>
                    <a:bodyPr/>
                    <a:lstStyle/>
                    <a:p>
                      <a:r>
                        <a:rPr lang="en-US" sz="1600">
                          <a:latin typeface="Courier New" pitchFamily="49" charset="0"/>
                          <a:cs typeface="Courier New" pitchFamily="49" charset="0"/>
                        </a:rPr>
                        <a:t>3@x</a:t>
                      </a:r>
                      <a:endParaRPr sz="1600">
                        <a:latin typeface="Courier New" pitchFamily="49" charset="0"/>
                        <a:cs typeface="Courier New" pitchFamily="49" charset="0"/>
                      </a:endParaRPr>
                    </a:p>
                  </a:txBody>
                  <a:tcPr/>
                </a:tc>
                <a:tc>
                  <a:txBody>
                    <a:bodyPr/>
                    <a:lstStyle/>
                    <a:p>
                      <a:r>
                        <a:rPr lang="en-US" sz="1600"/>
                        <a:t>Execute macro in register x 3 times</a:t>
                      </a:r>
                      <a:endParaRPr sz="1600"/>
                    </a:p>
                  </a:txBody>
                  <a:tcPr/>
                </a:tc>
              </a:tr>
            </a:tbl>
          </a:graphicData>
        </a:graphic>
      </p:graphicFrame>
      <p:sp>
        <p:nvSpPr>
          <p:cNvPr id="91" name="CustomShape 3"/>
          <p:cNvSpPr/>
          <p:nvPr/>
        </p:nvSpPr>
        <p:spPr>
          <a:xfrm>
            <a:off x="6553080" y="6356520"/>
            <a:ext cx="2132280" cy="363600"/>
          </a:xfrm>
          <a:prstGeom prst="rect">
            <a:avLst/>
          </a:prstGeom>
        </p:spPr>
        <p:txBody>
          <a:bodyPr lIns="90000" tIns="45000" rIns="90000" bIns="45000" anchor="ctr"/>
          <a:lstStyle/>
          <a:p>
            <a:pPr algn="r">
              <a:lnSpc>
                <a:spcPct val="100000"/>
              </a:lnSpc>
            </a:pPr>
            <a:fld id="{1DB2EDB4-89D5-43C1-B108-331711B8CEC0}" type="slidenum">
              <a:rPr lang="en-US" sz="1200">
                <a:solidFill>
                  <a:srgbClr val="8B8B8B"/>
                </a:solidFill>
                <a:latin typeface="Calibri"/>
              </a:rPr>
              <a:pPr algn="r">
                <a:lnSpc>
                  <a:spcPct val="100000"/>
                </a:lnSpc>
              </a:pPr>
              <a:t>11</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n-US" sz="4400">
                <a:solidFill>
                  <a:srgbClr val="000000"/>
                </a:solidFill>
                <a:latin typeface="Calibri"/>
              </a:rPr>
              <a:t>The Next Step</a:t>
            </a:r>
            <a:endParaRPr/>
          </a:p>
        </p:txBody>
      </p:sp>
      <p:sp>
        <p:nvSpPr>
          <p:cNvPr id="94" name="CustomShape 2"/>
          <p:cNvSpPr/>
          <p:nvPr/>
        </p:nvSpPr>
        <p:spPr>
          <a:xfrm>
            <a:off x="6553080" y="6356520"/>
            <a:ext cx="2132280" cy="363600"/>
          </a:xfrm>
          <a:prstGeom prst="rect">
            <a:avLst/>
          </a:prstGeom>
        </p:spPr>
        <p:txBody>
          <a:bodyPr lIns="90000" tIns="45000" rIns="90000" bIns="45000" anchor="ctr"/>
          <a:lstStyle/>
          <a:p>
            <a:pPr algn="r">
              <a:lnSpc>
                <a:spcPct val="100000"/>
              </a:lnSpc>
            </a:pPr>
            <a:fld id="{3E4AEBDC-704E-44F8-B920-0AA69CBA01F5}" type="slidenum">
              <a:rPr lang="en-US" sz="1200">
                <a:solidFill>
                  <a:srgbClr val="8B8B8B"/>
                </a:solidFill>
                <a:latin typeface="Calibri"/>
              </a:rPr>
              <a:pPr algn="r">
                <a:lnSpc>
                  <a:spcPct val="100000"/>
                </a:lnSpc>
              </a:pPr>
              <a:t>12</a:t>
            </a:fld>
            <a:endParaRPr/>
          </a:p>
        </p:txBody>
      </p:sp>
      <p:sp>
        <p:nvSpPr>
          <p:cNvPr id="95" name="CustomShape 3"/>
          <p:cNvSpPr/>
          <p:nvPr/>
        </p:nvSpPr>
        <p:spPr>
          <a:xfrm>
            <a:off x="457200" y="1600200"/>
            <a:ext cx="8228160" cy="4524480"/>
          </a:xfrm>
          <a:prstGeom prst="rect">
            <a:avLst/>
          </a:prstGeom>
        </p:spPr>
        <p:txBody>
          <a:bodyPr lIns="90000" tIns="45000" rIns="90000" bIns="45000"/>
          <a:lstStyle/>
          <a:p>
            <a:pPr>
              <a:lnSpc>
                <a:spcPct val="100000"/>
              </a:lnSpc>
              <a:buFont typeface="Arial"/>
              <a:buChar char="•"/>
            </a:pPr>
            <a:r>
              <a:rPr lang="en-US" sz="3200">
                <a:solidFill>
                  <a:srgbClr val="000000"/>
                </a:solidFill>
                <a:latin typeface="Calibri"/>
              </a:rPr>
              <a:t>Vi allows users to describe actions by combining commands with “text objects”</a:t>
            </a:r>
            <a:endParaRPr/>
          </a:p>
          <a:p>
            <a:pPr>
              <a:lnSpc>
                <a:spcPct val="100000"/>
              </a:lnSpc>
              <a:buFont typeface="Arial"/>
              <a:buChar char="•"/>
            </a:pPr>
            <a:r>
              <a:rPr lang="en-US" sz="3200">
                <a:solidFill>
                  <a:srgbClr val="000000"/>
                </a:solidFill>
                <a:latin typeface="Calibri"/>
              </a:rPr>
              <a:t>Allows quick selection and editing with minimal keystrokes</a:t>
            </a:r>
            <a:endParaRPr/>
          </a:p>
          <a:p>
            <a:pPr>
              <a:lnSpc>
                <a:spcPct val="100000"/>
              </a:lnSpc>
              <a:buFont typeface="Arial"/>
              <a:buChar char="•"/>
            </a:pPr>
            <a:r>
              <a:rPr lang="en-US" sz="3200">
                <a:solidFill>
                  <a:srgbClr val="000000"/>
                </a:solidFill>
                <a:latin typeface="Calibri"/>
              </a:rPr>
              <a:t>Actions can be repeated to effectively manipulate more text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n-US" sz="4400">
                <a:solidFill>
                  <a:srgbClr val="000000"/>
                </a:solidFill>
                <a:latin typeface="Calibri"/>
              </a:rPr>
              <a:t>What is a Text Object?</a:t>
            </a:r>
            <a:endParaRPr/>
          </a:p>
        </p:txBody>
      </p:sp>
      <p:sp>
        <p:nvSpPr>
          <p:cNvPr id="97" name="CustomShape 2"/>
          <p:cNvSpPr/>
          <p:nvPr/>
        </p:nvSpPr>
        <p:spPr>
          <a:xfrm>
            <a:off x="6553080" y="6356520"/>
            <a:ext cx="2132280" cy="363600"/>
          </a:xfrm>
          <a:prstGeom prst="rect">
            <a:avLst/>
          </a:prstGeom>
        </p:spPr>
        <p:txBody>
          <a:bodyPr lIns="90000" tIns="45000" rIns="90000" bIns="45000" anchor="ctr"/>
          <a:lstStyle/>
          <a:p>
            <a:pPr algn="r">
              <a:lnSpc>
                <a:spcPct val="100000"/>
              </a:lnSpc>
            </a:pPr>
            <a:fld id="{2446623C-1589-4B4D-B747-93480B6C0423}" type="slidenum">
              <a:rPr lang="en-US" sz="1200">
                <a:solidFill>
                  <a:srgbClr val="8B8B8B"/>
                </a:solidFill>
                <a:latin typeface="Calibri"/>
              </a:rPr>
              <a:pPr algn="r">
                <a:lnSpc>
                  <a:spcPct val="100000"/>
                </a:lnSpc>
              </a:pPr>
              <a:t>13</a:t>
            </a:fld>
            <a:endParaRPr/>
          </a:p>
        </p:txBody>
      </p:sp>
      <p:sp>
        <p:nvSpPr>
          <p:cNvPr id="98" name="CustomShape 3"/>
          <p:cNvSpPr/>
          <p:nvPr/>
        </p:nvSpPr>
        <p:spPr>
          <a:xfrm>
            <a:off x="457200" y="1600200"/>
            <a:ext cx="8228160" cy="4524480"/>
          </a:xfrm>
          <a:prstGeom prst="rect">
            <a:avLst/>
          </a:prstGeom>
        </p:spPr>
        <p:txBody>
          <a:bodyPr lIns="90000" tIns="45000" rIns="90000" bIns="45000"/>
          <a:lstStyle/>
          <a:p>
            <a:pPr>
              <a:lnSpc>
                <a:spcPct val="100000"/>
              </a:lnSpc>
              <a:buFont typeface="Arial"/>
              <a:buChar char="•"/>
            </a:pPr>
            <a:r>
              <a:rPr lang="en-US" sz="3200">
                <a:solidFill>
                  <a:srgbClr val="000000"/>
                </a:solidFill>
                <a:latin typeface="Calibri"/>
              </a:rPr>
              <a:t>In Vi, it is possible to describe words, sentences, paragraphs and programming constructs as “text objects”</a:t>
            </a:r>
            <a:endParaRPr/>
          </a:p>
          <a:p>
            <a:pPr>
              <a:lnSpc>
                <a:spcPct val="100000"/>
              </a:lnSpc>
              <a:buFont typeface="Arial"/>
              <a:buChar char="•"/>
            </a:pPr>
            <a:r>
              <a:rPr lang="en-US" sz="3200">
                <a:solidFill>
                  <a:srgbClr val="000000"/>
                </a:solidFill>
                <a:latin typeface="Calibri"/>
              </a:rPr>
              <a:t>Using text objects, one can modify large chunks of text with speed and precision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n-US" sz="4400">
                <a:solidFill>
                  <a:srgbClr val="000000"/>
                </a:solidFill>
                <a:latin typeface="Calibri"/>
              </a:rPr>
              <a:t>Text Object Examples</a:t>
            </a:r>
            <a:endParaRPr/>
          </a:p>
        </p:txBody>
      </p:sp>
      <p:graphicFrame>
        <p:nvGraphicFramePr>
          <p:cNvPr id="100" name="Table 2"/>
          <p:cNvGraphicFramePr/>
          <p:nvPr/>
        </p:nvGraphicFramePr>
        <p:xfrm>
          <a:off x="457200" y="1600200"/>
          <a:ext cx="8228160" cy="4080240"/>
        </p:xfrm>
        <a:graphic>
          <a:graphicData uri="http://schemas.openxmlformats.org/drawingml/2006/table">
            <a:tbl>
              <a:tblPr>
                <a:tableStyleId>{69CF1AB2-1976-4502-BF36-3FF5EA218861}</a:tableStyleId>
              </a:tblPr>
              <a:tblGrid>
                <a:gridCol w="1523880"/>
                <a:gridCol w="6704280"/>
              </a:tblGrid>
              <a:tr h="370800">
                <a:tc>
                  <a:txBody>
                    <a:bodyPr/>
                    <a:lstStyle/>
                    <a:p>
                      <a:pPr>
                        <a:lnSpc>
                          <a:spcPct val="100000"/>
                        </a:lnSpc>
                      </a:pPr>
                      <a:r>
                        <a:rPr lang="en-US"/>
                        <a:t>Command</a:t>
                      </a:r>
                      <a:endParaRPr/>
                    </a:p>
                  </a:txBody>
                  <a:tcPr>
                    <a:solidFill>
                      <a:schemeClr val="tx2">
                        <a:lumMod val="40000"/>
                        <a:lumOff val="60000"/>
                      </a:schemeClr>
                    </a:solidFill>
                  </a:tcPr>
                </a:tc>
                <a:tc>
                  <a:txBody>
                    <a:bodyPr/>
                    <a:lstStyle/>
                    <a:p>
                      <a:pPr>
                        <a:lnSpc>
                          <a:spcPct val="100000"/>
                        </a:lnSpc>
                      </a:pPr>
                      <a:r>
                        <a:rPr lang="en-US"/>
                        <a:t>Description</a:t>
                      </a:r>
                      <a:endParaRPr/>
                    </a:p>
                  </a:txBody>
                  <a:tcPr>
                    <a:solidFill>
                      <a:schemeClr val="tx2">
                        <a:lumMod val="40000"/>
                        <a:lumOff val="60000"/>
                      </a:schemeClr>
                    </a:solidFill>
                  </a:tcPr>
                </a:tc>
              </a:tr>
              <a:tr h="370800">
                <a:tc>
                  <a:txBody>
                    <a:bodyPr/>
                    <a:lstStyle/>
                    <a:p>
                      <a:pPr>
                        <a:lnSpc>
                          <a:spcPct val="100000"/>
                        </a:lnSpc>
                      </a:pPr>
                      <a:r>
                        <a:rPr lang="en-US" sz="1600">
                          <a:latin typeface="Courier New" pitchFamily="49" charset="0"/>
                          <a:cs typeface="Courier New" pitchFamily="49" charset="0"/>
                        </a:rPr>
                        <a:t>yiw</a:t>
                      </a:r>
                      <a:endParaRPr sz="1600">
                        <a:latin typeface="Courier New" pitchFamily="49" charset="0"/>
                        <a:cs typeface="Courier New" pitchFamily="49" charset="0"/>
                      </a:endParaRPr>
                    </a:p>
                  </a:txBody>
                  <a:tcPr/>
                </a:tc>
                <a:tc>
                  <a:txBody>
                    <a:bodyPr/>
                    <a:lstStyle/>
                    <a:p>
                      <a:pPr>
                        <a:lnSpc>
                          <a:spcPct val="100000"/>
                        </a:lnSpc>
                      </a:pPr>
                      <a:r>
                        <a:rPr lang="en-US" sz="1600"/>
                        <a:t>Yank </a:t>
                      </a:r>
                      <a:r>
                        <a:rPr lang="en-US" sz="1600" smtClean="0"/>
                        <a:t>inner word (excludes surrounding</a:t>
                      </a:r>
                      <a:r>
                        <a:rPr lang="en-US" sz="1600" baseline="0" smtClean="0"/>
                        <a:t> spaces)</a:t>
                      </a:r>
                      <a:endParaRPr sz="1600"/>
                    </a:p>
                  </a:txBody>
                  <a:tcPr/>
                </a:tc>
              </a:tr>
              <a:tr h="370800">
                <a:tc>
                  <a:txBody>
                    <a:bodyPr/>
                    <a:lstStyle/>
                    <a:p>
                      <a:pPr>
                        <a:lnSpc>
                          <a:spcPct val="100000"/>
                        </a:lnSpc>
                      </a:pPr>
                      <a:r>
                        <a:rPr lang="en-US" sz="1600" smtClean="0">
                          <a:latin typeface="Courier New" pitchFamily="49" charset="0"/>
                          <a:cs typeface="Courier New" pitchFamily="49" charset="0"/>
                        </a:rPr>
                        <a:t>daw</a:t>
                      </a:r>
                      <a:endParaRPr sz="1600">
                        <a:latin typeface="Courier New" pitchFamily="49" charset="0"/>
                        <a:cs typeface="Courier New" pitchFamily="49" charset="0"/>
                      </a:endParaRPr>
                    </a:p>
                  </a:txBody>
                  <a:tcPr/>
                </a:tc>
                <a:tc>
                  <a:txBody>
                    <a:bodyPr/>
                    <a:lstStyle/>
                    <a:p>
                      <a:pPr>
                        <a:lnSpc>
                          <a:spcPct val="100000"/>
                        </a:lnSpc>
                      </a:pPr>
                      <a:r>
                        <a:rPr lang="en-US" sz="1600" smtClean="0"/>
                        <a:t>Delete around word (includes surrounding</a:t>
                      </a:r>
                      <a:r>
                        <a:rPr lang="en-US" sz="1600" baseline="0" smtClean="0"/>
                        <a:t> spaces)</a:t>
                      </a:r>
                      <a:endParaRPr sz="1600"/>
                    </a:p>
                  </a:txBody>
                  <a:tcPr/>
                </a:tc>
              </a:tr>
              <a:tr h="370800">
                <a:tc>
                  <a:txBody>
                    <a:bodyPr/>
                    <a:lstStyle/>
                    <a:p>
                      <a:pPr>
                        <a:lnSpc>
                          <a:spcPct val="100000"/>
                        </a:lnSpc>
                      </a:pPr>
                      <a:r>
                        <a:rPr lang="en-US" sz="1600">
                          <a:latin typeface="Courier New" pitchFamily="49" charset="0"/>
                          <a:cs typeface="Courier New" pitchFamily="49" charset="0"/>
                        </a:rPr>
                        <a:t>daW</a:t>
                      </a:r>
                      <a:endParaRPr sz="1600">
                        <a:latin typeface="Courier New" pitchFamily="49" charset="0"/>
                        <a:cs typeface="Courier New" pitchFamily="49" charset="0"/>
                      </a:endParaRPr>
                    </a:p>
                  </a:txBody>
                  <a:tcPr/>
                </a:tc>
                <a:tc>
                  <a:txBody>
                    <a:bodyPr/>
                    <a:lstStyle/>
                    <a:p>
                      <a:pPr>
                        <a:lnSpc>
                          <a:spcPct val="100000"/>
                        </a:lnSpc>
                      </a:pPr>
                      <a:r>
                        <a:rPr lang="en-US" sz="1600"/>
                        <a:t>Delete around Word (</a:t>
                      </a:r>
                      <a:r>
                        <a:rPr lang="en-US" sz="1600" smtClean="0"/>
                        <a:t>ignore </a:t>
                      </a:r>
                      <a:r>
                        <a:rPr lang="en-US" sz="1600"/>
                        <a:t>punctuation</a:t>
                      </a:r>
                      <a:r>
                        <a:rPr lang="en-US" sz="1600" smtClean="0"/>
                        <a:t>) (includes surrounding</a:t>
                      </a:r>
                      <a:r>
                        <a:rPr lang="en-US" sz="1600" baseline="0" smtClean="0"/>
                        <a:t> spaces)</a:t>
                      </a:r>
                      <a:endParaRPr sz="1600"/>
                    </a:p>
                  </a:txBody>
                  <a:tcPr/>
                </a:tc>
              </a:tr>
              <a:tr h="370800">
                <a:tc>
                  <a:txBody>
                    <a:bodyPr/>
                    <a:lstStyle/>
                    <a:p>
                      <a:pPr>
                        <a:lnSpc>
                          <a:spcPct val="100000"/>
                        </a:lnSpc>
                      </a:pPr>
                      <a:r>
                        <a:rPr lang="en-US" sz="1600">
                          <a:latin typeface="Courier New" pitchFamily="49" charset="0"/>
                          <a:cs typeface="Courier New" pitchFamily="49" charset="0"/>
                        </a:rPr>
                        <a:t>ciw</a:t>
                      </a:r>
                      <a:endParaRPr sz="1600">
                        <a:latin typeface="Courier New" pitchFamily="49" charset="0"/>
                        <a:cs typeface="Courier New" pitchFamily="49" charset="0"/>
                      </a:endParaRPr>
                    </a:p>
                  </a:txBody>
                  <a:tcPr/>
                </a:tc>
                <a:tc>
                  <a:txBody>
                    <a:bodyPr/>
                    <a:lstStyle/>
                    <a:p>
                      <a:pPr>
                        <a:lnSpc>
                          <a:spcPct val="100000"/>
                        </a:lnSpc>
                      </a:pPr>
                      <a:r>
                        <a:rPr lang="en-US" sz="1600"/>
                        <a:t>Change </a:t>
                      </a:r>
                      <a:r>
                        <a:rPr lang="en-US" sz="1600" smtClean="0"/>
                        <a:t>inner </a:t>
                      </a:r>
                      <a:r>
                        <a:rPr lang="en-US" sz="1600"/>
                        <a:t>word</a:t>
                      </a:r>
                      <a:endParaRPr sz="1600"/>
                    </a:p>
                  </a:txBody>
                  <a:tcPr/>
                </a:tc>
              </a:tr>
              <a:tr h="370800">
                <a:tc>
                  <a:txBody>
                    <a:bodyPr/>
                    <a:lstStyle/>
                    <a:p>
                      <a:pPr>
                        <a:lnSpc>
                          <a:spcPct val="100000"/>
                        </a:lnSpc>
                      </a:pPr>
                      <a:r>
                        <a:rPr lang="en-US" sz="1600">
                          <a:latin typeface="Courier New" pitchFamily="49" charset="0"/>
                          <a:cs typeface="Courier New" pitchFamily="49" charset="0"/>
                        </a:rPr>
                        <a:t>dap</a:t>
                      </a:r>
                      <a:endParaRPr sz="1600">
                        <a:latin typeface="Courier New" pitchFamily="49" charset="0"/>
                        <a:cs typeface="Courier New" pitchFamily="49" charset="0"/>
                      </a:endParaRPr>
                    </a:p>
                  </a:txBody>
                  <a:tcPr/>
                </a:tc>
                <a:tc>
                  <a:txBody>
                    <a:bodyPr/>
                    <a:lstStyle/>
                    <a:p>
                      <a:pPr>
                        <a:lnSpc>
                          <a:spcPct val="100000"/>
                        </a:lnSpc>
                      </a:pPr>
                      <a:r>
                        <a:rPr lang="en-US" sz="1600"/>
                        <a:t>Delete around paragraph (includes blank line(s))</a:t>
                      </a:r>
                      <a:endParaRPr sz="1600"/>
                    </a:p>
                  </a:txBody>
                  <a:tcPr/>
                </a:tc>
              </a:tr>
              <a:tr h="372240">
                <a:tc>
                  <a:txBody>
                    <a:bodyPr/>
                    <a:lstStyle/>
                    <a:p>
                      <a:pPr>
                        <a:lnSpc>
                          <a:spcPct val="100000"/>
                        </a:lnSpc>
                      </a:pPr>
                      <a:r>
                        <a:rPr lang="en-US" sz="1600">
                          <a:latin typeface="Courier New" pitchFamily="49" charset="0"/>
                          <a:cs typeface="Courier New" pitchFamily="49" charset="0"/>
                        </a:rPr>
                        <a:t>vip</a:t>
                      </a:r>
                      <a:endParaRPr sz="1600">
                        <a:latin typeface="Courier New" pitchFamily="49" charset="0"/>
                        <a:cs typeface="Courier New" pitchFamily="49" charset="0"/>
                      </a:endParaRPr>
                    </a:p>
                  </a:txBody>
                  <a:tcPr/>
                </a:tc>
                <a:tc>
                  <a:txBody>
                    <a:bodyPr/>
                    <a:lstStyle/>
                    <a:p>
                      <a:pPr>
                        <a:lnSpc>
                          <a:spcPct val="100000"/>
                        </a:lnSpc>
                      </a:pPr>
                      <a:r>
                        <a:rPr lang="en-US" sz="1600"/>
                        <a:t>Select </a:t>
                      </a:r>
                      <a:r>
                        <a:rPr lang="en-US" sz="1600" smtClean="0"/>
                        <a:t>inner </a:t>
                      </a:r>
                      <a:r>
                        <a:rPr lang="en-US" sz="1600"/>
                        <a:t>paragraph (excludes blank lines)</a:t>
                      </a:r>
                      <a:endParaRPr sz="1600"/>
                    </a:p>
                  </a:txBody>
                  <a:tcPr/>
                </a:tc>
              </a:tr>
              <a:tr h="370800">
                <a:tc>
                  <a:txBody>
                    <a:bodyPr/>
                    <a:lstStyle/>
                    <a:p>
                      <a:pPr>
                        <a:lnSpc>
                          <a:spcPct val="100000"/>
                        </a:lnSpc>
                      </a:pPr>
                      <a:r>
                        <a:rPr lang="en-US" sz="1600">
                          <a:latin typeface="Courier New" pitchFamily="49" charset="0"/>
                          <a:cs typeface="Courier New" pitchFamily="49" charset="0"/>
                        </a:rPr>
                        <a:t>ci{</a:t>
                      </a:r>
                      <a:endParaRPr sz="1600">
                        <a:latin typeface="Courier New" pitchFamily="49" charset="0"/>
                        <a:cs typeface="Courier New" pitchFamily="49" charset="0"/>
                      </a:endParaRPr>
                    </a:p>
                  </a:txBody>
                  <a:tcPr/>
                </a:tc>
                <a:tc>
                  <a:txBody>
                    <a:bodyPr/>
                    <a:lstStyle/>
                    <a:p>
                      <a:pPr>
                        <a:lnSpc>
                          <a:spcPct val="100000"/>
                        </a:lnSpc>
                      </a:pPr>
                      <a:r>
                        <a:rPr lang="en-US" sz="1600"/>
                        <a:t>Change </a:t>
                      </a:r>
                      <a:r>
                        <a:rPr lang="en-US" sz="1600" smtClean="0"/>
                        <a:t>inner current </a:t>
                      </a:r>
                      <a:r>
                        <a:rPr lang="en-US" sz="1600"/>
                        <a:t>{} </a:t>
                      </a:r>
                      <a:r>
                        <a:rPr lang="en-US" sz="1600" smtClean="0"/>
                        <a:t>block (or use </a:t>
                      </a:r>
                      <a:r>
                        <a:rPr lang="en-US" sz="1600" smtClean="0">
                          <a:latin typeface="Courier New" pitchFamily="49" charset="0"/>
                          <a:cs typeface="Courier New" pitchFamily="49" charset="0"/>
                        </a:rPr>
                        <a:t>ciB</a:t>
                      </a:r>
                      <a:r>
                        <a:rPr lang="en-US" sz="1600" smtClean="0"/>
                        <a:t>)</a:t>
                      </a:r>
                      <a:endParaRPr sz="1600"/>
                    </a:p>
                  </a:txBody>
                  <a:tcPr/>
                </a:tc>
              </a:tr>
              <a:tr h="370800">
                <a:tc>
                  <a:txBody>
                    <a:bodyPr/>
                    <a:lstStyle/>
                    <a:p>
                      <a:pPr>
                        <a:lnSpc>
                          <a:spcPct val="100000"/>
                        </a:lnSpc>
                      </a:pPr>
                      <a:r>
                        <a:rPr lang="en-US" sz="1600">
                          <a:latin typeface="Courier New" pitchFamily="49" charset="0"/>
                          <a:cs typeface="Courier New" pitchFamily="49" charset="0"/>
                        </a:rPr>
                        <a:t>di(</a:t>
                      </a:r>
                      <a:endParaRPr sz="1600">
                        <a:latin typeface="Courier New" pitchFamily="49" charset="0"/>
                        <a:cs typeface="Courier New" pitchFamily="49" charset="0"/>
                      </a:endParaRPr>
                    </a:p>
                  </a:txBody>
                  <a:tcPr/>
                </a:tc>
                <a:tc>
                  <a:txBody>
                    <a:bodyPr/>
                    <a:lstStyle/>
                    <a:p>
                      <a:pPr>
                        <a:lnSpc>
                          <a:spcPct val="100000"/>
                        </a:lnSpc>
                      </a:pPr>
                      <a:r>
                        <a:rPr lang="en-US" sz="1600"/>
                        <a:t>Delete </a:t>
                      </a:r>
                      <a:r>
                        <a:rPr lang="en-US" sz="1600" smtClean="0"/>
                        <a:t>inner current </a:t>
                      </a:r>
                      <a:r>
                        <a:rPr lang="en-US" sz="1600"/>
                        <a:t>() </a:t>
                      </a:r>
                      <a:r>
                        <a:rPr lang="en-US" sz="1600" smtClean="0"/>
                        <a:t>parentheses (or use </a:t>
                      </a:r>
                      <a:r>
                        <a:rPr lang="en-US" sz="1600" smtClean="0">
                          <a:latin typeface="Courier New" pitchFamily="49" charset="0"/>
                          <a:cs typeface="Courier New" pitchFamily="49" charset="0"/>
                        </a:rPr>
                        <a:t>cib</a:t>
                      </a:r>
                      <a:r>
                        <a:rPr lang="en-US" sz="1600" smtClean="0"/>
                        <a:t>)</a:t>
                      </a:r>
                      <a:endParaRPr sz="1600"/>
                    </a:p>
                  </a:txBody>
                  <a:tcPr/>
                </a:tc>
              </a:tr>
              <a:tr h="370800">
                <a:tc>
                  <a:txBody>
                    <a:bodyPr/>
                    <a:lstStyle/>
                    <a:p>
                      <a:r>
                        <a:rPr lang="en-US" sz="1600">
                          <a:latin typeface="Courier New" pitchFamily="49" charset="0"/>
                          <a:cs typeface="Courier New" pitchFamily="49" charset="0"/>
                        </a:rPr>
                        <a:t>ci"</a:t>
                      </a:r>
                      <a:endParaRPr sz="1600">
                        <a:latin typeface="Courier New" pitchFamily="49" charset="0"/>
                        <a:cs typeface="Courier New" pitchFamily="49" charset="0"/>
                      </a:endParaRPr>
                    </a:p>
                  </a:txBody>
                  <a:tcPr/>
                </a:tc>
                <a:tc>
                  <a:txBody>
                    <a:bodyPr/>
                    <a:lstStyle/>
                    <a:p>
                      <a:r>
                        <a:rPr lang="en-US" sz="1600"/>
                        <a:t>Change </a:t>
                      </a:r>
                      <a:r>
                        <a:rPr lang="en-US" sz="1600" smtClean="0"/>
                        <a:t>inner "" </a:t>
                      </a:r>
                      <a:r>
                        <a:rPr lang="en-US" sz="1600"/>
                        <a:t>string (Vim version 7.x)</a:t>
                      </a:r>
                      <a:endParaRPr sz="1600"/>
                    </a:p>
                  </a:txBody>
                  <a:tcPr/>
                </a:tc>
              </a:tr>
              <a:tr h="370800">
                <a:tc>
                  <a:txBody>
                    <a:bodyPr/>
                    <a:lstStyle/>
                    <a:p>
                      <a:r>
                        <a:rPr lang="en-US" sz="1600">
                          <a:latin typeface="Courier New" pitchFamily="49" charset="0"/>
                          <a:cs typeface="Courier New" pitchFamily="49" charset="0"/>
                        </a:rPr>
                        <a:t>cit</a:t>
                      </a:r>
                      <a:endParaRPr sz="1600">
                        <a:latin typeface="Courier New" pitchFamily="49" charset="0"/>
                        <a:cs typeface="Courier New" pitchFamily="49" charset="0"/>
                      </a:endParaRPr>
                    </a:p>
                  </a:txBody>
                  <a:tcPr/>
                </a:tc>
                <a:tc>
                  <a:txBody>
                    <a:bodyPr/>
                    <a:lstStyle/>
                    <a:p>
                      <a:r>
                        <a:rPr lang="en-US" sz="1600"/>
                        <a:t>Change </a:t>
                      </a:r>
                      <a:r>
                        <a:rPr lang="en-US" sz="1600" smtClean="0"/>
                        <a:t>inner tag </a:t>
                      </a:r>
                      <a:r>
                        <a:rPr lang="en-US" sz="1600"/>
                        <a:t>(e.g., between HTML tags)</a:t>
                      </a:r>
                      <a:endParaRPr sz="1600"/>
                    </a:p>
                  </a:txBody>
                  <a:tcPr/>
                </a:tc>
              </a:tr>
            </a:tbl>
          </a:graphicData>
        </a:graphic>
      </p:graphicFrame>
      <p:sp>
        <p:nvSpPr>
          <p:cNvPr id="101" name="CustomShape 3"/>
          <p:cNvSpPr/>
          <p:nvPr/>
        </p:nvSpPr>
        <p:spPr>
          <a:xfrm>
            <a:off x="6553080" y="6356520"/>
            <a:ext cx="2132280" cy="363600"/>
          </a:xfrm>
          <a:prstGeom prst="rect">
            <a:avLst/>
          </a:prstGeom>
        </p:spPr>
        <p:txBody>
          <a:bodyPr lIns="90000" tIns="45000" rIns="90000" bIns="45000" anchor="ctr"/>
          <a:lstStyle/>
          <a:p>
            <a:pPr algn="r">
              <a:lnSpc>
                <a:spcPct val="100000"/>
              </a:lnSpc>
            </a:pPr>
            <a:fld id="{3C89BDCB-F6B4-4F9F-B55C-E7C04B0122A3}" type="slidenum">
              <a:rPr lang="en-US" sz="1200">
                <a:solidFill>
                  <a:srgbClr val="8B8B8B"/>
                </a:solidFill>
                <a:latin typeface="Calibri"/>
              </a:rPr>
              <a:pPr algn="r">
                <a:lnSpc>
                  <a:spcPct val="100000"/>
                </a:lnSpc>
              </a:pPr>
              <a:t>14</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n-US" sz="4400" smtClean="0">
                <a:solidFill>
                  <a:srgbClr val="000000"/>
                </a:solidFill>
                <a:latin typeface="Calibri"/>
              </a:rPr>
              <a:t>Text Object Example: </a:t>
            </a:r>
            <a:r>
              <a:rPr lang="en-US" sz="4400" smtClean="0">
                <a:solidFill>
                  <a:srgbClr val="000000"/>
                </a:solidFill>
                <a:latin typeface="Courier New" pitchFamily="49" charset="0"/>
                <a:cs typeface="Courier New" pitchFamily="49" charset="0"/>
              </a:rPr>
              <a:t>ci{</a:t>
            </a:r>
            <a:endParaRPr>
              <a:latin typeface="Courier New" pitchFamily="49" charset="0"/>
              <a:cs typeface="Courier New" pitchFamily="49" charset="0"/>
            </a:endParaRPr>
          </a:p>
        </p:txBody>
      </p:sp>
      <p:sp>
        <p:nvSpPr>
          <p:cNvPr id="97" name="CustomShape 2"/>
          <p:cNvSpPr/>
          <p:nvPr/>
        </p:nvSpPr>
        <p:spPr>
          <a:xfrm>
            <a:off x="6553080" y="6356520"/>
            <a:ext cx="2132280" cy="363600"/>
          </a:xfrm>
          <a:prstGeom prst="rect">
            <a:avLst/>
          </a:prstGeom>
        </p:spPr>
        <p:txBody>
          <a:bodyPr lIns="90000" tIns="45000" rIns="90000" bIns="45000" anchor="ctr"/>
          <a:lstStyle/>
          <a:p>
            <a:pPr algn="r">
              <a:lnSpc>
                <a:spcPct val="100000"/>
              </a:lnSpc>
            </a:pPr>
            <a:fld id="{2446623C-1589-4B4D-B747-93480B6C0423}" type="slidenum">
              <a:rPr lang="en-US" sz="1200">
                <a:solidFill>
                  <a:srgbClr val="8B8B8B"/>
                </a:solidFill>
                <a:latin typeface="Calibri"/>
              </a:rPr>
              <a:pPr algn="r">
                <a:lnSpc>
                  <a:spcPct val="100000"/>
                </a:lnSpc>
              </a:pPr>
              <a:t>15</a:t>
            </a:fld>
            <a:endParaRPr/>
          </a:p>
        </p:txBody>
      </p:sp>
      <p:sp>
        <p:nvSpPr>
          <p:cNvPr id="98" name="CustomShape 3"/>
          <p:cNvSpPr/>
          <p:nvPr/>
        </p:nvSpPr>
        <p:spPr>
          <a:xfrm>
            <a:off x="457200" y="1600200"/>
            <a:ext cx="8228160" cy="4524480"/>
          </a:xfrm>
          <a:prstGeom prst="rect">
            <a:avLst/>
          </a:prstGeom>
        </p:spPr>
        <p:txBody>
          <a:bodyPr lIns="90000" tIns="45000" rIns="90000" bIns="45000"/>
          <a:lstStyle/>
          <a:p>
            <a:pPr>
              <a:lnSpc>
                <a:spcPct val="100000"/>
              </a:lnSpc>
            </a:pPr>
            <a:r>
              <a:rPr lang="en-US" sz="3200" smtClean="0">
                <a:solidFill>
                  <a:srgbClr val="000000"/>
                </a:solidFill>
                <a:latin typeface="Calibri"/>
              </a:rPr>
              <a:t>Start...</a:t>
            </a:r>
          </a:p>
          <a:p>
            <a:pPr>
              <a:lnSpc>
                <a:spcPct val="100000"/>
              </a:lnSpc>
            </a:pPr>
            <a:endParaRPr lang="en-US" sz="3200" smtClean="0">
              <a:solidFill>
                <a:srgbClr val="000000"/>
              </a:solidFill>
              <a:latin typeface="Calibri"/>
            </a:endParaRPr>
          </a:p>
          <a:p>
            <a:pPr>
              <a:lnSpc>
                <a:spcPct val="100000"/>
              </a:lnSpc>
            </a:pPr>
            <a:endParaRPr lang="en-US" sz="3200" smtClean="0">
              <a:solidFill>
                <a:srgbClr val="000000"/>
              </a:solidFill>
              <a:latin typeface="Calibri"/>
            </a:endParaRPr>
          </a:p>
          <a:p>
            <a:pPr>
              <a:lnSpc>
                <a:spcPct val="100000"/>
              </a:lnSpc>
            </a:pPr>
            <a:endParaRPr lang="en-US" sz="3200" smtClean="0">
              <a:solidFill>
                <a:srgbClr val="000000"/>
              </a:solidFill>
              <a:latin typeface="Calibri"/>
            </a:endParaRPr>
          </a:p>
          <a:p>
            <a:pPr>
              <a:lnSpc>
                <a:spcPct val="100000"/>
              </a:lnSpc>
            </a:pPr>
            <a:r>
              <a:rPr lang="en-US" sz="3200" smtClean="0">
                <a:solidFill>
                  <a:srgbClr val="000000"/>
                </a:solidFill>
                <a:latin typeface="Calibri"/>
              </a:rPr>
              <a:t>After Normal mode command, </a:t>
            </a:r>
            <a:r>
              <a:rPr lang="en-US" sz="3200" smtClean="0">
                <a:solidFill>
                  <a:srgbClr val="000000"/>
                </a:solidFill>
                <a:latin typeface="Courier New" pitchFamily="49" charset="0"/>
                <a:cs typeface="Courier New" pitchFamily="49" charset="0"/>
              </a:rPr>
              <a:t>ci{</a:t>
            </a:r>
            <a:endParaRPr smtClean="0">
              <a:latin typeface="Courier New" pitchFamily="49" charset="0"/>
              <a:cs typeface="Courier New" pitchFamily="49" charset="0"/>
            </a:endParaRPr>
          </a:p>
        </p:txBody>
      </p:sp>
      <p:pic>
        <p:nvPicPr>
          <p:cNvPr id="1026" name="Picture 2"/>
          <p:cNvPicPr>
            <a:picLocks noChangeAspect="1" noChangeArrowheads="1"/>
          </p:cNvPicPr>
          <p:nvPr/>
        </p:nvPicPr>
        <p:blipFill>
          <a:blip r:embed="rId2" cstate="print"/>
          <a:srcRect/>
          <a:stretch>
            <a:fillRect/>
          </a:stretch>
        </p:blipFill>
        <p:spPr bwMode="auto">
          <a:xfrm>
            <a:off x="1905000" y="1781175"/>
            <a:ext cx="3686175" cy="1724025"/>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905000" y="4267200"/>
            <a:ext cx="3438525" cy="1085850"/>
          </a:xfrm>
          <a:prstGeom prst="rect">
            <a:avLst/>
          </a:prstGeom>
          <a:noFill/>
          <a:ln w="9525">
            <a:noFill/>
            <a:miter lim="800000"/>
            <a:headEnd/>
            <a:tailEnd/>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n-US" sz="4400">
                <a:solidFill>
                  <a:srgbClr val="000000"/>
                </a:solidFill>
                <a:latin typeface="Calibri"/>
              </a:rPr>
              <a:t>Adding Text</a:t>
            </a:r>
            <a:endParaRPr/>
          </a:p>
        </p:txBody>
      </p:sp>
      <p:graphicFrame>
        <p:nvGraphicFramePr>
          <p:cNvPr id="72" name="Table 2"/>
          <p:cNvGraphicFramePr/>
          <p:nvPr/>
        </p:nvGraphicFramePr>
        <p:xfrm>
          <a:off x="457200" y="1600200"/>
          <a:ext cx="8228160" cy="3708000"/>
        </p:xfrm>
        <a:graphic>
          <a:graphicData uri="http://schemas.openxmlformats.org/drawingml/2006/table">
            <a:tbl>
              <a:tblPr>
                <a:tableStyleId>{69CF1AB2-1976-4502-BF36-3FF5EA218861}</a:tableStyleId>
              </a:tblPr>
              <a:tblGrid>
                <a:gridCol w="1523880"/>
                <a:gridCol w="6704280"/>
              </a:tblGrid>
              <a:tr h="370800">
                <a:tc>
                  <a:txBody>
                    <a:bodyPr/>
                    <a:lstStyle/>
                    <a:p>
                      <a:pPr>
                        <a:lnSpc>
                          <a:spcPct val="100000"/>
                        </a:lnSpc>
                      </a:pPr>
                      <a:r>
                        <a:rPr lang="en-US"/>
                        <a:t>Command</a:t>
                      </a:r>
                      <a:endParaRPr/>
                    </a:p>
                  </a:txBody>
                  <a:tcPr>
                    <a:solidFill>
                      <a:schemeClr val="tx2">
                        <a:lumMod val="40000"/>
                        <a:lumOff val="60000"/>
                      </a:schemeClr>
                    </a:solidFill>
                  </a:tcPr>
                </a:tc>
                <a:tc>
                  <a:txBody>
                    <a:bodyPr/>
                    <a:lstStyle/>
                    <a:p>
                      <a:pPr>
                        <a:lnSpc>
                          <a:spcPct val="100000"/>
                        </a:lnSpc>
                      </a:pPr>
                      <a:r>
                        <a:rPr lang="en-US"/>
                        <a:t>Description</a:t>
                      </a:r>
                      <a:endParaRPr/>
                    </a:p>
                  </a:txBody>
                  <a:tcPr>
                    <a:solidFill>
                      <a:schemeClr val="tx2">
                        <a:lumMod val="40000"/>
                        <a:lumOff val="60000"/>
                      </a:schemeClr>
                    </a:solidFill>
                  </a:tcPr>
                </a:tc>
              </a:tr>
              <a:tr h="370800">
                <a:tc>
                  <a:txBody>
                    <a:bodyPr/>
                    <a:lstStyle/>
                    <a:p>
                      <a:pPr>
                        <a:lnSpc>
                          <a:spcPct val="100000"/>
                        </a:lnSpc>
                      </a:pPr>
                      <a:r>
                        <a:rPr lang="en-US" sz="1600">
                          <a:latin typeface="Courier New" pitchFamily="49" charset="0"/>
                          <a:cs typeface="Courier New" pitchFamily="49" charset="0"/>
                        </a:rPr>
                        <a:t>i</a:t>
                      </a:r>
                      <a:endParaRPr sz="1600">
                        <a:latin typeface="Courier New" pitchFamily="49" charset="0"/>
                        <a:cs typeface="Courier New" pitchFamily="49" charset="0"/>
                      </a:endParaRPr>
                    </a:p>
                  </a:txBody>
                  <a:tcPr/>
                </a:tc>
                <a:tc>
                  <a:txBody>
                    <a:bodyPr/>
                    <a:lstStyle/>
                    <a:p>
                      <a:pPr>
                        <a:lnSpc>
                          <a:spcPct val="100000"/>
                        </a:lnSpc>
                      </a:pPr>
                      <a:r>
                        <a:rPr lang="en-US" sz="1600"/>
                        <a:t>Switch to insert mode before cursor position</a:t>
                      </a:r>
                      <a:endParaRPr sz="1600"/>
                    </a:p>
                  </a:txBody>
                  <a:tcPr/>
                </a:tc>
              </a:tr>
              <a:tr h="370800">
                <a:tc>
                  <a:txBody>
                    <a:bodyPr/>
                    <a:lstStyle/>
                    <a:p>
                      <a:pPr>
                        <a:lnSpc>
                          <a:spcPct val="100000"/>
                        </a:lnSpc>
                      </a:pPr>
                      <a:r>
                        <a:rPr lang="en-US" sz="1600">
                          <a:latin typeface="Courier New" pitchFamily="49" charset="0"/>
                          <a:cs typeface="Courier New" pitchFamily="49" charset="0"/>
                        </a:rPr>
                        <a:t>a</a:t>
                      </a:r>
                      <a:endParaRPr sz="1600">
                        <a:latin typeface="Courier New" pitchFamily="49" charset="0"/>
                        <a:cs typeface="Courier New" pitchFamily="49" charset="0"/>
                      </a:endParaRPr>
                    </a:p>
                  </a:txBody>
                  <a:tcPr/>
                </a:tc>
                <a:tc>
                  <a:txBody>
                    <a:bodyPr/>
                    <a:lstStyle/>
                    <a:p>
                      <a:pPr>
                        <a:lnSpc>
                          <a:spcPct val="100000"/>
                        </a:lnSpc>
                      </a:pPr>
                      <a:r>
                        <a:rPr lang="en-US" sz="1600"/>
                        <a:t>Switch to insert mode after cursor position</a:t>
                      </a:r>
                      <a:endParaRPr sz="1600"/>
                    </a:p>
                  </a:txBody>
                  <a:tcPr/>
                </a:tc>
              </a:tr>
              <a:tr h="370800">
                <a:tc>
                  <a:txBody>
                    <a:bodyPr/>
                    <a:lstStyle/>
                    <a:p>
                      <a:pPr>
                        <a:lnSpc>
                          <a:spcPct val="100000"/>
                        </a:lnSpc>
                      </a:pPr>
                      <a:r>
                        <a:rPr lang="en-US" sz="1600">
                          <a:latin typeface="Courier New" pitchFamily="49" charset="0"/>
                          <a:cs typeface="Courier New" pitchFamily="49" charset="0"/>
                        </a:rPr>
                        <a:t>I</a:t>
                      </a:r>
                      <a:endParaRPr sz="1600">
                        <a:latin typeface="Courier New" pitchFamily="49" charset="0"/>
                        <a:cs typeface="Courier New" pitchFamily="49" charset="0"/>
                      </a:endParaRPr>
                    </a:p>
                  </a:txBody>
                  <a:tcPr/>
                </a:tc>
                <a:tc>
                  <a:txBody>
                    <a:bodyPr/>
                    <a:lstStyle/>
                    <a:p>
                      <a:pPr>
                        <a:lnSpc>
                          <a:spcPct val="100000"/>
                        </a:lnSpc>
                      </a:pPr>
                      <a:r>
                        <a:rPr lang="en-US" sz="1600"/>
                        <a:t>Switch to insert mode before first character in current line</a:t>
                      </a:r>
                      <a:endParaRPr sz="1600"/>
                    </a:p>
                  </a:txBody>
                  <a:tcPr/>
                </a:tc>
              </a:tr>
              <a:tr h="370800">
                <a:tc>
                  <a:txBody>
                    <a:bodyPr/>
                    <a:lstStyle/>
                    <a:p>
                      <a:pPr>
                        <a:lnSpc>
                          <a:spcPct val="100000"/>
                        </a:lnSpc>
                      </a:pPr>
                      <a:r>
                        <a:rPr lang="en-US" sz="1600">
                          <a:latin typeface="Courier New" pitchFamily="49" charset="0"/>
                          <a:cs typeface="Courier New" pitchFamily="49" charset="0"/>
                        </a:rPr>
                        <a:t>A</a:t>
                      </a:r>
                      <a:endParaRPr sz="1600">
                        <a:latin typeface="Courier New" pitchFamily="49" charset="0"/>
                        <a:cs typeface="Courier New" pitchFamily="49" charset="0"/>
                      </a:endParaRPr>
                    </a:p>
                  </a:txBody>
                  <a:tcPr/>
                </a:tc>
                <a:tc>
                  <a:txBody>
                    <a:bodyPr/>
                    <a:lstStyle/>
                    <a:p>
                      <a:pPr>
                        <a:lnSpc>
                          <a:spcPct val="100000"/>
                        </a:lnSpc>
                      </a:pPr>
                      <a:r>
                        <a:rPr lang="en-US" sz="1600"/>
                        <a:t>Switch to insert mode after last character in current line</a:t>
                      </a:r>
                      <a:endParaRPr sz="1600"/>
                    </a:p>
                  </a:txBody>
                  <a:tcPr/>
                </a:tc>
              </a:tr>
              <a:tr h="370800">
                <a:tc>
                  <a:txBody>
                    <a:bodyPr/>
                    <a:lstStyle/>
                    <a:p>
                      <a:pPr>
                        <a:lnSpc>
                          <a:spcPct val="100000"/>
                        </a:lnSpc>
                      </a:pPr>
                      <a:r>
                        <a:rPr lang="en-US" sz="1600">
                          <a:latin typeface="Courier New" pitchFamily="49" charset="0"/>
                          <a:cs typeface="Courier New" pitchFamily="49" charset="0"/>
                        </a:rPr>
                        <a:t>o</a:t>
                      </a:r>
                      <a:endParaRPr sz="1600">
                        <a:latin typeface="Courier New" pitchFamily="49" charset="0"/>
                        <a:cs typeface="Courier New" pitchFamily="49" charset="0"/>
                      </a:endParaRPr>
                    </a:p>
                  </a:txBody>
                  <a:tcPr/>
                </a:tc>
                <a:tc>
                  <a:txBody>
                    <a:bodyPr/>
                    <a:lstStyle/>
                    <a:p>
                      <a:pPr>
                        <a:lnSpc>
                          <a:spcPct val="100000"/>
                        </a:lnSpc>
                      </a:pPr>
                      <a:r>
                        <a:rPr lang="en-US" sz="1600"/>
                        <a:t>Insert new line after current position</a:t>
                      </a:r>
                      <a:endParaRPr sz="1600"/>
                    </a:p>
                  </a:txBody>
                  <a:tcPr/>
                </a:tc>
              </a:tr>
              <a:tr h="370800">
                <a:tc>
                  <a:txBody>
                    <a:bodyPr/>
                    <a:lstStyle/>
                    <a:p>
                      <a:pPr>
                        <a:lnSpc>
                          <a:spcPct val="100000"/>
                        </a:lnSpc>
                      </a:pPr>
                      <a:r>
                        <a:rPr lang="en-US" sz="1600">
                          <a:latin typeface="Courier New" pitchFamily="49" charset="0"/>
                          <a:cs typeface="Courier New" pitchFamily="49" charset="0"/>
                        </a:rPr>
                        <a:t>O</a:t>
                      </a:r>
                      <a:endParaRPr sz="1600">
                        <a:latin typeface="Courier New" pitchFamily="49" charset="0"/>
                        <a:cs typeface="Courier New" pitchFamily="49" charset="0"/>
                      </a:endParaRPr>
                    </a:p>
                  </a:txBody>
                  <a:tcPr/>
                </a:tc>
                <a:tc>
                  <a:txBody>
                    <a:bodyPr/>
                    <a:lstStyle/>
                    <a:p>
                      <a:pPr>
                        <a:lnSpc>
                          <a:spcPct val="100000"/>
                        </a:lnSpc>
                      </a:pPr>
                      <a:r>
                        <a:rPr lang="en-US" sz="1600"/>
                        <a:t>Insert new line before current position</a:t>
                      </a:r>
                      <a:endParaRPr sz="1600"/>
                    </a:p>
                  </a:txBody>
                  <a:tcPr/>
                </a:tc>
              </a:tr>
              <a:tr h="370800">
                <a:tc>
                  <a:txBody>
                    <a:bodyPr/>
                    <a:lstStyle/>
                    <a:p>
                      <a:pPr>
                        <a:lnSpc>
                          <a:spcPct val="100000"/>
                        </a:lnSpc>
                      </a:pPr>
                      <a:r>
                        <a:rPr lang="en-US" sz="1600" smtClean="0">
                          <a:latin typeface="Courier New" pitchFamily="49" charset="0"/>
                          <a:cs typeface="Courier New" pitchFamily="49" charset="0"/>
                        </a:rPr>
                        <a:t>u</a:t>
                      </a:r>
                      <a:endParaRPr sz="1600">
                        <a:latin typeface="Courier New" pitchFamily="49" charset="0"/>
                        <a:cs typeface="Courier New" pitchFamily="49" charset="0"/>
                      </a:endParaRPr>
                    </a:p>
                  </a:txBody>
                  <a:tcPr/>
                </a:tc>
                <a:tc>
                  <a:txBody>
                    <a:bodyPr/>
                    <a:lstStyle/>
                    <a:p>
                      <a:pPr>
                        <a:lnSpc>
                          <a:spcPct val="100000"/>
                        </a:lnSpc>
                      </a:pPr>
                      <a:r>
                        <a:rPr lang="en-US" sz="1600" smtClean="0"/>
                        <a:t>Undo last change</a:t>
                      </a:r>
                      <a:endParaRPr sz="1600"/>
                    </a:p>
                  </a:txBody>
                  <a:tcPr/>
                </a:tc>
              </a:tr>
              <a:tr h="370800">
                <a:tc>
                  <a:txBody>
                    <a:bodyPr/>
                    <a:lstStyle/>
                    <a:p>
                      <a:pPr>
                        <a:lnSpc>
                          <a:spcPct val="100000"/>
                        </a:lnSpc>
                      </a:pPr>
                      <a:r>
                        <a:rPr lang="en-US" sz="1600" smtClean="0">
                          <a:latin typeface="Courier New" pitchFamily="49" charset="0"/>
                          <a:cs typeface="Courier New" pitchFamily="49" charset="0"/>
                        </a:rPr>
                        <a:t>&lt;C-r&gt;</a:t>
                      </a:r>
                      <a:endParaRPr sz="1600">
                        <a:latin typeface="Courier New" pitchFamily="49" charset="0"/>
                        <a:cs typeface="Courier New" pitchFamily="49" charset="0"/>
                      </a:endParaRPr>
                    </a:p>
                  </a:txBody>
                  <a:tcPr/>
                </a:tc>
                <a:tc>
                  <a:txBody>
                    <a:bodyPr/>
                    <a:lstStyle/>
                    <a:p>
                      <a:pPr>
                        <a:lnSpc>
                          <a:spcPct val="100000"/>
                        </a:lnSpc>
                      </a:pPr>
                      <a:r>
                        <a:rPr lang="en-US" sz="1600" smtClean="0"/>
                        <a:t>Redo last change</a:t>
                      </a:r>
                      <a:endParaRPr sz="1600"/>
                    </a:p>
                  </a:txBody>
                  <a:tcPr/>
                </a:tc>
              </a:tr>
              <a:tr h="370800">
                <a:tc>
                  <a:txBody>
                    <a:bodyPr/>
                    <a:lstStyle/>
                    <a:p>
                      <a:pPr>
                        <a:lnSpc>
                          <a:spcPct val="100000"/>
                        </a:lnSpc>
                      </a:pPr>
                      <a:r>
                        <a:rPr lang="en-US" sz="1600" smtClean="0">
                          <a:latin typeface="Courier New" pitchFamily="49" charset="0"/>
                          <a:cs typeface="Courier New" pitchFamily="49" charset="0"/>
                        </a:rPr>
                        <a:t>&lt;C-w&gt;</a:t>
                      </a:r>
                      <a:endParaRPr sz="1600">
                        <a:latin typeface="Courier New" pitchFamily="49" charset="0"/>
                        <a:cs typeface="Courier New" pitchFamily="49" charset="0"/>
                      </a:endParaRPr>
                    </a:p>
                  </a:txBody>
                  <a:tcPr/>
                </a:tc>
                <a:tc>
                  <a:txBody>
                    <a:bodyPr/>
                    <a:lstStyle/>
                    <a:p>
                      <a:pPr>
                        <a:lnSpc>
                          <a:spcPct val="100000"/>
                        </a:lnSpc>
                      </a:pPr>
                      <a:r>
                        <a:rPr lang="en-US" sz="1600" smtClean="0"/>
                        <a:t>Delete the last word (</a:t>
                      </a:r>
                      <a:r>
                        <a:rPr lang="en-US" sz="1600" baseline="0" smtClean="0"/>
                        <a:t>in Insert mode)</a:t>
                      </a:r>
                      <a:endParaRPr sz="1600"/>
                    </a:p>
                  </a:txBody>
                  <a:tcPr/>
                </a:tc>
              </a:tr>
            </a:tbl>
          </a:graphicData>
        </a:graphic>
      </p:graphicFrame>
      <p:sp>
        <p:nvSpPr>
          <p:cNvPr id="73" name="CustomShape 3"/>
          <p:cNvSpPr/>
          <p:nvPr/>
        </p:nvSpPr>
        <p:spPr>
          <a:xfrm>
            <a:off x="6553080" y="6356520"/>
            <a:ext cx="2132280" cy="363600"/>
          </a:xfrm>
          <a:prstGeom prst="rect">
            <a:avLst/>
          </a:prstGeom>
        </p:spPr>
        <p:txBody>
          <a:bodyPr lIns="90000" tIns="45000" rIns="90000" bIns="45000" anchor="ctr"/>
          <a:lstStyle/>
          <a:p>
            <a:pPr algn="r">
              <a:lnSpc>
                <a:spcPct val="100000"/>
              </a:lnSpc>
            </a:pPr>
            <a:fld id="{697263A4-2D0E-4FDF-AF13-706E02D8A2BC}" type="slidenum">
              <a:rPr lang="en-US" sz="1200">
                <a:solidFill>
                  <a:srgbClr val="8B8B8B"/>
                </a:solidFill>
                <a:latin typeface="Calibri"/>
              </a:rPr>
              <a:pPr algn="r">
                <a:lnSpc>
                  <a:spcPct val="100000"/>
                </a:lnSpc>
              </a:pPr>
              <a:t>2</a:t>
            </a:fld>
            <a:endParaRPr/>
          </a:p>
        </p:txBody>
      </p:sp>
      <p:sp>
        <p:nvSpPr>
          <p:cNvPr id="5" name="CustomShape 4"/>
          <p:cNvSpPr/>
          <p:nvPr/>
        </p:nvSpPr>
        <p:spPr>
          <a:xfrm>
            <a:off x="838200" y="5562600"/>
            <a:ext cx="5029200" cy="914400"/>
          </a:xfrm>
          <a:prstGeom prst="roundRect">
            <a:avLst>
              <a:gd name="adj" fmla="val 16667"/>
            </a:avLst>
          </a:prstGeom>
          <a:solidFill>
            <a:srgbClr val="FDEADA"/>
          </a:solidFill>
          <a:ln w="25560">
            <a:solidFill>
              <a:srgbClr val="E46C0A"/>
            </a:solidFill>
            <a:round/>
          </a:ln>
        </p:spPr>
        <p:txBody>
          <a:bodyPr lIns="90000" tIns="45000" rIns="90000" bIns="45000" anchor="ctr"/>
          <a:lstStyle/>
          <a:p>
            <a:pPr algn="ctr">
              <a:lnSpc>
                <a:spcPct val="100000"/>
              </a:lnSpc>
            </a:pPr>
            <a:r>
              <a:rPr lang="en-US">
                <a:solidFill>
                  <a:srgbClr val="000000"/>
                </a:solidFill>
                <a:latin typeface="Calibri"/>
              </a:rPr>
              <a:t>TIP</a:t>
            </a:r>
            <a:r>
              <a:rPr lang="en-US" smtClean="0">
                <a:solidFill>
                  <a:srgbClr val="000000"/>
                </a:solidFill>
                <a:latin typeface="Calibri"/>
              </a:rPr>
              <a:t>: Control the granularity of the undo command by operating in smaller or bigger “steps”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n-US" sz="4400">
                <a:solidFill>
                  <a:srgbClr val="000000"/>
                </a:solidFill>
                <a:latin typeface="Calibri"/>
              </a:rPr>
              <a:t>Yanking &amp; Pasting Lines</a:t>
            </a:r>
            <a:endParaRPr/>
          </a:p>
        </p:txBody>
      </p:sp>
      <p:graphicFrame>
        <p:nvGraphicFramePr>
          <p:cNvPr id="75" name="Table 2"/>
          <p:cNvGraphicFramePr/>
          <p:nvPr/>
        </p:nvGraphicFramePr>
        <p:xfrm>
          <a:off x="457200" y="1600200"/>
          <a:ext cx="8228160" cy="3361680"/>
        </p:xfrm>
        <a:graphic>
          <a:graphicData uri="http://schemas.openxmlformats.org/drawingml/2006/table">
            <a:tbl>
              <a:tblPr>
                <a:tableStyleId>{69CF1AB2-1976-4502-BF36-3FF5EA218861}</a:tableStyleId>
              </a:tblPr>
              <a:tblGrid>
                <a:gridCol w="1523880"/>
                <a:gridCol w="6704280"/>
              </a:tblGrid>
              <a:tr h="373320">
                <a:tc>
                  <a:txBody>
                    <a:bodyPr/>
                    <a:lstStyle/>
                    <a:p>
                      <a:pPr>
                        <a:lnSpc>
                          <a:spcPct val="100000"/>
                        </a:lnSpc>
                      </a:pPr>
                      <a:r>
                        <a:rPr lang="en-US"/>
                        <a:t>Command</a:t>
                      </a:r>
                      <a:endParaRPr/>
                    </a:p>
                  </a:txBody>
                  <a:tcPr>
                    <a:solidFill>
                      <a:schemeClr val="tx2">
                        <a:lumMod val="40000"/>
                        <a:lumOff val="60000"/>
                      </a:schemeClr>
                    </a:solidFill>
                  </a:tcPr>
                </a:tc>
                <a:tc>
                  <a:txBody>
                    <a:bodyPr/>
                    <a:lstStyle/>
                    <a:p>
                      <a:pPr>
                        <a:lnSpc>
                          <a:spcPct val="100000"/>
                        </a:lnSpc>
                      </a:pPr>
                      <a:r>
                        <a:rPr lang="en-US"/>
                        <a:t>Description</a:t>
                      </a:r>
                      <a:endParaRPr/>
                    </a:p>
                  </a:txBody>
                  <a:tcPr>
                    <a:solidFill>
                      <a:schemeClr val="tx2">
                        <a:lumMod val="40000"/>
                        <a:lumOff val="60000"/>
                      </a:schemeClr>
                    </a:solidFill>
                  </a:tcPr>
                </a:tc>
              </a:tr>
              <a:tr h="373320">
                <a:tc>
                  <a:txBody>
                    <a:bodyPr/>
                    <a:lstStyle/>
                    <a:p>
                      <a:pPr>
                        <a:lnSpc>
                          <a:spcPct val="100000"/>
                        </a:lnSpc>
                      </a:pPr>
                      <a:r>
                        <a:rPr lang="en-US" sz="1600">
                          <a:latin typeface="Courier New" pitchFamily="49" charset="0"/>
                          <a:cs typeface="Courier New" pitchFamily="49" charset="0"/>
                        </a:rPr>
                        <a:t>yy</a:t>
                      </a:r>
                      <a:endParaRPr sz="1600">
                        <a:latin typeface="Courier New" pitchFamily="49" charset="0"/>
                        <a:cs typeface="Courier New" pitchFamily="49" charset="0"/>
                      </a:endParaRPr>
                    </a:p>
                  </a:txBody>
                  <a:tcPr/>
                </a:tc>
                <a:tc>
                  <a:txBody>
                    <a:bodyPr/>
                    <a:lstStyle/>
                    <a:p>
                      <a:pPr>
                        <a:lnSpc>
                          <a:spcPct val="100000"/>
                        </a:lnSpc>
                      </a:pPr>
                      <a:r>
                        <a:rPr lang="en-US" sz="1600"/>
                        <a:t>Yank (i.e., cut) line</a:t>
                      </a:r>
                      <a:endParaRPr sz="1600"/>
                    </a:p>
                  </a:txBody>
                  <a:tcPr/>
                </a:tc>
              </a:tr>
              <a:tr h="373320">
                <a:tc>
                  <a:txBody>
                    <a:bodyPr/>
                    <a:lstStyle/>
                    <a:p>
                      <a:pPr>
                        <a:lnSpc>
                          <a:spcPct val="100000"/>
                        </a:lnSpc>
                      </a:pPr>
                      <a:r>
                        <a:rPr lang="en-US" sz="1600">
                          <a:latin typeface="Courier New" pitchFamily="49" charset="0"/>
                          <a:cs typeface="Courier New" pitchFamily="49" charset="0"/>
                        </a:rPr>
                        <a:t>p</a:t>
                      </a:r>
                      <a:endParaRPr sz="1600">
                        <a:latin typeface="Courier New" pitchFamily="49" charset="0"/>
                        <a:cs typeface="Courier New" pitchFamily="49" charset="0"/>
                      </a:endParaRPr>
                    </a:p>
                  </a:txBody>
                  <a:tcPr/>
                </a:tc>
                <a:tc>
                  <a:txBody>
                    <a:bodyPr/>
                    <a:lstStyle/>
                    <a:p>
                      <a:pPr>
                        <a:lnSpc>
                          <a:spcPct val="100000"/>
                        </a:lnSpc>
                      </a:pPr>
                      <a:r>
                        <a:rPr lang="en-US" sz="1600"/>
                        <a:t>Paste line below current cursor position</a:t>
                      </a:r>
                      <a:endParaRPr sz="1600"/>
                    </a:p>
                  </a:txBody>
                  <a:tcPr/>
                </a:tc>
              </a:tr>
              <a:tr h="373320">
                <a:tc>
                  <a:txBody>
                    <a:bodyPr/>
                    <a:lstStyle/>
                    <a:p>
                      <a:pPr>
                        <a:lnSpc>
                          <a:spcPct val="100000"/>
                        </a:lnSpc>
                      </a:pPr>
                      <a:r>
                        <a:rPr lang="en-US" sz="1800">
                          <a:latin typeface="Courier New" pitchFamily="49" charset="0"/>
                          <a:cs typeface="Courier New" pitchFamily="49" charset="0"/>
                        </a:rPr>
                        <a:t>P</a:t>
                      </a:r>
                      <a:endParaRPr sz="1600">
                        <a:latin typeface="Courier New" pitchFamily="49" charset="0"/>
                        <a:cs typeface="Courier New" pitchFamily="49" charset="0"/>
                      </a:endParaRPr>
                    </a:p>
                  </a:txBody>
                  <a:tcPr/>
                </a:tc>
                <a:tc>
                  <a:txBody>
                    <a:bodyPr/>
                    <a:lstStyle/>
                    <a:p>
                      <a:pPr>
                        <a:lnSpc>
                          <a:spcPct val="100000"/>
                        </a:lnSpc>
                      </a:pPr>
                      <a:r>
                        <a:rPr lang="en-US" sz="1600"/>
                        <a:t>Paste line above current cursor position</a:t>
                      </a:r>
                      <a:endParaRPr sz="1600"/>
                    </a:p>
                  </a:txBody>
                  <a:tcPr/>
                </a:tc>
              </a:tr>
              <a:tr h="373320">
                <a:tc>
                  <a:txBody>
                    <a:bodyPr/>
                    <a:lstStyle/>
                    <a:p>
                      <a:pPr>
                        <a:lnSpc>
                          <a:spcPct val="100000"/>
                        </a:lnSpc>
                      </a:pPr>
                      <a:r>
                        <a:rPr lang="en-US" sz="1600">
                          <a:latin typeface="Courier New" pitchFamily="49" charset="0"/>
                          <a:cs typeface="Courier New" pitchFamily="49" charset="0"/>
                        </a:rPr>
                        <a:t>:1y</a:t>
                      </a:r>
                      <a:endParaRPr sz="1600">
                        <a:latin typeface="Courier New" pitchFamily="49" charset="0"/>
                        <a:cs typeface="Courier New" pitchFamily="49" charset="0"/>
                      </a:endParaRPr>
                    </a:p>
                  </a:txBody>
                  <a:tcPr/>
                </a:tc>
                <a:tc>
                  <a:txBody>
                    <a:bodyPr/>
                    <a:lstStyle/>
                    <a:p>
                      <a:pPr>
                        <a:lnSpc>
                          <a:spcPct val="100000"/>
                        </a:lnSpc>
                      </a:pPr>
                      <a:r>
                        <a:rPr lang="en-US" sz="1600"/>
                        <a:t>Yank line 1</a:t>
                      </a:r>
                      <a:endParaRPr sz="1600"/>
                    </a:p>
                  </a:txBody>
                  <a:tcPr/>
                </a:tc>
              </a:tr>
              <a:tr h="373320">
                <a:tc>
                  <a:txBody>
                    <a:bodyPr/>
                    <a:lstStyle/>
                    <a:p>
                      <a:pPr>
                        <a:lnSpc>
                          <a:spcPct val="100000"/>
                        </a:lnSpc>
                      </a:pPr>
                      <a:r>
                        <a:rPr lang="en-US" sz="1600">
                          <a:latin typeface="Courier New" pitchFamily="49" charset="0"/>
                          <a:cs typeface="Courier New" pitchFamily="49" charset="0"/>
                        </a:rPr>
                        <a:t>:1copy.</a:t>
                      </a:r>
                      <a:endParaRPr sz="1600">
                        <a:latin typeface="Courier New" pitchFamily="49" charset="0"/>
                        <a:cs typeface="Courier New" pitchFamily="49" charset="0"/>
                      </a:endParaRPr>
                    </a:p>
                  </a:txBody>
                  <a:tcPr/>
                </a:tc>
                <a:tc>
                  <a:txBody>
                    <a:bodyPr/>
                    <a:lstStyle/>
                    <a:p>
                      <a:pPr>
                        <a:lnSpc>
                          <a:spcPct val="100000"/>
                        </a:lnSpc>
                      </a:pPr>
                      <a:r>
                        <a:rPr lang="en-US" sz="1600"/>
                        <a:t>Copy line 1 and paste below current position</a:t>
                      </a:r>
                      <a:endParaRPr sz="1600"/>
                    </a:p>
                  </a:txBody>
                  <a:tcPr/>
                </a:tc>
              </a:tr>
              <a:tr h="373320">
                <a:tc>
                  <a:txBody>
                    <a:bodyPr/>
                    <a:lstStyle/>
                    <a:p>
                      <a:pPr>
                        <a:lnSpc>
                          <a:spcPct val="100000"/>
                        </a:lnSpc>
                      </a:pPr>
                      <a:r>
                        <a:rPr lang="en-US" sz="1600">
                          <a:latin typeface="Courier New" pitchFamily="49" charset="0"/>
                          <a:cs typeface="Courier New" pitchFamily="49" charset="0"/>
                        </a:rPr>
                        <a:t>:1t.</a:t>
                      </a:r>
                      <a:endParaRPr sz="1600">
                        <a:latin typeface="Courier New" pitchFamily="49" charset="0"/>
                        <a:cs typeface="Courier New" pitchFamily="49" charset="0"/>
                      </a:endParaRPr>
                    </a:p>
                  </a:txBody>
                  <a:tcPr/>
                </a:tc>
                <a:tc>
                  <a:txBody>
                    <a:bodyPr/>
                    <a:lstStyle/>
                    <a:p>
                      <a:pPr>
                        <a:lnSpc>
                          <a:spcPct val="100000"/>
                        </a:lnSpc>
                      </a:pPr>
                      <a:r>
                        <a:rPr lang="en-US" sz="1600"/>
                        <a:t>Same as above</a:t>
                      </a:r>
                      <a:endParaRPr sz="1600"/>
                    </a:p>
                  </a:txBody>
                  <a:tcPr/>
                </a:tc>
              </a:tr>
              <a:tr h="373320">
                <a:tc>
                  <a:txBody>
                    <a:bodyPr/>
                    <a:lstStyle/>
                    <a:p>
                      <a:pPr>
                        <a:lnSpc>
                          <a:spcPct val="100000"/>
                        </a:lnSpc>
                      </a:pPr>
                      <a:r>
                        <a:rPr lang="en-US" sz="1600">
                          <a:latin typeface="Courier New" pitchFamily="49" charset="0"/>
                          <a:cs typeface="Courier New" pitchFamily="49" charset="0"/>
                        </a:rPr>
                        <a:t>:2move9</a:t>
                      </a:r>
                      <a:endParaRPr sz="1600">
                        <a:latin typeface="Courier New" pitchFamily="49" charset="0"/>
                        <a:cs typeface="Courier New" pitchFamily="49" charset="0"/>
                      </a:endParaRPr>
                    </a:p>
                  </a:txBody>
                  <a:tcPr/>
                </a:tc>
                <a:tc>
                  <a:txBody>
                    <a:bodyPr/>
                    <a:lstStyle/>
                    <a:p>
                      <a:pPr>
                        <a:lnSpc>
                          <a:spcPct val="100000"/>
                        </a:lnSpc>
                      </a:pPr>
                      <a:r>
                        <a:rPr lang="en-US" sz="1600"/>
                        <a:t>Cut line 2 and paste at line 9</a:t>
                      </a:r>
                      <a:endParaRPr sz="1600"/>
                    </a:p>
                  </a:txBody>
                  <a:tcPr/>
                </a:tc>
              </a:tr>
              <a:tr h="375120">
                <a:tc>
                  <a:txBody>
                    <a:bodyPr/>
                    <a:lstStyle/>
                    <a:p>
                      <a:pPr>
                        <a:lnSpc>
                          <a:spcPct val="100000"/>
                        </a:lnSpc>
                      </a:pPr>
                      <a:r>
                        <a:rPr lang="en-US" sz="1600">
                          <a:latin typeface="Courier New" pitchFamily="49" charset="0"/>
                          <a:cs typeface="Courier New" pitchFamily="49" charset="0"/>
                        </a:rPr>
                        <a:t>:2m9</a:t>
                      </a:r>
                      <a:endParaRPr sz="1600">
                        <a:latin typeface="Courier New" pitchFamily="49" charset="0"/>
                        <a:cs typeface="Courier New" pitchFamily="49" charset="0"/>
                      </a:endParaRPr>
                    </a:p>
                  </a:txBody>
                  <a:tcPr/>
                </a:tc>
                <a:tc>
                  <a:txBody>
                    <a:bodyPr/>
                    <a:lstStyle/>
                    <a:p>
                      <a:pPr>
                        <a:lnSpc>
                          <a:spcPct val="100000"/>
                        </a:lnSpc>
                      </a:pPr>
                      <a:r>
                        <a:rPr lang="en-US" sz="1600"/>
                        <a:t>Same as above</a:t>
                      </a:r>
                      <a:endParaRPr sz="1600"/>
                    </a:p>
                  </a:txBody>
                  <a:tcPr/>
                </a:tc>
              </a:tr>
            </a:tbl>
          </a:graphicData>
        </a:graphic>
      </p:graphicFrame>
      <p:sp>
        <p:nvSpPr>
          <p:cNvPr id="76" name="CustomShape 3"/>
          <p:cNvSpPr/>
          <p:nvPr/>
        </p:nvSpPr>
        <p:spPr>
          <a:xfrm>
            <a:off x="6553080" y="6356520"/>
            <a:ext cx="2132280" cy="363600"/>
          </a:xfrm>
          <a:prstGeom prst="rect">
            <a:avLst/>
          </a:prstGeom>
        </p:spPr>
        <p:txBody>
          <a:bodyPr lIns="90000" tIns="45000" rIns="90000" bIns="45000" anchor="ctr"/>
          <a:lstStyle/>
          <a:p>
            <a:pPr algn="r">
              <a:lnSpc>
                <a:spcPct val="100000"/>
              </a:lnSpc>
            </a:pPr>
            <a:fld id="{9E2395B0-E0B0-4195-8955-2C6563106CE6}" type="slidenum">
              <a:rPr lang="en-US" sz="1200">
                <a:solidFill>
                  <a:srgbClr val="8B8B8B"/>
                </a:solidFill>
                <a:latin typeface="Calibri"/>
              </a:rPr>
              <a:pPr algn="r">
                <a:lnSpc>
                  <a:spcPct val="100000"/>
                </a:lnSpc>
              </a:pPr>
              <a:t>3</a:t>
            </a:fld>
            <a:endParaRPr/>
          </a:p>
        </p:txBody>
      </p:sp>
      <p:sp>
        <p:nvSpPr>
          <p:cNvPr id="77" name="CustomShape 4"/>
          <p:cNvSpPr/>
          <p:nvPr/>
        </p:nvSpPr>
        <p:spPr>
          <a:xfrm>
            <a:off x="1447920" y="5715000"/>
            <a:ext cx="6399360" cy="363600"/>
          </a:xfrm>
          <a:prstGeom prst="rect">
            <a:avLst/>
          </a:prstGeom>
          <a:solidFill>
            <a:srgbClr val="92D050"/>
          </a:solidFill>
          <a:ln>
            <a:solidFill>
              <a:srgbClr val="00B050"/>
            </a:solidFill>
          </a:ln>
        </p:spPr>
        <p:txBody>
          <a:bodyPr lIns="90000" tIns="45000" rIns="90000" bIns="45000"/>
          <a:lstStyle/>
          <a:p>
            <a:pPr>
              <a:lnSpc>
                <a:spcPct val="100000"/>
              </a:lnSpc>
            </a:pPr>
            <a:r>
              <a:rPr lang="en-US">
                <a:solidFill>
                  <a:srgbClr val="000000"/>
                </a:solidFill>
                <a:latin typeface="Calibri"/>
              </a:rPr>
              <a:t>NOTE: Relative line numbers (e.g., -1, +1) are also allowed.</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n-US" sz="4400" smtClean="0">
                <a:solidFill>
                  <a:srgbClr val="000000"/>
                </a:solidFill>
                <a:latin typeface="Calibri"/>
              </a:rPr>
              <a:t>Editing Words</a:t>
            </a:r>
            <a:endParaRPr/>
          </a:p>
        </p:txBody>
      </p:sp>
      <p:graphicFrame>
        <p:nvGraphicFramePr>
          <p:cNvPr id="79" name="Table 2"/>
          <p:cNvGraphicFramePr/>
          <p:nvPr/>
        </p:nvGraphicFramePr>
        <p:xfrm>
          <a:off x="457200" y="1447800"/>
          <a:ext cx="8228160" cy="3337200"/>
        </p:xfrm>
        <a:graphic>
          <a:graphicData uri="http://schemas.openxmlformats.org/drawingml/2006/table">
            <a:tbl>
              <a:tblPr>
                <a:tableStyleId>{69CF1AB2-1976-4502-BF36-3FF5EA218861}</a:tableStyleId>
              </a:tblPr>
              <a:tblGrid>
                <a:gridCol w="1523880"/>
                <a:gridCol w="6704280"/>
              </a:tblGrid>
              <a:tr h="370800">
                <a:tc>
                  <a:txBody>
                    <a:bodyPr/>
                    <a:lstStyle/>
                    <a:p>
                      <a:pPr>
                        <a:lnSpc>
                          <a:spcPct val="100000"/>
                        </a:lnSpc>
                      </a:pPr>
                      <a:r>
                        <a:rPr lang="en-US"/>
                        <a:t>Command</a:t>
                      </a:r>
                      <a:endParaRPr/>
                    </a:p>
                  </a:txBody>
                  <a:tcPr>
                    <a:solidFill>
                      <a:schemeClr val="tx2">
                        <a:lumMod val="40000"/>
                        <a:lumOff val="60000"/>
                      </a:schemeClr>
                    </a:solidFill>
                  </a:tcPr>
                </a:tc>
                <a:tc>
                  <a:txBody>
                    <a:bodyPr/>
                    <a:lstStyle/>
                    <a:p>
                      <a:pPr>
                        <a:lnSpc>
                          <a:spcPct val="100000"/>
                        </a:lnSpc>
                      </a:pPr>
                      <a:r>
                        <a:rPr lang="en-US"/>
                        <a:t>Description</a:t>
                      </a:r>
                      <a:endParaRPr/>
                    </a:p>
                  </a:txBody>
                  <a:tcPr>
                    <a:solidFill>
                      <a:schemeClr val="tx2">
                        <a:lumMod val="40000"/>
                        <a:lumOff val="60000"/>
                      </a:schemeClr>
                    </a:solidFill>
                  </a:tcPr>
                </a:tc>
              </a:tr>
              <a:tr h="370800">
                <a:tc>
                  <a:txBody>
                    <a:bodyPr/>
                    <a:lstStyle/>
                    <a:p>
                      <a:pPr>
                        <a:lnSpc>
                          <a:spcPct val="100000"/>
                        </a:lnSpc>
                      </a:pPr>
                      <a:r>
                        <a:rPr lang="en-US" sz="1600">
                          <a:latin typeface="Courier New" pitchFamily="49" charset="0"/>
                          <a:cs typeface="Courier New" pitchFamily="49" charset="0"/>
                        </a:rPr>
                        <a:t>yw</a:t>
                      </a:r>
                      <a:endParaRPr sz="1600">
                        <a:latin typeface="Courier New" pitchFamily="49" charset="0"/>
                        <a:cs typeface="Courier New" pitchFamily="49" charset="0"/>
                      </a:endParaRPr>
                    </a:p>
                  </a:txBody>
                  <a:tcPr/>
                </a:tc>
                <a:tc>
                  <a:txBody>
                    <a:bodyPr/>
                    <a:lstStyle/>
                    <a:p>
                      <a:pPr>
                        <a:lnSpc>
                          <a:spcPct val="100000"/>
                        </a:lnSpc>
                      </a:pPr>
                      <a:r>
                        <a:rPr lang="en-US" sz="1600"/>
                        <a:t>Yank current word from cursor</a:t>
                      </a:r>
                      <a:endParaRPr sz="1600"/>
                    </a:p>
                  </a:txBody>
                  <a:tcPr/>
                </a:tc>
              </a:tr>
              <a:tr h="370800">
                <a:tc>
                  <a:txBody>
                    <a:bodyPr/>
                    <a:lstStyle/>
                    <a:p>
                      <a:pPr>
                        <a:lnSpc>
                          <a:spcPct val="100000"/>
                        </a:lnSpc>
                      </a:pPr>
                      <a:r>
                        <a:rPr lang="en-US" sz="1600">
                          <a:latin typeface="Courier New" pitchFamily="49" charset="0"/>
                          <a:cs typeface="Courier New" pitchFamily="49" charset="0"/>
                        </a:rPr>
                        <a:t>yW</a:t>
                      </a:r>
                      <a:endParaRPr sz="1600">
                        <a:latin typeface="Courier New" pitchFamily="49" charset="0"/>
                        <a:cs typeface="Courier New" pitchFamily="49" charset="0"/>
                      </a:endParaRPr>
                    </a:p>
                  </a:txBody>
                  <a:tcPr/>
                </a:tc>
                <a:tc>
                  <a:txBody>
                    <a:bodyPr/>
                    <a:lstStyle/>
                    <a:p>
                      <a:pPr>
                        <a:lnSpc>
                          <a:spcPct val="100000"/>
                        </a:lnSpc>
                      </a:pPr>
                      <a:r>
                        <a:rPr lang="en-US" sz="1600"/>
                        <a:t>Yank current Word from cursor (ignore punctuation)</a:t>
                      </a:r>
                      <a:endParaRPr sz="1600"/>
                    </a:p>
                  </a:txBody>
                  <a:tcPr/>
                </a:tc>
              </a:tr>
              <a:tr h="370800">
                <a:tc>
                  <a:txBody>
                    <a:bodyPr/>
                    <a:lstStyle/>
                    <a:p>
                      <a:pPr>
                        <a:lnSpc>
                          <a:spcPct val="100000"/>
                        </a:lnSpc>
                      </a:pPr>
                      <a:r>
                        <a:rPr lang="en-US" sz="1600">
                          <a:latin typeface="Courier New" pitchFamily="49" charset="0"/>
                          <a:cs typeface="Courier New" pitchFamily="49" charset="0"/>
                        </a:rPr>
                        <a:t>ye</a:t>
                      </a:r>
                      <a:endParaRPr sz="1600">
                        <a:latin typeface="Courier New" pitchFamily="49" charset="0"/>
                        <a:cs typeface="Courier New" pitchFamily="49" charset="0"/>
                      </a:endParaRPr>
                    </a:p>
                  </a:txBody>
                  <a:tcPr/>
                </a:tc>
                <a:tc>
                  <a:txBody>
                    <a:bodyPr/>
                    <a:lstStyle/>
                    <a:p>
                      <a:pPr>
                        <a:lnSpc>
                          <a:spcPct val="100000"/>
                        </a:lnSpc>
                      </a:pPr>
                      <a:r>
                        <a:rPr lang="en-US" sz="1600"/>
                        <a:t>Yank to end of current word from cursor</a:t>
                      </a:r>
                      <a:endParaRPr sz="1600"/>
                    </a:p>
                  </a:txBody>
                  <a:tcPr/>
                </a:tc>
              </a:tr>
              <a:tr h="370800">
                <a:tc>
                  <a:txBody>
                    <a:bodyPr/>
                    <a:lstStyle/>
                    <a:p>
                      <a:pPr>
                        <a:lnSpc>
                          <a:spcPct val="100000"/>
                        </a:lnSpc>
                      </a:pPr>
                      <a:r>
                        <a:rPr lang="en-US" sz="1600">
                          <a:latin typeface="Courier New" pitchFamily="49" charset="0"/>
                          <a:cs typeface="Courier New" pitchFamily="49" charset="0"/>
                        </a:rPr>
                        <a:t>yE</a:t>
                      </a:r>
                      <a:endParaRPr sz="1600">
                        <a:latin typeface="Courier New" pitchFamily="49" charset="0"/>
                        <a:cs typeface="Courier New" pitchFamily="49" charset="0"/>
                      </a:endParaRPr>
                    </a:p>
                  </a:txBody>
                  <a:tcPr/>
                </a:tc>
                <a:tc>
                  <a:txBody>
                    <a:bodyPr/>
                    <a:lstStyle/>
                    <a:p>
                      <a:pPr>
                        <a:lnSpc>
                          <a:spcPct val="100000"/>
                        </a:lnSpc>
                      </a:pPr>
                      <a:r>
                        <a:rPr lang="en-US" sz="1600"/>
                        <a:t>Yank to end of current Word from cursor (ignore punctuation)</a:t>
                      </a:r>
                      <a:endParaRPr sz="1600"/>
                    </a:p>
                  </a:txBody>
                  <a:tcPr/>
                </a:tc>
              </a:tr>
              <a:tr h="370800">
                <a:tc>
                  <a:txBody>
                    <a:bodyPr/>
                    <a:lstStyle/>
                    <a:p>
                      <a:r>
                        <a:rPr lang="en-US" sz="1600">
                          <a:latin typeface="Courier New" pitchFamily="49" charset="0"/>
                          <a:cs typeface="Courier New" pitchFamily="49" charset="0"/>
                        </a:rPr>
                        <a:t>p</a:t>
                      </a:r>
                      <a:endParaRPr sz="1600">
                        <a:latin typeface="Courier New" pitchFamily="49" charset="0"/>
                        <a:cs typeface="Courier New" pitchFamily="49" charset="0"/>
                      </a:endParaRPr>
                    </a:p>
                  </a:txBody>
                  <a:tcPr/>
                </a:tc>
                <a:tc>
                  <a:txBody>
                    <a:bodyPr/>
                    <a:lstStyle/>
                    <a:p>
                      <a:r>
                        <a:rPr lang="en-US" sz="1600"/>
                        <a:t>Paste after current cursor position</a:t>
                      </a:r>
                      <a:endParaRPr sz="1600"/>
                    </a:p>
                  </a:txBody>
                  <a:tcPr/>
                </a:tc>
              </a:tr>
              <a:tr h="370800">
                <a:tc>
                  <a:txBody>
                    <a:bodyPr/>
                    <a:lstStyle/>
                    <a:p>
                      <a:r>
                        <a:rPr lang="en-US" sz="1600">
                          <a:latin typeface="Courier New" pitchFamily="49" charset="0"/>
                          <a:cs typeface="Courier New" pitchFamily="49" charset="0"/>
                        </a:rPr>
                        <a:t>P</a:t>
                      </a:r>
                      <a:endParaRPr sz="1600">
                        <a:latin typeface="Courier New" pitchFamily="49" charset="0"/>
                        <a:cs typeface="Courier New" pitchFamily="49" charset="0"/>
                      </a:endParaRPr>
                    </a:p>
                  </a:txBody>
                  <a:tcPr/>
                </a:tc>
                <a:tc>
                  <a:txBody>
                    <a:bodyPr/>
                    <a:lstStyle/>
                    <a:p>
                      <a:r>
                        <a:rPr lang="en-US" sz="1600"/>
                        <a:t>Paste before current cursor position</a:t>
                      </a:r>
                      <a:endParaRPr sz="1600"/>
                    </a:p>
                  </a:txBody>
                  <a:tcPr/>
                </a:tc>
              </a:tr>
              <a:tr h="370800">
                <a:tc>
                  <a:txBody>
                    <a:bodyPr/>
                    <a:lstStyle/>
                    <a:p>
                      <a:pPr>
                        <a:lnSpc>
                          <a:spcPct val="100000"/>
                        </a:lnSpc>
                      </a:pPr>
                      <a:r>
                        <a:rPr lang="en-US" sz="1600">
                          <a:latin typeface="Courier New" pitchFamily="49" charset="0"/>
                          <a:cs typeface="Courier New" pitchFamily="49" charset="0"/>
                        </a:rPr>
                        <a:t>cw</a:t>
                      </a:r>
                      <a:endParaRPr sz="1600">
                        <a:latin typeface="Courier New" pitchFamily="49" charset="0"/>
                        <a:cs typeface="Courier New" pitchFamily="49" charset="0"/>
                      </a:endParaRPr>
                    </a:p>
                  </a:txBody>
                  <a:tcPr/>
                </a:tc>
                <a:tc>
                  <a:txBody>
                    <a:bodyPr/>
                    <a:lstStyle/>
                    <a:p>
                      <a:pPr>
                        <a:lnSpc>
                          <a:spcPct val="100000"/>
                        </a:lnSpc>
                      </a:pPr>
                      <a:r>
                        <a:rPr lang="en-US" sz="1600"/>
                        <a:t>Change current word from cursor (i.e., delete and enter insert mode)</a:t>
                      </a:r>
                      <a:endParaRPr sz="1600"/>
                    </a:p>
                  </a:txBody>
                  <a:tcPr/>
                </a:tc>
              </a:tr>
              <a:tr h="370800">
                <a:tc>
                  <a:txBody>
                    <a:bodyPr/>
                    <a:lstStyle/>
                    <a:p>
                      <a:pPr>
                        <a:lnSpc>
                          <a:spcPct val="100000"/>
                        </a:lnSpc>
                      </a:pPr>
                      <a:r>
                        <a:rPr lang="en-US" sz="1600">
                          <a:latin typeface="Courier New" pitchFamily="49" charset="0"/>
                          <a:cs typeface="Courier New" pitchFamily="49" charset="0"/>
                        </a:rPr>
                        <a:t>dw</a:t>
                      </a:r>
                      <a:endParaRPr sz="1600">
                        <a:latin typeface="Courier New" pitchFamily="49" charset="0"/>
                        <a:cs typeface="Courier New" pitchFamily="49" charset="0"/>
                      </a:endParaRPr>
                    </a:p>
                  </a:txBody>
                  <a:tcPr/>
                </a:tc>
                <a:tc>
                  <a:txBody>
                    <a:bodyPr/>
                    <a:lstStyle/>
                    <a:p>
                      <a:pPr>
                        <a:lnSpc>
                          <a:spcPct val="100000"/>
                        </a:lnSpc>
                      </a:pPr>
                      <a:r>
                        <a:rPr lang="en-US" sz="1600"/>
                        <a:t>Delete current word from cursor</a:t>
                      </a:r>
                      <a:endParaRPr sz="1600"/>
                    </a:p>
                  </a:txBody>
                  <a:tcPr/>
                </a:tc>
              </a:tr>
            </a:tbl>
          </a:graphicData>
        </a:graphic>
      </p:graphicFrame>
      <p:sp>
        <p:nvSpPr>
          <p:cNvPr id="80" name="CustomShape 3"/>
          <p:cNvSpPr/>
          <p:nvPr/>
        </p:nvSpPr>
        <p:spPr>
          <a:xfrm>
            <a:off x="6553080" y="6356520"/>
            <a:ext cx="2132280" cy="363600"/>
          </a:xfrm>
          <a:prstGeom prst="rect">
            <a:avLst/>
          </a:prstGeom>
        </p:spPr>
        <p:txBody>
          <a:bodyPr lIns="90000" tIns="45000" rIns="90000" bIns="45000" anchor="ctr"/>
          <a:lstStyle/>
          <a:p>
            <a:pPr algn="r">
              <a:lnSpc>
                <a:spcPct val="100000"/>
              </a:lnSpc>
            </a:pPr>
            <a:fld id="{ACDC4B50-3744-47AF-A145-B08F58B3D8F4}" type="slidenum">
              <a:rPr lang="en-US" sz="1200">
                <a:solidFill>
                  <a:srgbClr val="8B8B8B"/>
                </a:solidFill>
                <a:latin typeface="Calibri"/>
              </a:rPr>
              <a:pPr algn="r">
                <a:lnSpc>
                  <a:spcPct val="100000"/>
                </a:lnSpc>
              </a:pPr>
              <a:t>4</a:t>
            </a:fld>
            <a:endParaRPr/>
          </a:p>
        </p:txBody>
      </p:sp>
      <p:sp>
        <p:nvSpPr>
          <p:cNvPr id="81" name="CustomShape 4"/>
          <p:cNvSpPr/>
          <p:nvPr/>
        </p:nvSpPr>
        <p:spPr>
          <a:xfrm>
            <a:off x="1447920" y="5691600"/>
            <a:ext cx="6399360" cy="637200"/>
          </a:xfrm>
          <a:prstGeom prst="rect">
            <a:avLst/>
          </a:prstGeom>
          <a:solidFill>
            <a:srgbClr val="92D050"/>
          </a:solidFill>
          <a:ln>
            <a:solidFill>
              <a:srgbClr val="00B050"/>
            </a:solidFill>
          </a:ln>
        </p:spPr>
        <p:txBody>
          <a:bodyPr lIns="90000" tIns="45000" rIns="90000" bIns="45000"/>
          <a:lstStyle/>
          <a:p>
            <a:pPr>
              <a:lnSpc>
                <a:spcPct val="100000"/>
              </a:lnSpc>
            </a:pPr>
            <a:r>
              <a:rPr lang="en-US">
                <a:solidFill>
                  <a:srgbClr val="000000"/>
                </a:solidFill>
                <a:latin typeface="Calibri"/>
              </a:rPr>
              <a:t>Commands (i.e., yank, change, delete) </a:t>
            </a:r>
            <a:r>
              <a:rPr lang="en-US" smtClean="0">
                <a:solidFill>
                  <a:srgbClr val="000000"/>
                </a:solidFill>
                <a:latin typeface="Calibri"/>
              </a:rPr>
              <a:t>should be </a:t>
            </a:r>
            <a:r>
              <a:rPr lang="en-US">
                <a:solidFill>
                  <a:srgbClr val="000000"/>
                </a:solidFill>
                <a:latin typeface="Calibri"/>
              </a:rPr>
              <a:t>followed by navigation for desired result.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n-US" sz="4400">
                <a:solidFill>
                  <a:srgbClr val="000000"/>
                </a:solidFill>
                <a:latin typeface="Calibri"/>
              </a:rPr>
              <a:t>Editing Characters &amp; Lines</a:t>
            </a:r>
            <a:endParaRPr/>
          </a:p>
        </p:txBody>
      </p:sp>
      <p:graphicFrame>
        <p:nvGraphicFramePr>
          <p:cNvPr id="84" name="Table 2"/>
          <p:cNvGraphicFramePr/>
          <p:nvPr/>
        </p:nvGraphicFramePr>
        <p:xfrm>
          <a:off x="457200" y="1600200"/>
          <a:ext cx="8228160" cy="3685320"/>
        </p:xfrm>
        <a:graphic>
          <a:graphicData uri="http://schemas.openxmlformats.org/drawingml/2006/table">
            <a:tbl>
              <a:tblPr>
                <a:tableStyleId>{69CF1AB2-1976-4502-BF36-3FF5EA218861}</a:tableStyleId>
              </a:tblPr>
              <a:tblGrid>
                <a:gridCol w="1523880"/>
                <a:gridCol w="6704280"/>
              </a:tblGrid>
              <a:tr h="370800">
                <a:tc>
                  <a:txBody>
                    <a:bodyPr/>
                    <a:lstStyle/>
                    <a:p>
                      <a:pPr>
                        <a:lnSpc>
                          <a:spcPct val="100000"/>
                        </a:lnSpc>
                      </a:pPr>
                      <a:r>
                        <a:rPr lang="en-US"/>
                        <a:t>Command</a:t>
                      </a:r>
                      <a:endParaRPr/>
                    </a:p>
                  </a:txBody>
                  <a:tcPr>
                    <a:solidFill>
                      <a:schemeClr val="tx2">
                        <a:lumMod val="40000"/>
                        <a:lumOff val="60000"/>
                      </a:schemeClr>
                    </a:solidFill>
                  </a:tcPr>
                </a:tc>
                <a:tc>
                  <a:txBody>
                    <a:bodyPr/>
                    <a:lstStyle/>
                    <a:p>
                      <a:pPr>
                        <a:lnSpc>
                          <a:spcPct val="100000"/>
                        </a:lnSpc>
                      </a:pPr>
                      <a:r>
                        <a:rPr lang="en-US"/>
                        <a:t>Description</a:t>
                      </a:r>
                      <a:endParaRPr/>
                    </a:p>
                  </a:txBody>
                  <a:tcPr>
                    <a:solidFill>
                      <a:schemeClr val="tx2">
                        <a:lumMod val="40000"/>
                        <a:lumOff val="60000"/>
                      </a:schemeClr>
                    </a:solidFill>
                  </a:tcPr>
                </a:tc>
              </a:tr>
              <a:tr h="370800">
                <a:tc>
                  <a:txBody>
                    <a:bodyPr/>
                    <a:lstStyle/>
                    <a:p>
                      <a:pPr>
                        <a:lnSpc>
                          <a:spcPct val="100000"/>
                        </a:lnSpc>
                      </a:pPr>
                      <a:r>
                        <a:rPr lang="en-US" sz="1600">
                          <a:latin typeface="Courier New" pitchFamily="49" charset="0"/>
                          <a:cs typeface="Courier New" pitchFamily="49" charset="0"/>
                        </a:rPr>
                        <a:t>r</a:t>
                      </a:r>
                      <a:r>
                        <a:rPr lang="en-US" sz="1600" i="1">
                          <a:latin typeface="Courier New" pitchFamily="49" charset="0"/>
                          <a:cs typeface="Courier New" pitchFamily="49" charset="0"/>
                        </a:rPr>
                        <a:t>x</a:t>
                      </a:r>
                      <a:endParaRPr sz="1600" i="1">
                        <a:latin typeface="Courier New" pitchFamily="49" charset="0"/>
                        <a:cs typeface="Courier New" pitchFamily="49" charset="0"/>
                      </a:endParaRPr>
                    </a:p>
                  </a:txBody>
                  <a:tcPr/>
                </a:tc>
                <a:tc>
                  <a:txBody>
                    <a:bodyPr/>
                    <a:lstStyle/>
                    <a:p>
                      <a:pPr>
                        <a:lnSpc>
                          <a:spcPct val="100000"/>
                        </a:lnSpc>
                      </a:pPr>
                      <a:r>
                        <a:rPr lang="en-US" sz="1600"/>
                        <a:t>Replace character under cursor with </a:t>
                      </a:r>
                      <a:r>
                        <a:rPr lang="en-US" sz="1600" i="1"/>
                        <a:t>x</a:t>
                      </a:r>
                      <a:endParaRPr sz="1600" i="1"/>
                    </a:p>
                  </a:txBody>
                  <a:tcPr/>
                </a:tc>
              </a:tr>
              <a:tr h="370800">
                <a:tc>
                  <a:txBody>
                    <a:bodyPr/>
                    <a:lstStyle/>
                    <a:p>
                      <a:pPr>
                        <a:lnSpc>
                          <a:spcPct val="100000"/>
                        </a:lnSpc>
                      </a:pPr>
                      <a:r>
                        <a:rPr lang="en-US" sz="1600">
                          <a:latin typeface="Courier New" pitchFamily="49" charset="0"/>
                          <a:cs typeface="Courier New" pitchFamily="49" charset="0"/>
                        </a:rPr>
                        <a:t>s</a:t>
                      </a:r>
                      <a:endParaRPr sz="1600">
                        <a:latin typeface="Courier New" pitchFamily="49" charset="0"/>
                        <a:cs typeface="Courier New" pitchFamily="49" charset="0"/>
                      </a:endParaRPr>
                    </a:p>
                  </a:txBody>
                  <a:tcPr/>
                </a:tc>
                <a:tc>
                  <a:txBody>
                    <a:bodyPr/>
                    <a:lstStyle/>
                    <a:p>
                      <a:pPr>
                        <a:lnSpc>
                          <a:spcPct val="100000"/>
                        </a:lnSpc>
                      </a:pPr>
                      <a:r>
                        <a:rPr lang="en-US" sz="1600"/>
                        <a:t>Delete character under cursor and switch to insert mode</a:t>
                      </a:r>
                      <a:endParaRPr sz="1600"/>
                    </a:p>
                  </a:txBody>
                  <a:tcPr/>
                </a:tc>
              </a:tr>
              <a:tr h="370800">
                <a:tc>
                  <a:txBody>
                    <a:bodyPr/>
                    <a:lstStyle/>
                    <a:p>
                      <a:pPr>
                        <a:lnSpc>
                          <a:spcPct val="100000"/>
                        </a:lnSpc>
                      </a:pPr>
                      <a:r>
                        <a:rPr lang="en-US" sz="1600">
                          <a:latin typeface="Courier New" pitchFamily="49" charset="0"/>
                          <a:cs typeface="Courier New" pitchFamily="49" charset="0"/>
                        </a:rPr>
                        <a:t>C</a:t>
                      </a:r>
                      <a:endParaRPr sz="1600">
                        <a:latin typeface="Courier New" pitchFamily="49" charset="0"/>
                        <a:cs typeface="Courier New" pitchFamily="49" charset="0"/>
                      </a:endParaRPr>
                    </a:p>
                  </a:txBody>
                  <a:tcPr/>
                </a:tc>
                <a:tc>
                  <a:txBody>
                    <a:bodyPr/>
                    <a:lstStyle/>
                    <a:p>
                      <a:pPr>
                        <a:lnSpc>
                          <a:spcPct val="100000"/>
                        </a:lnSpc>
                      </a:pPr>
                      <a:r>
                        <a:rPr lang="en-US" sz="1600"/>
                        <a:t>Delete from cursor to end of line and switch to insert mode</a:t>
                      </a:r>
                      <a:endParaRPr sz="1600"/>
                    </a:p>
                  </a:txBody>
                  <a:tcPr/>
                </a:tc>
              </a:tr>
              <a:tr h="370800">
                <a:tc>
                  <a:txBody>
                    <a:bodyPr/>
                    <a:lstStyle/>
                    <a:p>
                      <a:r>
                        <a:rPr lang="en-US" sz="1600">
                          <a:latin typeface="Courier New" pitchFamily="49" charset="0"/>
                          <a:cs typeface="Courier New" pitchFamily="49" charset="0"/>
                        </a:rPr>
                        <a:t>R</a:t>
                      </a:r>
                      <a:endParaRPr sz="1600">
                        <a:latin typeface="Courier New" pitchFamily="49" charset="0"/>
                        <a:cs typeface="Courier New" pitchFamily="49" charset="0"/>
                      </a:endParaRPr>
                    </a:p>
                  </a:txBody>
                  <a:tcPr/>
                </a:tc>
                <a:tc>
                  <a:txBody>
                    <a:bodyPr/>
                    <a:lstStyle/>
                    <a:p>
                      <a:r>
                        <a:rPr lang="en-US" sz="1600"/>
                        <a:t>Overwrite text beginning from current cursor position</a:t>
                      </a:r>
                      <a:endParaRPr sz="1600"/>
                    </a:p>
                  </a:txBody>
                  <a:tcPr/>
                </a:tc>
              </a:tr>
              <a:tr h="370800">
                <a:tc>
                  <a:txBody>
                    <a:bodyPr/>
                    <a:lstStyle/>
                    <a:p>
                      <a:pPr>
                        <a:lnSpc>
                          <a:spcPct val="100000"/>
                        </a:lnSpc>
                      </a:pPr>
                      <a:r>
                        <a:rPr lang="en-US" sz="1600">
                          <a:latin typeface="Courier New" pitchFamily="49" charset="0"/>
                          <a:cs typeface="Courier New" pitchFamily="49" charset="0"/>
                        </a:rPr>
                        <a:t>S</a:t>
                      </a:r>
                      <a:endParaRPr sz="1600">
                        <a:latin typeface="Courier New" pitchFamily="49" charset="0"/>
                        <a:cs typeface="Courier New" pitchFamily="49" charset="0"/>
                      </a:endParaRPr>
                    </a:p>
                  </a:txBody>
                  <a:tcPr/>
                </a:tc>
                <a:tc>
                  <a:txBody>
                    <a:bodyPr/>
                    <a:lstStyle/>
                    <a:p>
                      <a:pPr>
                        <a:lnSpc>
                          <a:spcPct val="100000"/>
                        </a:lnSpc>
                      </a:pPr>
                      <a:r>
                        <a:rPr lang="en-US" sz="1600"/>
                        <a:t>Delete contents of current line and switch to insert mode</a:t>
                      </a:r>
                      <a:endParaRPr sz="1600"/>
                    </a:p>
                  </a:txBody>
                  <a:tcPr/>
                </a:tc>
              </a:tr>
              <a:tr h="370800">
                <a:tc>
                  <a:txBody>
                    <a:bodyPr/>
                    <a:lstStyle/>
                    <a:p>
                      <a:pPr>
                        <a:lnSpc>
                          <a:spcPct val="100000"/>
                        </a:lnSpc>
                      </a:pPr>
                      <a:r>
                        <a:rPr lang="en-US" sz="1600">
                          <a:latin typeface="Courier New" pitchFamily="49" charset="0"/>
                          <a:cs typeface="Courier New" pitchFamily="49" charset="0"/>
                        </a:rPr>
                        <a:t>D</a:t>
                      </a:r>
                      <a:endParaRPr sz="1600">
                        <a:latin typeface="Courier New" pitchFamily="49" charset="0"/>
                        <a:cs typeface="Courier New" pitchFamily="49" charset="0"/>
                      </a:endParaRPr>
                    </a:p>
                  </a:txBody>
                  <a:tcPr/>
                </a:tc>
                <a:tc>
                  <a:txBody>
                    <a:bodyPr/>
                    <a:lstStyle/>
                    <a:p>
                      <a:pPr>
                        <a:lnSpc>
                          <a:spcPct val="100000"/>
                        </a:lnSpc>
                      </a:pPr>
                      <a:r>
                        <a:rPr lang="en-US" sz="1600"/>
                        <a:t>Delete from cursor to end of line</a:t>
                      </a:r>
                      <a:endParaRPr sz="1600"/>
                    </a:p>
                  </a:txBody>
                  <a:tcPr/>
                </a:tc>
              </a:tr>
              <a:tr h="370800">
                <a:tc>
                  <a:txBody>
                    <a:bodyPr/>
                    <a:lstStyle/>
                    <a:p>
                      <a:pPr>
                        <a:lnSpc>
                          <a:spcPct val="100000"/>
                        </a:lnSpc>
                      </a:pPr>
                      <a:r>
                        <a:rPr lang="en-US" sz="1600">
                          <a:latin typeface="Courier New" pitchFamily="49" charset="0"/>
                          <a:cs typeface="Courier New" pitchFamily="49" charset="0"/>
                        </a:rPr>
                        <a:t>df</a:t>
                      </a:r>
                      <a:r>
                        <a:rPr lang="en-US" sz="1600" i="1">
                          <a:latin typeface="Courier New" pitchFamily="49" charset="0"/>
                          <a:cs typeface="Courier New" pitchFamily="49" charset="0"/>
                        </a:rPr>
                        <a:t>x</a:t>
                      </a:r>
                      <a:endParaRPr sz="1600" i="1">
                        <a:latin typeface="Courier New" pitchFamily="49" charset="0"/>
                        <a:cs typeface="Courier New" pitchFamily="49" charset="0"/>
                      </a:endParaRPr>
                    </a:p>
                  </a:txBody>
                  <a:tcPr/>
                </a:tc>
                <a:tc>
                  <a:txBody>
                    <a:bodyPr/>
                    <a:lstStyle/>
                    <a:p>
                      <a:pPr>
                        <a:lnSpc>
                          <a:spcPct val="100000"/>
                        </a:lnSpc>
                      </a:pPr>
                      <a:r>
                        <a:rPr lang="en-US" sz="1600"/>
                        <a:t>Delete from cursor to first occurrence of character </a:t>
                      </a:r>
                      <a:r>
                        <a:rPr lang="en-US" sz="1600" i="1"/>
                        <a:t>x</a:t>
                      </a:r>
                      <a:r>
                        <a:rPr lang="en-US" sz="1600"/>
                        <a:t> (inclusive)</a:t>
                      </a:r>
                      <a:endParaRPr sz="1600"/>
                    </a:p>
                  </a:txBody>
                  <a:tcPr/>
                </a:tc>
              </a:tr>
              <a:tr h="370800">
                <a:tc>
                  <a:txBody>
                    <a:bodyPr/>
                    <a:lstStyle/>
                    <a:p>
                      <a:pPr>
                        <a:lnSpc>
                          <a:spcPct val="100000"/>
                        </a:lnSpc>
                      </a:pPr>
                      <a:r>
                        <a:rPr lang="en-US" sz="1600">
                          <a:latin typeface="Courier New" pitchFamily="49" charset="0"/>
                          <a:cs typeface="Courier New" pitchFamily="49" charset="0"/>
                        </a:rPr>
                        <a:t>dt</a:t>
                      </a:r>
                      <a:r>
                        <a:rPr lang="en-US" sz="1600" i="1">
                          <a:latin typeface="Courier New" pitchFamily="49" charset="0"/>
                          <a:cs typeface="Courier New" pitchFamily="49" charset="0"/>
                        </a:rPr>
                        <a:t>x</a:t>
                      </a:r>
                      <a:endParaRPr sz="1600" i="1">
                        <a:latin typeface="Courier New" pitchFamily="49" charset="0"/>
                        <a:cs typeface="Courier New" pitchFamily="49" charset="0"/>
                      </a:endParaRPr>
                    </a:p>
                  </a:txBody>
                  <a:tcPr/>
                </a:tc>
                <a:tc>
                  <a:txBody>
                    <a:bodyPr/>
                    <a:lstStyle/>
                    <a:p>
                      <a:pPr>
                        <a:lnSpc>
                          <a:spcPct val="100000"/>
                        </a:lnSpc>
                      </a:pPr>
                      <a:r>
                        <a:rPr lang="en-US" sz="1600"/>
                        <a:t>Delete from cursor up till first occurrence of character </a:t>
                      </a:r>
                      <a:r>
                        <a:rPr lang="en-US" sz="1600" i="1"/>
                        <a:t>x</a:t>
                      </a:r>
                      <a:r>
                        <a:rPr lang="en-US" sz="1600"/>
                        <a:t> (exclusive)</a:t>
                      </a:r>
                      <a:endParaRPr sz="1600"/>
                    </a:p>
                  </a:txBody>
                  <a:tcPr/>
                </a:tc>
              </a:tr>
              <a:tr h="348120">
                <a:tc>
                  <a:txBody>
                    <a:bodyPr/>
                    <a:lstStyle/>
                    <a:p>
                      <a:r>
                        <a:rPr lang="en-US" sz="1600">
                          <a:latin typeface="Courier New" pitchFamily="49" charset="0"/>
                          <a:cs typeface="Courier New" pitchFamily="49" charset="0"/>
                        </a:rPr>
                        <a:t>~</a:t>
                      </a:r>
                      <a:endParaRPr sz="1600">
                        <a:latin typeface="Courier New" pitchFamily="49" charset="0"/>
                        <a:cs typeface="Courier New" pitchFamily="49" charset="0"/>
                      </a:endParaRPr>
                    </a:p>
                  </a:txBody>
                  <a:tcPr/>
                </a:tc>
                <a:tc>
                  <a:txBody>
                    <a:bodyPr/>
                    <a:lstStyle/>
                    <a:p>
                      <a:r>
                        <a:rPr lang="en-US" sz="1600"/>
                        <a:t>Change case of character under cursor</a:t>
                      </a:r>
                      <a:endParaRPr sz="1600">
                        <a:latin typeface="Calibri" pitchFamily="34" charset="0"/>
                        <a:cs typeface="Calibri" pitchFamily="34" charset="0"/>
                      </a:endParaRPr>
                    </a:p>
                  </a:txBody>
                  <a:tcPr/>
                </a:tc>
              </a:tr>
            </a:tbl>
          </a:graphicData>
        </a:graphic>
      </p:graphicFrame>
      <p:sp>
        <p:nvSpPr>
          <p:cNvPr id="85" name="CustomShape 3"/>
          <p:cNvSpPr/>
          <p:nvPr/>
        </p:nvSpPr>
        <p:spPr>
          <a:xfrm>
            <a:off x="6553080" y="6356520"/>
            <a:ext cx="2132280" cy="363600"/>
          </a:xfrm>
          <a:prstGeom prst="rect">
            <a:avLst/>
          </a:prstGeom>
        </p:spPr>
        <p:txBody>
          <a:bodyPr lIns="90000" tIns="45000" rIns="90000" bIns="45000" anchor="ctr"/>
          <a:lstStyle/>
          <a:p>
            <a:pPr algn="r">
              <a:lnSpc>
                <a:spcPct val="100000"/>
              </a:lnSpc>
            </a:pPr>
            <a:fld id="{14C27E3B-EEB0-4871-99A5-B10D0301C2B7}" type="slidenum">
              <a:rPr lang="en-US" sz="1200">
                <a:solidFill>
                  <a:srgbClr val="8B8B8B"/>
                </a:solidFill>
                <a:latin typeface="Calibri"/>
              </a:rPr>
              <a:pPr algn="r">
                <a:lnSpc>
                  <a:spcPct val="100000"/>
                </a:lnSpc>
              </a:pPr>
              <a:t>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n-US" sz="4400" smtClean="0">
                <a:solidFill>
                  <a:srgbClr val="000000"/>
                </a:solidFill>
                <a:latin typeface="Calibri"/>
              </a:rPr>
              <a:t>Selecting Text (Visual Mode)</a:t>
            </a:r>
            <a:endParaRPr/>
          </a:p>
        </p:txBody>
      </p:sp>
      <p:graphicFrame>
        <p:nvGraphicFramePr>
          <p:cNvPr id="84" name="Table 2"/>
          <p:cNvGraphicFramePr/>
          <p:nvPr/>
        </p:nvGraphicFramePr>
        <p:xfrm>
          <a:off x="457200" y="1600200"/>
          <a:ext cx="8228160" cy="2433120"/>
        </p:xfrm>
        <a:graphic>
          <a:graphicData uri="http://schemas.openxmlformats.org/drawingml/2006/table">
            <a:tbl>
              <a:tblPr>
                <a:tableStyleId>{69CF1AB2-1976-4502-BF36-3FF5EA218861}</a:tableStyleId>
              </a:tblPr>
              <a:tblGrid>
                <a:gridCol w="1523880"/>
                <a:gridCol w="6704280"/>
              </a:tblGrid>
              <a:tr h="370800">
                <a:tc>
                  <a:txBody>
                    <a:bodyPr/>
                    <a:lstStyle/>
                    <a:p>
                      <a:pPr>
                        <a:lnSpc>
                          <a:spcPct val="100000"/>
                        </a:lnSpc>
                      </a:pPr>
                      <a:r>
                        <a:rPr lang="en-US"/>
                        <a:t>Command</a:t>
                      </a:r>
                      <a:endParaRPr/>
                    </a:p>
                  </a:txBody>
                  <a:tcPr>
                    <a:solidFill>
                      <a:schemeClr val="tx2">
                        <a:lumMod val="40000"/>
                        <a:lumOff val="60000"/>
                      </a:schemeClr>
                    </a:solidFill>
                  </a:tcPr>
                </a:tc>
                <a:tc>
                  <a:txBody>
                    <a:bodyPr/>
                    <a:lstStyle/>
                    <a:p>
                      <a:pPr>
                        <a:lnSpc>
                          <a:spcPct val="100000"/>
                        </a:lnSpc>
                      </a:pPr>
                      <a:r>
                        <a:rPr lang="en-US"/>
                        <a:t>Description</a:t>
                      </a:r>
                      <a:endParaRPr/>
                    </a:p>
                  </a:txBody>
                  <a:tcPr>
                    <a:solidFill>
                      <a:schemeClr val="tx2">
                        <a:lumMod val="40000"/>
                        <a:lumOff val="60000"/>
                      </a:schemeClr>
                    </a:solidFill>
                  </a:tcPr>
                </a:tc>
              </a:tr>
              <a:tr h="370800">
                <a:tc>
                  <a:txBody>
                    <a:bodyPr/>
                    <a:lstStyle/>
                    <a:p>
                      <a:pPr>
                        <a:lnSpc>
                          <a:spcPct val="100000"/>
                        </a:lnSpc>
                      </a:pPr>
                      <a:r>
                        <a:rPr lang="en-US" sz="1600" smtClean="0">
                          <a:latin typeface="Courier New" pitchFamily="49" charset="0"/>
                          <a:cs typeface="Courier New" pitchFamily="49" charset="0"/>
                        </a:rPr>
                        <a:t>V</a:t>
                      </a:r>
                      <a:endParaRPr sz="1600" i="1">
                        <a:latin typeface="Courier New" pitchFamily="49" charset="0"/>
                        <a:cs typeface="Courier New" pitchFamily="49" charset="0"/>
                      </a:endParaRPr>
                    </a:p>
                  </a:txBody>
                  <a:tcPr/>
                </a:tc>
                <a:tc>
                  <a:txBody>
                    <a:bodyPr/>
                    <a:lstStyle/>
                    <a:p>
                      <a:pPr>
                        <a:lnSpc>
                          <a:spcPct val="100000"/>
                        </a:lnSpc>
                      </a:pPr>
                      <a:r>
                        <a:rPr lang="en-US" sz="1600" baseline="0" smtClean="0"/>
                        <a:t>Start Visual mode linewise (select contiguous line(s))</a:t>
                      </a:r>
                      <a:endParaRPr sz="1600" i="1"/>
                    </a:p>
                  </a:txBody>
                  <a:tcPr/>
                </a:tc>
              </a:tr>
              <a:tr h="370800">
                <a:tc>
                  <a:txBody>
                    <a:bodyPr/>
                    <a:lstStyle/>
                    <a:p>
                      <a:pPr>
                        <a:lnSpc>
                          <a:spcPct val="100000"/>
                        </a:lnSpc>
                      </a:pPr>
                      <a:r>
                        <a:rPr lang="en-US" sz="1600" smtClean="0">
                          <a:latin typeface="Courier New" pitchFamily="49" charset="0"/>
                          <a:cs typeface="Courier New" pitchFamily="49" charset="0"/>
                        </a:rPr>
                        <a:t>v</a:t>
                      </a:r>
                      <a:endParaRPr sz="1600">
                        <a:latin typeface="Courier New" pitchFamily="49" charset="0"/>
                        <a:cs typeface="Courier New" pitchFamily="49" charset="0"/>
                      </a:endParaRPr>
                    </a:p>
                  </a:txBody>
                  <a:tcPr/>
                </a:tc>
                <a:tc>
                  <a:txBody>
                    <a:bodyPr/>
                    <a:lstStyle/>
                    <a:p>
                      <a:pPr>
                        <a:lnSpc>
                          <a:spcPct val="100000"/>
                        </a:lnSpc>
                      </a:pPr>
                      <a:r>
                        <a:rPr lang="en-US" sz="1600" smtClean="0"/>
                        <a:t>Start Visual mode per character (select contiguous</a:t>
                      </a:r>
                      <a:r>
                        <a:rPr lang="en-US" sz="1600" baseline="0" smtClean="0"/>
                        <a:t> characters, words, sentences, etc.)</a:t>
                      </a:r>
                      <a:endParaRPr sz="1600"/>
                    </a:p>
                  </a:txBody>
                  <a:tcPr/>
                </a:tc>
              </a:tr>
              <a:tr h="370800">
                <a:tc>
                  <a:txBody>
                    <a:bodyPr/>
                    <a:lstStyle/>
                    <a:p>
                      <a:pPr>
                        <a:lnSpc>
                          <a:spcPct val="100000"/>
                        </a:lnSpc>
                      </a:pPr>
                      <a:r>
                        <a:rPr lang="en-US" sz="1600" smtClean="0">
                          <a:latin typeface="Courier New" pitchFamily="49" charset="0"/>
                          <a:cs typeface="Courier New" pitchFamily="49" charset="0"/>
                        </a:rPr>
                        <a:t>&lt;C-v&gt;</a:t>
                      </a:r>
                      <a:endParaRPr sz="1600">
                        <a:latin typeface="Courier New" pitchFamily="49" charset="0"/>
                        <a:cs typeface="Courier New" pitchFamily="49" charset="0"/>
                      </a:endParaRPr>
                    </a:p>
                  </a:txBody>
                  <a:tcPr/>
                </a:tc>
                <a:tc>
                  <a:txBody>
                    <a:bodyPr/>
                    <a:lstStyle/>
                    <a:p>
                      <a:pPr>
                        <a:lnSpc>
                          <a:spcPct val="100000"/>
                        </a:lnSpc>
                      </a:pPr>
                      <a:r>
                        <a:rPr lang="en-US" sz="1600" smtClean="0"/>
                        <a:t>Start Visual mode blockwise (i.e., vertical selection)</a:t>
                      </a:r>
                      <a:endParaRPr sz="1600"/>
                    </a:p>
                  </a:txBody>
                  <a:tcPr/>
                </a:tc>
              </a:tr>
              <a:tr h="370800">
                <a:tc>
                  <a:txBody>
                    <a:bodyPr/>
                    <a:lstStyle/>
                    <a:p>
                      <a:pPr>
                        <a:lnSpc>
                          <a:spcPct val="100000"/>
                        </a:lnSpc>
                      </a:pPr>
                      <a:r>
                        <a:rPr lang="en-US" sz="1600" smtClean="0">
                          <a:latin typeface="Courier New" pitchFamily="49" charset="0"/>
                          <a:cs typeface="Courier New" pitchFamily="49" charset="0"/>
                        </a:rPr>
                        <a:t>o</a:t>
                      </a:r>
                      <a:endParaRPr sz="1600">
                        <a:latin typeface="Courier New" pitchFamily="49" charset="0"/>
                        <a:cs typeface="Courier New" pitchFamily="49" charset="0"/>
                      </a:endParaRPr>
                    </a:p>
                  </a:txBody>
                  <a:tcPr/>
                </a:tc>
                <a:tc>
                  <a:txBody>
                    <a:bodyPr/>
                    <a:lstStyle/>
                    <a:p>
                      <a:pPr>
                        <a:lnSpc>
                          <a:spcPct val="100000"/>
                        </a:lnSpc>
                      </a:pPr>
                      <a:r>
                        <a:rPr lang="en-US" sz="1600" smtClean="0"/>
                        <a:t>Go to other end of text selection</a:t>
                      </a:r>
                      <a:endParaRPr sz="1600"/>
                    </a:p>
                  </a:txBody>
                  <a:tcPr/>
                </a:tc>
              </a:tr>
              <a:tr h="370800">
                <a:tc>
                  <a:txBody>
                    <a:bodyPr/>
                    <a:lstStyle/>
                    <a:p>
                      <a:r>
                        <a:rPr lang="en-US" sz="1600" smtClean="0">
                          <a:latin typeface="Courier New" pitchFamily="49" charset="0"/>
                          <a:cs typeface="Courier New" pitchFamily="49" charset="0"/>
                        </a:rPr>
                        <a:t>gv</a:t>
                      </a:r>
                      <a:endParaRPr sz="1600">
                        <a:latin typeface="Courier New" pitchFamily="49" charset="0"/>
                        <a:cs typeface="Courier New" pitchFamily="49" charset="0"/>
                      </a:endParaRPr>
                    </a:p>
                  </a:txBody>
                  <a:tcPr/>
                </a:tc>
                <a:tc>
                  <a:txBody>
                    <a:bodyPr/>
                    <a:lstStyle/>
                    <a:p>
                      <a:r>
                        <a:rPr lang="en-US" sz="1600" smtClean="0"/>
                        <a:t>Re-select last visual area</a:t>
                      </a:r>
                      <a:endParaRPr sz="1600"/>
                    </a:p>
                  </a:txBody>
                  <a:tcPr/>
                </a:tc>
              </a:tr>
            </a:tbl>
          </a:graphicData>
        </a:graphic>
      </p:graphicFrame>
      <p:sp>
        <p:nvSpPr>
          <p:cNvPr id="85" name="CustomShape 3"/>
          <p:cNvSpPr/>
          <p:nvPr/>
        </p:nvSpPr>
        <p:spPr>
          <a:xfrm>
            <a:off x="6553080" y="6356520"/>
            <a:ext cx="2132280" cy="363600"/>
          </a:xfrm>
          <a:prstGeom prst="rect">
            <a:avLst/>
          </a:prstGeom>
        </p:spPr>
        <p:txBody>
          <a:bodyPr lIns="90000" tIns="45000" rIns="90000" bIns="45000" anchor="ctr"/>
          <a:lstStyle/>
          <a:p>
            <a:pPr algn="r">
              <a:lnSpc>
                <a:spcPct val="100000"/>
              </a:lnSpc>
            </a:pPr>
            <a:fld id="{14C27E3B-EEB0-4871-99A5-B10D0301C2B7}" type="slidenum">
              <a:rPr lang="en-US" sz="1200">
                <a:solidFill>
                  <a:srgbClr val="8B8B8B"/>
                </a:solidFill>
                <a:latin typeface="Calibri"/>
              </a:rPr>
              <a:pPr algn="r">
                <a:lnSpc>
                  <a:spcPct val="100000"/>
                </a:lnSpc>
              </a:pPr>
              <a:t>6</a:t>
            </a:fld>
            <a:endParaRPr/>
          </a:p>
        </p:txBody>
      </p:sp>
      <p:sp>
        <p:nvSpPr>
          <p:cNvPr id="5" name="CustomShape 4"/>
          <p:cNvSpPr/>
          <p:nvPr/>
        </p:nvSpPr>
        <p:spPr>
          <a:xfrm>
            <a:off x="609600" y="4419600"/>
            <a:ext cx="8001000" cy="1828800"/>
          </a:xfrm>
          <a:prstGeom prst="rect">
            <a:avLst/>
          </a:prstGeom>
          <a:solidFill>
            <a:srgbClr val="92D050"/>
          </a:solidFill>
          <a:ln>
            <a:solidFill>
              <a:srgbClr val="00B050"/>
            </a:solidFill>
          </a:ln>
        </p:spPr>
        <p:txBody>
          <a:bodyPr lIns="90000" tIns="45000" rIns="90000" bIns="45000"/>
          <a:lstStyle/>
          <a:p>
            <a:pPr>
              <a:lnSpc>
                <a:spcPct val="100000"/>
              </a:lnSpc>
            </a:pPr>
            <a:r>
              <a:rPr lang="en-US" smtClean="0">
                <a:solidFill>
                  <a:srgbClr val="000000"/>
                </a:solidFill>
                <a:latin typeface="Calibri"/>
              </a:rPr>
              <a:t>In Visual mode, navigation can be used to select text.  Once the desired text is selected, commands can be used on the visual area.  For example, normal commands such as yank, delete, etc., will be applied to the entire visual area.  Additionally, if the user types “:” to enter command line mode, the selection is automatically populated in the command (e.g., </a:t>
            </a:r>
            <a:r>
              <a:rPr lang="en-US" smtClean="0">
                <a:solidFill>
                  <a:srgbClr val="000000"/>
                </a:solidFill>
                <a:latin typeface="Courier New" pitchFamily="49" charset="0"/>
                <a:cs typeface="Courier New" pitchFamily="49" charset="0"/>
              </a:rPr>
              <a:t>:'&lt;,'&gt;</a:t>
            </a:r>
            <a:r>
              <a:rPr lang="en-US" smtClean="0">
                <a:solidFill>
                  <a:srgbClr val="000000"/>
                </a:solidFill>
                <a:latin typeface="Calibri"/>
              </a:rPr>
              <a:t>).  This can be useful when wishing to substitute text or sort selected areas of the buffer.</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n-US" sz="4400" smtClean="0">
                <a:solidFill>
                  <a:srgbClr val="000000"/>
                </a:solidFill>
                <a:latin typeface="Calibri"/>
              </a:rPr>
              <a:t>Formatting</a:t>
            </a:r>
            <a:endParaRPr/>
          </a:p>
        </p:txBody>
      </p:sp>
      <p:graphicFrame>
        <p:nvGraphicFramePr>
          <p:cNvPr id="84" name="Table 2"/>
          <p:cNvGraphicFramePr/>
          <p:nvPr/>
        </p:nvGraphicFramePr>
        <p:xfrm>
          <a:off x="457200" y="1600200"/>
          <a:ext cx="8228160" cy="3337200"/>
        </p:xfrm>
        <a:graphic>
          <a:graphicData uri="http://schemas.openxmlformats.org/drawingml/2006/table">
            <a:tbl>
              <a:tblPr>
                <a:tableStyleId>{69CF1AB2-1976-4502-BF36-3FF5EA218861}</a:tableStyleId>
              </a:tblPr>
              <a:tblGrid>
                <a:gridCol w="1523880"/>
                <a:gridCol w="6704280"/>
              </a:tblGrid>
              <a:tr h="370800">
                <a:tc>
                  <a:txBody>
                    <a:bodyPr/>
                    <a:lstStyle/>
                    <a:p>
                      <a:pPr>
                        <a:lnSpc>
                          <a:spcPct val="100000"/>
                        </a:lnSpc>
                      </a:pPr>
                      <a:r>
                        <a:rPr lang="en-US"/>
                        <a:t>Command</a:t>
                      </a:r>
                      <a:endParaRPr/>
                    </a:p>
                  </a:txBody>
                  <a:tcPr>
                    <a:solidFill>
                      <a:schemeClr val="tx2">
                        <a:lumMod val="40000"/>
                        <a:lumOff val="60000"/>
                      </a:schemeClr>
                    </a:solidFill>
                  </a:tcPr>
                </a:tc>
                <a:tc>
                  <a:txBody>
                    <a:bodyPr/>
                    <a:lstStyle/>
                    <a:p>
                      <a:pPr>
                        <a:lnSpc>
                          <a:spcPct val="100000"/>
                        </a:lnSpc>
                      </a:pPr>
                      <a:r>
                        <a:rPr lang="en-US"/>
                        <a:t>Description</a:t>
                      </a:r>
                      <a:endParaRPr/>
                    </a:p>
                  </a:txBody>
                  <a:tcPr>
                    <a:solidFill>
                      <a:schemeClr val="tx2">
                        <a:lumMod val="40000"/>
                        <a:lumOff val="60000"/>
                      </a:schemeClr>
                    </a:solidFill>
                  </a:tcPr>
                </a:tc>
              </a:tr>
              <a:tr h="370800">
                <a:tc>
                  <a:txBody>
                    <a:bodyPr/>
                    <a:lstStyle/>
                    <a:p>
                      <a:pPr>
                        <a:lnSpc>
                          <a:spcPct val="100000"/>
                        </a:lnSpc>
                      </a:pPr>
                      <a:r>
                        <a:rPr lang="en-US" sz="1600" smtClean="0">
                          <a:latin typeface="Courier New" pitchFamily="49" charset="0"/>
                          <a:cs typeface="Courier New" pitchFamily="49" charset="0"/>
                        </a:rPr>
                        <a:t>==</a:t>
                      </a:r>
                      <a:endParaRPr sz="1600" i="1">
                        <a:latin typeface="Courier New" pitchFamily="49" charset="0"/>
                        <a:cs typeface="Courier New" pitchFamily="49" charset="0"/>
                      </a:endParaRPr>
                    </a:p>
                  </a:txBody>
                  <a:tcPr/>
                </a:tc>
                <a:tc>
                  <a:txBody>
                    <a:bodyPr/>
                    <a:lstStyle/>
                    <a:p>
                      <a:pPr>
                        <a:lnSpc>
                          <a:spcPct val="100000"/>
                        </a:lnSpc>
                      </a:pPr>
                      <a:r>
                        <a:rPr lang="en-US" sz="1600" smtClean="0"/>
                        <a:t>Fix indentation of current line</a:t>
                      </a:r>
                      <a:endParaRPr sz="1600" i="1"/>
                    </a:p>
                  </a:txBody>
                  <a:tcPr/>
                </a:tc>
              </a:tr>
              <a:tr h="370800">
                <a:tc>
                  <a:txBody>
                    <a:bodyPr/>
                    <a:lstStyle/>
                    <a:p>
                      <a:pPr>
                        <a:lnSpc>
                          <a:spcPct val="100000"/>
                        </a:lnSpc>
                      </a:pPr>
                      <a:r>
                        <a:rPr lang="en-US" sz="1600" smtClean="0">
                          <a:latin typeface="Courier New" pitchFamily="49" charset="0"/>
                          <a:cs typeface="Courier New" pitchFamily="49" charset="0"/>
                        </a:rPr>
                        <a:t>&gt;&gt;</a:t>
                      </a:r>
                      <a:endParaRPr sz="1600">
                        <a:latin typeface="Courier New" pitchFamily="49" charset="0"/>
                        <a:cs typeface="Courier New" pitchFamily="49" charset="0"/>
                      </a:endParaRPr>
                    </a:p>
                  </a:txBody>
                  <a:tcPr/>
                </a:tc>
                <a:tc>
                  <a:txBody>
                    <a:bodyPr/>
                    <a:lstStyle/>
                    <a:p>
                      <a:pPr>
                        <a:lnSpc>
                          <a:spcPct val="100000"/>
                        </a:lnSpc>
                      </a:pPr>
                      <a:r>
                        <a:rPr lang="en-US" sz="1600" smtClean="0"/>
                        <a:t>Increase indentation of current line</a:t>
                      </a:r>
                      <a:endParaRPr sz="1600"/>
                    </a:p>
                  </a:txBody>
                  <a:tcPr/>
                </a:tc>
              </a:tr>
              <a:tr h="370800">
                <a:tc>
                  <a:txBody>
                    <a:bodyPr/>
                    <a:lstStyle/>
                    <a:p>
                      <a:r>
                        <a:rPr lang="en-US" sz="1600" smtClean="0">
                          <a:latin typeface="Courier New" pitchFamily="49" charset="0"/>
                          <a:cs typeface="Courier New" pitchFamily="49" charset="0"/>
                        </a:rPr>
                        <a:t>&lt;&lt;</a:t>
                      </a:r>
                      <a:endParaRPr sz="1600">
                        <a:latin typeface="Courier New" pitchFamily="49" charset="0"/>
                        <a:cs typeface="Courier New" pitchFamily="49" charset="0"/>
                      </a:endParaRPr>
                    </a:p>
                  </a:txBody>
                  <a:tcPr/>
                </a:tc>
                <a:tc>
                  <a:txBody>
                    <a:bodyPr/>
                    <a:lstStyle/>
                    <a:p>
                      <a:r>
                        <a:rPr lang="en-US" sz="1600" smtClean="0"/>
                        <a:t>Decrease indentation of current line</a:t>
                      </a:r>
                      <a:endParaRPr sz="1600"/>
                    </a:p>
                  </a:txBody>
                  <a:tcPr/>
                </a:tc>
              </a:tr>
              <a:tr h="370800">
                <a:tc>
                  <a:txBody>
                    <a:bodyPr/>
                    <a:lstStyle/>
                    <a:p>
                      <a:pPr>
                        <a:lnSpc>
                          <a:spcPct val="100000"/>
                        </a:lnSpc>
                      </a:pPr>
                      <a:r>
                        <a:rPr lang="en-US" sz="1600" smtClean="0">
                          <a:latin typeface="Courier New" pitchFamily="49" charset="0"/>
                          <a:cs typeface="Courier New" pitchFamily="49" charset="0"/>
                        </a:rPr>
                        <a:t>=</a:t>
                      </a:r>
                      <a:endParaRPr sz="1600">
                        <a:latin typeface="Courier New" pitchFamily="49" charset="0"/>
                        <a:cs typeface="Courier New" pitchFamily="49" charset="0"/>
                      </a:endParaRPr>
                    </a:p>
                  </a:txBody>
                  <a:tcPr/>
                </a:tc>
                <a:tc>
                  <a:txBody>
                    <a:bodyPr/>
                    <a:lstStyle/>
                    <a:p>
                      <a:pPr>
                        <a:lnSpc>
                          <a:spcPct val="100000"/>
                        </a:lnSpc>
                      </a:pPr>
                      <a:r>
                        <a:rPr lang="en-US" sz="1600" smtClean="0"/>
                        <a:t>Fix indentation of Visual selection</a:t>
                      </a:r>
                      <a:endParaRPr sz="1600"/>
                    </a:p>
                  </a:txBody>
                  <a:tcPr/>
                </a:tc>
              </a:tr>
              <a:tr h="370800">
                <a:tc>
                  <a:txBody>
                    <a:bodyPr/>
                    <a:lstStyle/>
                    <a:p>
                      <a:pPr>
                        <a:lnSpc>
                          <a:spcPct val="100000"/>
                        </a:lnSpc>
                      </a:pPr>
                      <a:r>
                        <a:rPr lang="en-US" sz="1600" smtClean="0">
                          <a:latin typeface="Courier New" pitchFamily="49" charset="0"/>
                          <a:cs typeface="Courier New" pitchFamily="49" charset="0"/>
                        </a:rPr>
                        <a:t>&gt;</a:t>
                      </a:r>
                      <a:endParaRPr sz="1600">
                        <a:latin typeface="Courier New" pitchFamily="49" charset="0"/>
                        <a:cs typeface="Courier New" pitchFamily="49" charset="0"/>
                      </a:endParaRPr>
                    </a:p>
                  </a:txBody>
                  <a:tcPr/>
                </a:tc>
                <a:tc>
                  <a:txBody>
                    <a:bodyPr/>
                    <a:lstStyle/>
                    <a:p>
                      <a:pPr>
                        <a:lnSpc>
                          <a:spcPct val="100000"/>
                        </a:lnSpc>
                      </a:pPr>
                      <a:r>
                        <a:rPr lang="en-US" sz="1600" smtClean="0"/>
                        <a:t>Increase indentation of Visual selection (</a:t>
                      </a:r>
                      <a:r>
                        <a:rPr lang="en-US" sz="1600" smtClean="0">
                          <a:latin typeface="Courier New" pitchFamily="49" charset="0"/>
                          <a:cs typeface="Courier New" pitchFamily="49" charset="0"/>
                        </a:rPr>
                        <a:t>g&gt;</a:t>
                      </a:r>
                      <a:r>
                        <a:rPr lang="en-US" sz="1600" smtClean="0"/>
                        <a:t> to retain selection)</a:t>
                      </a:r>
                      <a:endParaRPr sz="1600"/>
                    </a:p>
                  </a:txBody>
                  <a:tcPr/>
                </a:tc>
              </a:tr>
              <a:tr h="370800">
                <a:tc>
                  <a:txBody>
                    <a:bodyPr/>
                    <a:lstStyle/>
                    <a:p>
                      <a:pPr>
                        <a:lnSpc>
                          <a:spcPct val="100000"/>
                        </a:lnSpc>
                      </a:pPr>
                      <a:r>
                        <a:rPr lang="en-US" sz="1600" smtClean="0">
                          <a:latin typeface="Courier New" pitchFamily="49" charset="0"/>
                          <a:cs typeface="Courier New" pitchFamily="49" charset="0"/>
                        </a:rPr>
                        <a:t>&lt;</a:t>
                      </a:r>
                      <a:endParaRPr sz="1600">
                        <a:latin typeface="Courier New" pitchFamily="49" charset="0"/>
                        <a:cs typeface="Courier New" pitchFamily="49" charset="0"/>
                      </a:endParaRPr>
                    </a:p>
                  </a:txBody>
                  <a:tcPr/>
                </a:tc>
                <a:tc>
                  <a:txBody>
                    <a:bodyPr/>
                    <a:lstStyle/>
                    <a:p>
                      <a:pPr>
                        <a:lnSpc>
                          <a:spcPct val="100000"/>
                        </a:lnSpc>
                      </a:pPr>
                      <a:r>
                        <a:rPr lang="en-US" sz="1600" smtClean="0"/>
                        <a:t>Decrease indentation of Visual selection (</a:t>
                      </a:r>
                      <a:r>
                        <a:rPr lang="en-US" sz="1600" smtClean="0">
                          <a:latin typeface="Courier New" pitchFamily="49" charset="0"/>
                          <a:cs typeface="Courier New" pitchFamily="49" charset="0"/>
                        </a:rPr>
                        <a:t>g&lt;</a:t>
                      </a:r>
                      <a:r>
                        <a:rPr lang="en-US" sz="1600" smtClean="0"/>
                        <a:t> to retain selection)</a:t>
                      </a:r>
                      <a:endParaRPr sz="1600"/>
                    </a:p>
                  </a:txBody>
                  <a:tcPr/>
                </a:tc>
              </a:tr>
              <a:tr h="370800">
                <a:tc>
                  <a:txBody>
                    <a:bodyPr/>
                    <a:lstStyle/>
                    <a:p>
                      <a:pPr>
                        <a:lnSpc>
                          <a:spcPct val="100000"/>
                        </a:lnSpc>
                      </a:pPr>
                      <a:r>
                        <a:rPr lang="en-US" sz="1600" smtClean="0">
                          <a:latin typeface="Courier New" pitchFamily="49" charset="0"/>
                          <a:cs typeface="Courier New" pitchFamily="49" charset="0"/>
                        </a:rPr>
                        <a:t>&lt;C-t&gt;</a:t>
                      </a:r>
                      <a:endParaRPr sz="1600" i="1">
                        <a:latin typeface="Courier New" pitchFamily="49" charset="0"/>
                        <a:cs typeface="Courier New" pitchFamily="49" charset="0"/>
                      </a:endParaRPr>
                    </a:p>
                  </a:txBody>
                  <a:tcPr/>
                </a:tc>
                <a:tc>
                  <a:txBody>
                    <a:bodyPr/>
                    <a:lstStyle/>
                    <a:p>
                      <a:pPr>
                        <a:lnSpc>
                          <a:spcPct val="100000"/>
                        </a:lnSpc>
                      </a:pPr>
                      <a:r>
                        <a:rPr lang="en-US" sz="1600" smtClean="0"/>
                        <a:t>Increase indentation while in Insert mode</a:t>
                      </a:r>
                      <a:endParaRPr sz="1600"/>
                    </a:p>
                  </a:txBody>
                  <a:tcPr/>
                </a:tc>
              </a:tr>
              <a:tr h="370800">
                <a:tc>
                  <a:txBody>
                    <a:bodyPr/>
                    <a:lstStyle/>
                    <a:p>
                      <a:pPr>
                        <a:lnSpc>
                          <a:spcPct val="100000"/>
                        </a:lnSpc>
                      </a:pPr>
                      <a:r>
                        <a:rPr lang="en-US" sz="1600" smtClean="0">
                          <a:latin typeface="Courier New" pitchFamily="49" charset="0"/>
                          <a:cs typeface="Courier New" pitchFamily="49" charset="0"/>
                        </a:rPr>
                        <a:t>&lt;C-d&gt;</a:t>
                      </a:r>
                      <a:endParaRPr sz="1600" i="1">
                        <a:latin typeface="Courier New" pitchFamily="49" charset="0"/>
                        <a:cs typeface="Courier New" pitchFamily="49" charset="0"/>
                      </a:endParaRPr>
                    </a:p>
                  </a:txBody>
                  <a:tcPr/>
                </a:tc>
                <a:tc>
                  <a:txBody>
                    <a:bodyPr/>
                    <a:lstStyle/>
                    <a:p>
                      <a:pPr>
                        <a:lnSpc>
                          <a:spcPct val="100000"/>
                        </a:lnSpc>
                      </a:pPr>
                      <a:r>
                        <a:rPr lang="en-US" sz="1600" smtClean="0"/>
                        <a:t>Decrease indentation while in Insert mode</a:t>
                      </a:r>
                      <a:endParaRPr sz="1600"/>
                    </a:p>
                  </a:txBody>
                  <a:tcPr/>
                </a:tc>
              </a:tr>
            </a:tbl>
          </a:graphicData>
        </a:graphic>
      </p:graphicFrame>
      <p:sp>
        <p:nvSpPr>
          <p:cNvPr id="85" name="CustomShape 3"/>
          <p:cNvSpPr/>
          <p:nvPr/>
        </p:nvSpPr>
        <p:spPr>
          <a:xfrm>
            <a:off x="6553080" y="6356520"/>
            <a:ext cx="2132280" cy="363600"/>
          </a:xfrm>
          <a:prstGeom prst="rect">
            <a:avLst/>
          </a:prstGeom>
        </p:spPr>
        <p:txBody>
          <a:bodyPr lIns="90000" tIns="45000" rIns="90000" bIns="45000" anchor="ctr"/>
          <a:lstStyle/>
          <a:p>
            <a:pPr algn="r">
              <a:lnSpc>
                <a:spcPct val="100000"/>
              </a:lnSpc>
            </a:pPr>
            <a:fld id="{14C27E3B-EEB0-4871-99A5-B10D0301C2B7}" type="slidenum">
              <a:rPr lang="en-US" sz="1200">
                <a:solidFill>
                  <a:srgbClr val="8B8B8B"/>
                </a:solidFill>
                <a:latin typeface="Calibri"/>
              </a:rPr>
              <a:pPr algn="r">
                <a:lnSpc>
                  <a:spcPct val="100000"/>
                </a:lnSpc>
              </a:pPr>
              <a:t>7</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n-US" sz="4400">
                <a:solidFill>
                  <a:srgbClr val="000000"/>
                </a:solidFill>
                <a:latin typeface="Calibri"/>
              </a:rPr>
              <a:t>Vim Registers (Clipboards)</a:t>
            </a:r>
            <a:endParaRPr/>
          </a:p>
        </p:txBody>
      </p:sp>
      <p:graphicFrame>
        <p:nvGraphicFramePr>
          <p:cNvPr id="87" name="Table 2"/>
          <p:cNvGraphicFramePr/>
          <p:nvPr/>
        </p:nvGraphicFramePr>
        <p:xfrm>
          <a:off x="457200" y="1600200"/>
          <a:ext cx="8228160" cy="3337200"/>
        </p:xfrm>
        <a:graphic>
          <a:graphicData uri="http://schemas.openxmlformats.org/drawingml/2006/table">
            <a:tbl>
              <a:tblPr>
                <a:tableStyleId>{69CF1AB2-1976-4502-BF36-3FF5EA218861}</a:tableStyleId>
              </a:tblPr>
              <a:tblGrid>
                <a:gridCol w="1523880"/>
                <a:gridCol w="6704280"/>
              </a:tblGrid>
              <a:tr h="370800">
                <a:tc>
                  <a:txBody>
                    <a:bodyPr/>
                    <a:lstStyle/>
                    <a:p>
                      <a:pPr>
                        <a:lnSpc>
                          <a:spcPct val="100000"/>
                        </a:lnSpc>
                      </a:pPr>
                      <a:r>
                        <a:rPr lang="en-US"/>
                        <a:t>Command</a:t>
                      </a:r>
                      <a:endParaRPr/>
                    </a:p>
                  </a:txBody>
                  <a:tcPr>
                    <a:solidFill>
                      <a:schemeClr val="tx2">
                        <a:lumMod val="40000"/>
                        <a:lumOff val="60000"/>
                      </a:schemeClr>
                    </a:solidFill>
                  </a:tcPr>
                </a:tc>
                <a:tc>
                  <a:txBody>
                    <a:bodyPr/>
                    <a:lstStyle/>
                    <a:p>
                      <a:pPr>
                        <a:lnSpc>
                          <a:spcPct val="100000"/>
                        </a:lnSpc>
                      </a:pPr>
                      <a:r>
                        <a:rPr lang="en-US"/>
                        <a:t>Description</a:t>
                      </a:r>
                      <a:endParaRPr/>
                    </a:p>
                  </a:txBody>
                  <a:tcPr>
                    <a:solidFill>
                      <a:schemeClr val="tx2">
                        <a:lumMod val="40000"/>
                        <a:lumOff val="60000"/>
                      </a:schemeClr>
                    </a:solidFill>
                  </a:tcPr>
                </a:tc>
              </a:tr>
              <a:tr h="370800">
                <a:tc>
                  <a:txBody>
                    <a:bodyPr/>
                    <a:lstStyle/>
                    <a:p>
                      <a:pPr>
                        <a:lnSpc>
                          <a:spcPct val="100000"/>
                        </a:lnSpc>
                      </a:pPr>
                      <a:r>
                        <a:rPr lang="en-US" sz="1600">
                          <a:latin typeface="Courier New" pitchFamily="49" charset="0"/>
                          <a:cs typeface="Courier New" pitchFamily="49" charset="0"/>
                        </a:rPr>
                        <a:t>"</a:t>
                      </a:r>
                      <a:r>
                        <a:rPr lang="en-US" sz="1600" i="1">
                          <a:latin typeface="Courier New" pitchFamily="49" charset="0"/>
                          <a:cs typeface="Courier New" pitchFamily="49" charset="0"/>
                        </a:rPr>
                        <a:t>x</a:t>
                      </a:r>
                      <a:r>
                        <a:rPr lang="en-US" sz="1600">
                          <a:latin typeface="Courier New" pitchFamily="49" charset="0"/>
                          <a:cs typeface="Courier New" pitchFamily="49" charset="0"/>
                        </a:rPr>
                        <a:t>yy</a:t>
                      </a:r>
                      <a:endParaRPr sz="1600">
                        <a:latin typeface="Courier New" pitchFamily="49" charset="0"/>
                        <a:cs typeface="Courier New" pitchFamily="49" charset="0"/>
                      </a:endParaRPr>
                    </a:p>
                  </a:txBody>
                  <a:tcPr/>
                </a:tc>
                <a:tc>
                  <a:txBody>
                    <a:bodyPr/>
                    <a:lstStyle/>
                    <a:p>
                      <a:pPr>
                        <a:lnSpc>
                          <a:spcPct val="100000"/>
                        </a:lnSpc>
                      </a:pPr>
                      <a:r>
                        <a:rPr lang="en-US" sz="1600"/>
                        <a:t>Yank current line into register </a:t>
                      </a:r>
                      <a:r>
                        <a:rPr lang="en-US" sz="1600" i="1"/>
                        <a:t>x</a:t>
                      </a:r>
                      <a:endParaRPr sz="1600" i="1"/>
                    </a:p>
                  </a:txBody>
                  <a:tcPr/>
                </a:tc>
              </a:tr>
              <a:tr h="370800">
                <a:tc>
                  <a:txBody>
                    <a:bodyPr/>
                    <a:lstStyle/>
                    <a:p>
                      <a:pPr>
                        <a:lnSpc>
                          <a:spcPct val="100000"/>
                        </a:lnSpc>
                      </a:pPr>
                      <a:r>
                        <a:rPr lang="en-US" sz="1600">
                          <a:latin typeface="Courier New" pitchFamily="49" charset="0"/>
                          <a:cs typeface="Courier New" pitchFamily="49" charset="0"/>
                        </a:rPr>
                        <a:t>"</a:t>
                      </a:r>
                      <a:r>
                        <a:rPr lang="en-US" sz="1600" i="1">
                          <a:latin typeface="Courier New" pitchFamily="49" charset="0"/>
                          <a:cs typeface="Courier New" pitchFamily="49" charset="0"/>
                        </a:rPr>
                        <a:t>x</a:t>
                      </a:r>
                      <a:r>
                        <a:rPr lang="en-US" sz="1600">
                          <a:latin typeface="Courier New" pitchFamily="49" charset="0"/>
                          <a:cs typeface="Courier New" pitchFamily="49" charset="0"/>
                        </a:rPr>
                        <a:t>p</a:t>
                      </a:r>
                      <a:endParaRPr sz="1600">
                        <a:latin typeface="Courier New" pitchFamily="49" charset="0"/>
                        <a:cs typeface="Courier New" pitchFamily="49" charset="0"/>
                      </a:endParaRPr>
                    </a:p>
                  </a:txBody>
                  <a:tcPr/>
                </a:tc>
                <a:tc>
                  <a:txBody>
                    <a:bodyPr/>
                    <a:lstStyle/>
                    <a:p>
                      <a:pPr>
                        <a:lnSpc>
                          <a:spcPct val="100000"/>
                        </a:lnSpc>
                      </a:pPr>
                      <a:r>
                        <a:rPr lang="en-US" sz="1600"/>
                        <a:t>Paste contents from register </a:t>
                      </a:r>
                      <a:r>
                        <a:rPr lang="en-US" sz="1600" i="1"/>
                        <a:t>x</a:t>
                      </a:r>
                      <a:endParaRPr sz="1600" i="1"/>
                    </a:p>
                  </a:txBody>
                  <a:tcPr/>
                </a:tc>
              </a:tr>
              <a:tr h="370800">
                <a:tc>
                  <a:txBody>
                    <a:bodyPr/>
                    <a:lstStyle/>
                    <a:p>
                      <a:pPr>
                        <a:lnSpc>
                          <a:spcPct val="100000"/>
                        </a:lnSpc>
                      </a:pPr>
                      <a:r>
                        <a:rPr lang="en-US" sz="1600">
                          <a:latin typeface="Courier New" pitchFamily="49" charset="0"/>
                          <a:cs typeface="Courier New" pitchFamily="49" charset="0"/>
                        </a:rPr>
                        <a:t>"</a:t>
                      </a:r>
                      <a:r>
                        <a:rPr lang="en-US" sz="1600" i="1">
                          <a:latin typeface="Courier New" pitchFamily="49" charset="0"/>
                          <a:cs typeface="Courier New" pitchFamily="49" charset="0"/>
                        </a:rPr>
                        <a:t>x</a:t>
                      </a:r>
                      <a:r>
                        <a:rPr lang="en-US" sz="1600">
                          <a:latin typeface="Courier New" pitchFamily="49" charset="0"/>
                          <a:cs typeface="Courier New" pitchFamily="49" charset="0"/>
                        </a:rPr>
                        <a:t>y</a:t>
                      </a:r>
                      <a:endParaRPr sz="1600">
                        <a:latin typeface="Courier New" pitchFamily="49" charset="0"/>
                        <a:cs typeface="Courier New" pitchFamily="49" charset="0"/>
                      </a:endParaRPr>
                    </a:p>
                  </a:txBody>
                  <a:tcPr/>
                </a:tc>
                <a:tc>
                  <a:txBody>
                    <a:bodyPr/>
                    <a:lstStyle/>
                    <a:p>
                      <a:pPr>
                        <a:lnSpc>
                          <a:spcPct val="100000"/>
                        </a:lnSpc>
                      </a:pPr>
                      <a:r>
                        <a:rPr lang="en-US" sz="1600"/>
                        <a:t>Yank selected text into register </a:t>
                      </a:r>
                      <a:r>
                        <a:rPr lang="en-US" sz="1600" i="1"/>
                        <a:t>x</a:t>
                      </a:r>
                      <a:endParaRPr sz="1600" i="1"/>
                    </a:p>
                  </a:txBody>
                  <a:tcPr/>
                </a:tc>
              </a:tr>
              <a:tr h="370800">
                <a:tc>
                  <a:txBody>
                    <a:bodyPr/>
                    <a:lstStyle/>
                    <a:p>
                      <a:pPr>
                        <a:lnSpc>
                          <a:spcPct val="100000"/>
                        </a:lnSpc>
                      </a:pPr>
                      <a:r>
                        <a:rPr lang="en-US" sz="1600">
                          <a:latin typeface="Courier New" pitchFamily="49" charset="0"/>
                          <a:cs typeface="Courier New" pitchFamily="49" charset="0"/>
                        </a:rPr>
                        <a:t>"</a:t>
                      </a:r>
                      <a:r>
                        <a:rPr lang="en-US" sz="1600" i="1">
                          <a:latin typeface="Courier New" pitchFamily="49" charset="0"/>
                          <a:cs typeface="Courier New" pitchFamily="49" charset="0"/>
                        </a:rPr>
                        <a:t>X</a:t>
                      </a:r>
                      <a:r>
                        <a:rPr lang="en-US" sz="1600">
                          <a:latin typeface="Courier New" pitchFamily="49" charset="0"/>
                          <a:cs typeface="Courier New" pitchFamily="49" charset="0"/>
                        </a:rPr>
                        <a:t>yy</a:t>
                      </a:r>
                      <a:endParaRPr sz="1600">
                        <a:latin typeface="Courier New" pitchFamily="49" charset="0"/>
                        <a:cs typeface="Courier New" pitchFamily="49" charset="0"/>
                      </a:endParaRPr>
                    </a:p>
                  </a:txBody>
                  <a:tcPr/>
                </a:tc>
                <a:tc>
                  <a:txBody>
                    <a:bodyPr/>
                    <a:lstStyle/>
                    <a:p>
                      <a:pPr>
                        <a:lnSpc>
                          <a:spcPct val="100000"/>
                        </a:lnSpc>
                      </a:pPr>
                      <a:r>
                        <a:rPr lang="en-US" sz="1600"/>
                        <a:t>Append current line to register </a:t>
                      </a:r>
                      <a:r>
                        <a:rPr lang="en-US" sz="1600" i="1"/>
                        <a:t>x</a:t>
                      </a:r>
                      <a:endParaRPr sz="1600" i="1"/>
                    </a:p>
                  </a:txBody>
                  <a:tcPr/>
                </a:tc>
              </a:tr>
              <a:tr h="370800">
                <a:tc>
                  <a:txBody>
                    <a:bodyPr/>
                    <a:lstStyle/>
                    <a:p>
                      <a:pPr>
                        <a:lnSpc>
                          <a:spcPct val="100000"/>
                        </a:lnSpc>
                      </a:pPr>
                      <a:r>
                        <a:rPr lang="en-US" sz="1600">
                          <a:latin typeface="Courier New" pitchFamily="49" charset="0"/>
                          <a:cs typeface="Courier New" pitchFamily="49" charset="0"/>
                        </a:rPr>
                        <a:t>"0p</a:t>
                      </a:r>
                      <a:endParaRPr sz="1600">
                        <a:latin typeface="Courier New" pitchFamily="49" charset="0"/>
                        <a:cs typeface="Courier New" pitchFamily="49" charset="0"/>
                      </a:endParaRPr>
                    </a:p>
                  </a:txBody>
                  <a:tcPr/>
                </a:tc>
                <a:tc>
                  <a:txBody>
                    <a:bodyPr/>
                    <a:lstStyle/>
                    <a:p>
                      <a:pPr>
                        <a:lnSpc>
                          <a:spcPct val="100000"/>
                        </a:lnSpc>
                      </a:pPr>
                      <a:r>
                        <a:rPr lang="en-US" sz="1600"/>
                        <a:t>Paste from last yanked text (versus last deleted text)</a:t>
                      </a:r>
                      <a:endParaRPr sz="1600"/>
                    </a:p>
                  </a:txBody>
                  <a:tcPr/>
                </a:tc>
              </a:tr>
              <a:tr h="370800">
                <a:tc>
                  <a:txBody>
                    <a:bodyPr/>
                    <a:lstStyle/>
                    <a:p>
                      <a:pPr>
                        <a:lnSpc>
                          <a:spcPct val="100000"/>
                        </a:lnSpc>
                      </a:pPr>
                      <a:r>
                        <a:rPr lang="en-US" sz="1600">
                          <a:latin typeface="Courier New" pitchFamily="49" charset="0"/>
                          <a:cs typeface="Courier New" pitchFamily="49" charset="0"/>
                        </a:rPr>
                        <a:t>"_yy</a:t>
                      </a:r>
                      <a:endParaRPr sz="1600">
                        <a:latin typeface="Courier New" pitchFamily="49" charset="0"/>
                        <a:cs typeface="Courier New" pitchFamily="49" charset="0"/>
                      </a:endParaRPr>
                    </a:p>
                  </a:txBody>
                  <a:tcPr/>
                </a:tc>
                <a:tc>
                  <a:txBody>
                    <a:bodyPr/>
                    <a:lstStyle/>
                    <a:p>
                      <a:pPr>
                        <a:lnSpc>
                          <a:spcPct val="100000"/>
                        </a:lnSpc>
                      </a:pPr>
                      <a:r>
                        <a:rPr lang="en-US" sz="1600"/>
                        <a:t>Yank line into black hole </a:t>
                      </a:r>
                      <a:r>
                        <a:rPr lang="en-US" sz="1600" smtClean="0"/>
                        <a:t>register (does not shift numbered registers)</a:t>
                      </a:r>
                      <a:endParaRPr sz="1600"/>
                    </a:p>
                  </a:txBody>
                  <a:tcPr/>
                </a:tc>
              </a:tr>
              <a:tr h="370800">
                <a:tc>
                  <a:txBody>
                    <a:bodyPr/>
                    <a:lstStyle/>
                    <a:p>
                      <a:pPr>
                        <a:lnSpc>
                          <a:spcPct val="100000"/>
                        </a:lnSpc>
                      </a:pPr>
                      <a:r>
                        <a:rPr lang="en-US" sz="1600">
                          <a:latin typeface="Courier New" pitchFamily="49" charset="0"/>
                          <a:cs typeface="Courier New" pitchFamily="49" charset="0"/>
                        </a:rPr>
                        <a:t>"*yy</a:t>
                      </a:r>
                      <a:endParaRPr sz="1600">
                        <a:latin typeface="Courier New" pitchFamily="49" charset="0"/>
                        <a:cs typeface="Courier New" pitchFamily="49" charset="0"/>
                      </a:endParaRPr>
                    </a:p>
                  </a:txBody>
                  <a:tcPr/>
                </a:tc>
                <a:tc>
                  <a:txBody>
                    <a:bodyPr/>
                    <a:lstStyle/>
                    <a:p>
                      <a:pPr>
                        <a:lnSpc>
                          <a:spcPct val="100000"/>
                        </a:lnSpc>
                      </a:pPr>
                      <a:r>
                        <a:rPr lang="en-US" sz="1600"/>
                        <a:t>Yank line into Windows clipboard</a:t>
                      </a:r>
                      <a:endParaRPr sz="1600"/>
                    </a:p>
                  </a:txBody>
                  <a:tcPr/>
                </a:tc>
              </a:tr>
              <a:tr h="370800">
                <a:tc>
                  <a:txBody>
                    <a:bodyPr/>
                    <a:lstStyle/>
                    <a:p>
                      <a:pPr>
                        <a:lnSpc>
                          <a:spcPct val="100000"/>
                        </a:lnSpc>
                      </a:pPr>
                      <a:r>
                        <a:rPr lang="en-US" sz="1600" smtClean="0">
                          <a:latin typeface="Courier New" pitchFamily="49" charset="0"/>
                          <a:cs typeface="Courier New" pitchFamily="49" charset="0"/>
                        </a:rPr>
                        <a:t>&lt;C-r&gt;</a:t>
                      </a:r>
                      <a:r>
                        <a:rPr lang="en-US" sz="1600" i="1" smtClean="0">
                          <a:latin typeface="Courier New" pitchFamily="49" charset="0"/>
                          <a:cs typeface="Courier New" pitchFamily="49" charset="0"/>
                        </a:rPr>
                        <a:t>x</a:t>
                      </a:r>
                      <a:endParaRPr sz="1600" i="1">
                        <a:latin typeface="Courier New" pitchFamily="49" charset="0"/>
                        <a:cs typeface="Courier New" pitchFamily="49" charset="0"/>
                      </a:endParaRPr>
                    </a:p>
                  </a:txBody>
                  <a:tcPr/>
                </a:tc>
                <a:tc>
                  <a:txBody>
                    <a:bodyPr/>
                    <a:lstStyle/>
                    <a:p>
                      <a:pPr>
                        <a:lnSpc>
                          <a:spcPct val="100000"/>
                        </a:lnSpc>
                      </a:pPr>
                      <a:r>
                        <a:rPr lang="en-US" sz="1600" smtClean="0"/>
                        <a:t>Paste from register </a:t>
                      </a:r>
                      <a:r>
                        <a:rPr lang="en-US" sz="1600" i="1" smtClean="0"/>
                        <a:t>x</a:t>
                      </a:r>
                      <a:r>
                        <a:rPr lang="en-US" sz="1600" smtClean="0"/>
                        <a:t> while</a:t>
                      </a:r>
                      <a:r>
                        <a:rPr lang="en-US" sz="1600" baseline="0" smtClean="0"/>
                        <a:t> in I</a:t>
                      </a:r>
                      <a:r>
                        <a:rPr lang="en-US" sz="1600" smtClean="0"/>
                        <a:t>nsert</a:t>
                      </a:r>
                      <a:r>
                        <a:rPr lang="en-US" sz="1600" baseline="0" smtClean="0"/>
                        <a:t> mode</a:t>
                      </a:r>
                      <a:endParaRPr sz="1600"/>
                    </a:p>
                  </a:txBody>
                  <a:tcPr/>
                </a:tc>
              </a:tr>
            </a:tbl>
          </a:graphicData>
        </a:graphic>
      </p:graphicFrame>
      <p:sp>
        <p:nvSpPr>
          <p:cNvPr id="88" name="CustomShape 3"/>
          <p:cNvSpPr/>
          <p:nvPr/>
        </p:nvSpPr>
        <p:spPr>
          <a:xfrm>
            <a:off x="6553080" y="6356520"/>
            <a:ext cx="2132280" cy="363600"/>
          </a:xfrm>
          <a:prstGeom prst="rect">
            <a:avLst/>
          </a:prstGeom>
        </p:spPr>
        <p:txBody>
          <a:bodyPr lIns="90000" tIns="45000" rIns="90000" bIns="45000" anchor="ctr"/>
          <a:lstStyle/>
          <a:p>
            <a:pPr algn="r">
              <a:lnSpc>
                <a:spcPct val="100000"/>
              </a:lnSpc>
            </a:pPr>
            <a:fld id="{A43D1769-3EF8-46EA-8065-EDA8A199297E}" type="slidenum">
              <a:rPr lang="en-US" sz="1200">
                <a:solidFill>
                  <a:srgbClr val="8B8B8B"/>
                </a:solidFill>
                <a:latin typeface="Calibri"/>
              </a:rPr>
              <a:pPr algn="r">
                <a:lnSpc>
                  <a:spcPct val="100000"/>
                </a:lnSpc>
              </a:pPr>
              <a:t>8</a:t>
            </a:fld>
            <a:endParaRPr/>
          </a:p>
        </p:txBody>
      </p:sp>
      <p:sp>
        <p:nvSpPr>
          <p:cNvPr id="5" name="CustomShape 4"/>
          <p:cNvSpPr/>
          <p:nvPr/>
        </p:nvSpPr>
        <p:spPr>
          <a:xfrm>
            <a:off x="1447920" y="5961000"/>
            <a:ext cx="6399360" cy="363600"/>
          </a:xfrm>
          <a:prstGeom prst="rect">
            <a:avLst/>
          </a:prstGeom>
          <a:solidFill>
            <a:srgbClr val="92D050"/>
          </a:solidFill>
          <a:ln>
            <a:solidFill>
              <a:srgbClr val="00B050"/>
            </a:solidFill>
          </a:ln>
        </p:spPr>
        <p:txBody>
          <a:bodyPr lIns="90000" tIns="45000" rIns="90000" bIns="45000"/>
          <a:lstStyle/>
          <a:p>
            <a:pPr>
              <a:lnSpc>
                <a:spcPct val="100000"/>
              </a:lnSpc>
            </a:pPr>
            <a:r>
              <a:rPr lang="en-US" smtClean="0">
                <a:solidFill>
                  <a:srgbClr val="000000"/>
                </a:solidFill>
                <a:latin typeface="Calibri"/>
              </a:rPr>
              <a:t>Use letters [a-z] to specify user registers</a:t>
            </a:r>
            <a:endParaRPr/>
          </a:p>
        </p:txBody>
      </p:sp>
      <p:sp>
        <p:nvSpPr>
          <p:cNvPr id="6" name="CustomShape 4"/>
          <p:cNvSpPr/>
          <p:nvPr/>
        </p:nvSpPr>
        <p:spPr>
          <a:xfrm>
            <a:off x="533520" y="5257800"/>
            <a:ext cx="5333880" cy="457080"/>
          </a:xfrm>
          <a:prstGeom prst="roundRect">
            <a:avLst>
              <a:gd name="adj" fmla="val 16667"/>
            </a:avLst>
          </a:prstGeom>
          <a:solidFill>
            <a:srgbClr val="E6E0EC"/>
          </a:solidFill>
          <a:ln w="25560">
            <a:solidFill>
              <a:srgbClr val="B3A2C7"/>
            </a:solidFill>
            <a:round/>
          </a:ln>
        </p:spPr>
        <p:txBody>
          <a:bodyPr lIns="90000" tIns="45000" rIns="90000" bIns="45000" anchor="ctr"/>
          <a:lstStyle/>
          <a:p>
            <a:pPr algn="ctr">
              <a:lnSpc>
                <a:spcPct val="100000"/>
              </a:lnSpc>
            </a:pPr>
            <a:r>
              <a:rPr lang="en-US" smtClean="0">
                <a:solidFill>
                  <a:srgbClr val="000000"/>
                </a:solidFill>
                <a:latin typeface="Courier New"/>
              </a:rPr>
              <a:t>:registers</a:t>
            </a:r>
            <a:r>
              <a:rPr lang="en-US" smtClean="0">
                <a:solidFill>
                  <a:srgbClr val="000000"/>
                </a:solidFill>
                <a:latin typeface="Calibri"/>
              </a:rPr>
              <a:t> </a:t>
            </a:r>
            <a:r>
              <a:rPr lang="en-US">
                <a:solidFill>
                  <a:srgbClr val="000000"/>
                </a:solidFill>
                <a:latin typeface="Calibri"/>
              </a:rPr>
              <a:t>command </a:t>
            </a:r>
            <a:r>
              <a:rPr lang="en-US" smtClean="0">
                <a:solidFill>
                  <a:srgbClr val="000000"/>
                </a:solidFill>
                <a:latin typeface="Calibri"/>
              </a:rPr>
              <a:t>current register contents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n-US" sz="4400">
                <a:solidFill>
                  <a:srgbClr val="000000"/>
                </a:solidFill>
                <a:latin typeface="Calibri"/>
              </a:rPr>
              <a:t>Don't Repeat </a:t>
            </a:r>
            <a:r>
              <a:rPr lang="en-US" sz="4400" smtClean="0">
                <a:solidFill>
                  <a:srgbClr val="000000"/>
                </a:solidFill>
                <a:latin typeface="Calibri"/>
              </a:rPr>
              <a:t>Tedious Typing</a:t>
            </a:r>
            <a:endParaRPr/>
          </a:p>
        </p:txBody>
      </p:sp>
      <p:graphicFrame>
        <p:nvGraphicFramePr>
          <p:cNvPr id="90" name="Table 2"/>
          <p:cNvGraphicFramePr/>
          <p:nvPr/>
        </p:nvGraphicFramePr>
        <p:xfrm>
          <a:off x="457200" y="1600200"/>
          <a:ext cx="8228160" cy="1854000"/>
        </p:xfrm>
        <a:graphic>
          <a:graphicData uri="http://schemas.openxmlformats.org/drawingml/2006/table">
            <a:tbl>
              <a:tblPr>
                <a:tableStyleId>{69CF1AB2-1976-4502-BF36-3FF5EA218861}</a:tableStyleId>
              </a:tblPr>
              <a:tblGrid>
                <a:gridCol w="1523880"/>
                <a:gridCol w="6704280"/>
              </a:tblGrid>
              <a:tr h="370800">
                <a:tc>
                  <a:txBody>
                    <a:bodyPr/>
                    <a:lstStyle/>
                    <a:p>
                      <a:pPr>
                        <a:lnSpc>
                          <a:spcPct val="100000"/>
                        </a:lnSpc>
                      </a:pPr>
                      <a:r>
                        <a:rPr lang="en-US"/>
                        <a:t>Command</a:t>
                      </a:r>
                      <a:endParaRPr/>
                    </a:p>
                  </a:txBody>
                  <a:tcPr>
                    <a:solidFill>
                      <a:schemeClr val="tx2">
                        <a:lumMod val="40000"/>
                        <a:lumOff val="60000"/>
                      </a:schemeClr>
                    </a:solidFill>
                  </a:tcPr>
                </a:tc>
                <a:tc>
                  <a:txBody>
                    <a:bodyPr/>
                    <a:lstStyle/>
                    <a:p>
                      <a:pPr>
                        <a:lnSpc>
                          <a:spcPct val="100000"/>
                        </a:lnSpc>
                      </a:pPr>
                      <a:r>
                        <a:rPr lang="en-US"/>
                        <a:t>Description</a:t>
                      </a:r>
                      <a:endParaRPr/>
                    </a:p>
                  </a:txBody>
                  <a:tcPr>
                    <a:solidFill>
                      <a:schemeClr val="tx2">
                        <a:lumMod val="40000"/>
                        <a:lumOff val="60000"/>
                      </a:schemeClr>
                    </a:solidFill>
                  </a:tcPr>
                </a:tc>
              </a:tr>
              <a:tr h="370800">
                <a:tc>
                  <a:txBody>
                    <a:bodyPr/>
                    <a:lstStyle/>
                    <a:p>
                      <a:pPr>
                        <a:lnSpc>
                          <a:spcPct val="100000"/>
                        </a:lnSpc>
                      </a:pPr>
                      <a:r>
                        <a:rPr lang="en-US" sz="1600">
                          <a:latin typeface="Courier New" pitchFamily="49" charset="0"/>
                          <a:cs typeface="Courier New" pitchFamily="49" charset="0"/>
                        </a:rPr>
                        <a:t>.</a:t>
                      </a:r>
                      <a:endParaRPr sz="1600">
                        <a:latin typeface="Courier New" pitchFamily="49" charset="0"/>
                        <a:cs typeface="Courier New" pitchFamily="49" charset="0"/>
                      </a:endParaRPr>
                    </a:p>
                  </a:txBody>
                  <a:tcPr/>
                </a:tc>
                <a:tc>
                  <a:txBody>
                    <a:bodyPr/>
                    <a:lstStyle/>
                    <a:p>
                      <a:pPr>
                        <a:lnSpc>
                          <a:spcPct val="100000"/>
                        </a:lnSpc>
                      </a:pPr>
                      <a:r>
                        <a:rPr lang="en-US" sz="1600"/>
                        <a:t>Repeat last normal mode command (e.g., delete, paste, etc.)</a:t>
                      </a:r>
                      <a:endParaRPr sz="1600"/>
                    </a:p>
                  </a:txBody>
                  <a:tcPr/>
                </a:tc>
              </a:tr>
              <a:tr h="370800">
                <a:tc>
                  <a:txBody>
                    <a:bodyPr/>
                    <a:lstStyle/>
                    <a:p>
                      <a:pPr>
                        <a:lnSpc>
                          <a:spcPct val="100000"/>
                        </a:lnSpc>
                      </a:pPr>
                      <a:r>
                        <a:rPr lang="en-US" sz="1600">
                          <a:latin typeface="Courier New" pitchFamily="49" charset="0"/>
                          <a:cs typeface="Courier New" pitchFamily="49" charset="0"/>
                        </a:rPr>
                        <a:t>@:</a:t>
                      </a:r>
                      <a:endParaRPr sz="1600">
                        <a:latin typeface="Courier New" pitchFamily="49" charset="0"/>
                        <a:cs typeface="Courier New" pitchFamily="49" charset="0"/>
                      </a:endParaRPr>
                    </a:p>
                  </a:txBody>
                  <a:tcPr/>
                </a:tc>
                <a:tc>
                  <a:txBody>
                    <a:bodyPr/>
                    <a:lstStyle/>
                    <a:p>
                      <a:pPr>
                        <a:lnSpc>
                          <a:spcPct val="100000"/>
                        </a:lnSpc>
                      </a:pPr>
                      <a:r>
                        <a:rPr lang="en-US" sz="1600"/>
                        <a:t>Repeat last Ex command (“:command”)</a:t>
                      </a:r>
                      <a:endParaRPr sz="1600"/>
                    </a:p>
                  </a:txBody>
                  <a:tcPr/>
                </a:tc>
              </a:tr>
              <a:tr h="370800">
                <a:tc>
                  <a:txBody>
                    <a:bodyPr/>
                    <a:lstStyle/>
                    <a:p>
                      <a:pPr>
                        <a:lnSpc>
                          <a:spcPct val="100000"/>
                        </a:lnSpc>
                      </a:pPr>
                      <a:r>
                        <a:rPr lang="en-US" sz="1600">
                          <a:latin typeface="Courier New" pitchFamily="49" charset="0"/>
                          <a:cs typeface="Courier New" pitchFamily="49" charset="0"/>
                        </a:rPr>
                        <a:t>q:</a:t>
                      </a:r>
                      <a:endParaRPr sz="1600">
                        <a:latin typeface="Courier New" pitchFamily="49" charset="0"/>
                        <a:cs typeface="Courier New" pitchFamily="49" charset="0"/>
                      </a:endParaRPr>
                    </a:p>
                  </a:txBody>
                  <a:tcPr/>
                </a:tc>
                <a:tc>
                  <a:txBody>
                    <a:bodyPr/>
                    <a:lstStyle/>
                    <a:p>
                      <a:pPr>
                        <a:lnSpc>
                          <a:spcPct val="100000"/>
                        </a:lnSpc>
                      </a:pPr>
                      <a:r>
                        <a:rPr lang="en-US" sz="1600"/>
                        <a:t>Open command line history window for editing</a:t>
                      </a:r>
                      <a:endParaRPr sz="1600"/>
                    </a:p>
                  </a:txBody>
                  <a:tcPr/>
                </a:tc>
              </a:tr>
              <a:tr h="370800">
                <a:tc>
                  <a:txBody>
                    <a:bodyPr/>
                    <a:lstStyle/>
                    <a:p>
                      <a:pPr>
                        <a:lnSpc>
                          <a:spcPct val="100000"/>
                        </a:lnSpc>
                      </a:pPr>
                      <a:r>
                        <a:rPr lang="en-US" sz="1600">
                          <a:latin typeface="Courier New" pitchFamily="49" charset="0"/>
                          <a:cs typeface="Courier New" pitchFamily="49" charset="0"/>
                        </a:rPr>
                        <a:t>q/</a:t>
                      </a:r>
                      <a:endParaRPr sz="1600">
                        <a:latin typeface="Courier New" pitchFamily="49" charset="0"/>
                        <a:cs typeface="Courier New" pitchFamily="49" charset="0"/>
                      </a:endParaRPr>
                    </a:p>
                  </a:txBody>
                  <a:tcPr/>
                </a:tc>
                <a:tc>
                  <a:txBody>
                    <a:bodyPr/>
                    <a:lstStyle/>
                    <a:p>
                      <a:pPr>
                        <a:lnSpc>
                          <a:spcPct val="100000"/>
                        </a:lnSpc>
                      </a:pPr>
                      <a:r>
                        <a:rPr lang="en-US" sz="1600"/>
                        <a:t>Open search history window for editing</a:t>
                      </a:r>
                      <a:endParaRPr sz="1600"/>
                    </a:p>
                  </a:txBody>
                  <a:tcPr/>
                </a:tc>
              </a:tr>
            </a:tbl>
          </a:graphicData>
        </a:graphic>
      </p:graphicFrame>
      <p:sp>
        <p:nvSpPr>
          <p:cNvPr id="91" name="CustomShape 3"/>
          <p:cNvSpPr/>
          <p:nvPr/>
        </p:nvSpPr>
        <p:spPr>
          <a:xfrm>
            <a:off x="6553080" y="6356520"/>
            <a:ext cx="2132280" cy="363600"/>
          </a:xfrm>
          <a:prstGeom prst="rect">
            <a:avLst/>
          </a:prstGeom>
        </p:spPr>
        <p:txBody>
          <a:bodyPr lIns="90000" tIns="45000" rIns="90000" bIns="45000" anchor="ctr"/>
          <a:lstStyle/>
          <a:p>
            <a:pPr algn="r">
              <a:lnSpc>
                <a:spcPct val="100000"/>
              </a:lnSpc>
            </a:pPr>
            <a:fld id="{1DB2EDB4-89D5-43C1-B108-331711B8CEC0}" type="slidenum">
              <a:rPr lang="en-US" sz="1200">
                <a:solidFill>
                  <a:srgbClr val="8B8B8B"/>
                </a:solidFill>
                <a:latin typeface="Calibri"/>
              </a:rPr>
              <a:pPr algn="r">
                <a:lnSpc>
                  <a:spcPct val="100000"/>
                </a:lnSpc>
              </a:pPr>
              <a:t>9</a:t>
            </a:fld>
            <a:endParaRPr/>
          </a:p>
        </p:txBody>
      </p:sp>
      <p:sp>
        <p:nvSpPr>
          <p:cNvPr id="92" name="CustomShape 4"/>
          <p:cNvSpPr/>
          <p:nvPr/>
        </p:nvSpPr>
        <p:spPr>
          <a:xfrm>
            <a:off x="4114800" y="4724400"/>
            <a:ext cx="3441840" cy="1295400"/>
          </a:xfrm>
          <a:prstGeom prst="roundRect">
            <a:avLst>
              <a:gd name="adj" fmla="val 16667"/>
            </a:avLst>
          </a:prstGeom>
          <a:solidFill>
            <a:srgbClr val="FDEADA"/>
          </a:solidFill>
          <a:ln w="25560">
            <a:solidFill>
              <a:srgbClr val="E46C0A"/>
            </a:solidFill>
            <a:round/>
          </a:ln>
        </p:spPr>
        <p:txBody>
          <a:bodyPr lIns="90000" tIns="45000" rIns="90000" bIns="45000" anchor="ctr"/>
          <a:lstStyle/>
          <a:p>
            <a:pPr algn="ctr">
              <a:lnSpc>
                <a:spcPct val="100000"/>
              </a:lnSpc>
            </a:pPr>
            <a:r>
              <a:rPr lang="en-US">
                <a:solidFill>
                  <a:srgbClr val="000000"/>
                </a:solidFill>
                <a:latin typeface="Calibri"/>
              </a:rPr>
              <a:t>TIP: Use </a:t>
            </a:r>
            <a:r>
              <a:rPr lang="en-US">
                <a:solidFill>
                  <a:srgbClr val="000000"/>
                </a:solidFill>
                <a:latin typeface="Courier New"/>
              </a:rPr>
              <a:t>q:</a:t>
            </a:r>
            <a:r>
              <a:rPr lang="en-US">
                <a:solidFill>
                  <a:srgbClr val="000000"/>
                </a:solidFill>
                <a:latin typeface="Calibri"/>
              </a:rPr>
              <a:t> and </a:t>
            </a:r>
            <a:r>
              <a:rPr lang="en-US">
                <a:solidFill>
                  <a:srgbClr val="000000"/>
                </a:solidFill>
                <a:latin typeface="Courier New"/>
              </a:rPr>
              <a:t>q/</a:t>
            </a:r>
            <a:r>
              <a:rPr lang="en-US">
                <a:solidFill>
                  <a:srgbClr val="000000"/>
                </a:solidFill>
                <a:latin typeface="Calibri"/>
              </a:rPr>
              <a:t> to test and refine commands and search patterns.</a:t>
            </a:r>
            <a:endParaRPr/>
          </a:p>
        </p:txBody>
      </p:sp>
      <p:sp>
        <p:nvSpPr>
          <p:cNvPr id="6" name="CustomShape 4"/>
          <p:cNvSpPr/>
          <p:nvPr/>
        </p:nvSpPr>
        <p:spPr>
          <a:xfrm>
            <a:off x="990600" y="4038600"/>
            <a:ext cx="2514600" cy="1219200"/>
          </a:xfrm>
          <a:prstGeom prst="roundRect">
            <a:avLst>
              <a:gd name="adj" fmla="val 16667"/>
            </a:avLst>
          </a:prstGeom>
          <a:solidFill>
            <a:srgbClr val="FDEADA"/>
          </a:solidFill>
          <a:ln w="25560">
            <a:solidFill>
              <a:srgbClr val="E46C0A"/>
            </a:solidFill>
            <a:round/>
          </a:ln>
        </p:spPr>
        <p:txBody>
          <a:bodyPr lIns="90000" tIns="45000" rIns="90000" bIns="45000" anchor="ctr"/>
          <a:lstStyle/>
          <a:p>
            <a:pPr algn="ctr">
              <a:lnSpc>
                <a:spcPct val="100000"/>
              </a:lnSpc>
            </a:pPr>
            <a:r>
              <a:rPr lang="en-US">
                <a:solidFill>
                  <a:srgbClr val="000000"/>
                </a:solidFill>
                <a:latin typeface="Calibri"/>
              </a:rPr>
              <a:t>TIP: </a:t>
            </a:r>
            <a:r>
              <a:rPr lang="en-US" smtClean="0">
                <a:solidFill>
                  <a:srgbClr val="000000"/>
                </a:solidFill>
                <a:latin typeface="Calibri"/>
              </a:rPr>
              <a:t>Plan ahead to make best use of the dot command.</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1043</Words>
  <Application>Microsoft Office PowerPoint</Application>
  <PresentationFormat>On-screen Show (4:3)</PresentationFormat>
  <Paragraphs>220</Paragraphs>
  <Slides>15</Slides>
  <Notes>0</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Allan Ing</cp:lastModifiedBy>
  <cp:revision>36</cp:revision>
  <dcterms:modified xsi:type="dcterms:W3CDTF">2013-07-03T21:42:03Z</dcterms:modified>
</cp:coreProperties>
</file>