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3F18-137C-1A0A-5FD9-EE34475CA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A9F61-B208-61AB-9091-3E5C740CA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6AAA-D489-D6FB-831C-A1FF74BD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313-1DE2-46D2-9DBC-8DA05F1CAF3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DDDE-8F0C-71AA-9E5D-D900FED8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2E43-B8C6-CAC8-C2D4-1C4F8A32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30A-25EF-4F29-B5A7-067D9EC5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55D9-C000-A952-DDF8-6AFD5006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82AE8-54AA-AED5-86D0-3E20371B7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791B-44C3-ADC5-1EED-A9F4CF38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313-1DE2-46D2-9DBC-8DA05F1CAF3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6608-5E90-3853-ACD0-511FA24F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86DC-C8F7-5A48-3359-392489B6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30A-25EF-4F29-B5A7-067D9EC5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1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9DAE3-E331-1C0D-ABFF-D4D15AA13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19E43-DD78-FCBF-F098-0E90F6A9F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61E3-E47B-D18E-FF32-A62E0226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313-1DE2-46D2-9DBC-8DA05F1CAF3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63D6-FE8D-ED04-9863-F58D66A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64DE-8B9F-BBE7-AD2C-BA298F18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30A-25EF-4F29-B5A7-067D9EC5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7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550F-9E6A-2BB0-291C-F3DA465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12DC-B4AC-385C-4421-2227EB0B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C25B-2DDB-F047-8DB3-6EE7747E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313-1DE2-46D2-9DBC-8DA05F1CAF3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2F58-0285-BC04-3F52-6A662A43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8A84-8243-D285-7EF4-D117B0A7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30A-25EF-4F29-B5A7-067D9EC5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F9FD-BD66-8ADA-1987-1FC1292B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350FF-A2CC-1014-8689-BFDBF084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0E42-47F6-77CA-8A70-F9049B78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313-1DE2-46D2-9DBC-8DA05F1CAF3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8FCF-27DF-9F55-3A4D-0AFEC499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1D1F-B1C7-05AF-966A-FA1E5F3B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30A-25EF-4F29-B5A7-067D9EC5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E92B-88D8-CCB4-BE13-086397E7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3C2E-B3D3-49A4-6ACB-A50856E6A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4FB9B-5E39-35F2-0DF0-D7AF5DC7D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DEC88-D28E-23E8-2122-FC59E800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313-1DE2-46D2-9DBC-8DA05F1CAF3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0C959-A466-0E8A-1100-6D4AAAEB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5725-FA10-7596-1664-0930DDB6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30A-25EF-4F29-B5A7-067D9EC5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0AD1-2DA2-F82C-F064-BE6FC9A8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19A73-FACA-DC60-F1CB-EA629799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ACC59-AF48-EBAD-207B-24FCB6755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45CEC-3A1F-8740-7FC1-7D24829C7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BF635-243C-2C45-5EBA-ACA68BA05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D2F75-9FAF-871A-D12E-41BA5A29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313-1DE2-46D2-9DBC-8DA05F1CAF3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F94FD-AFAD-FF31-D25E-A07975DF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F8ECB-1B0A-5743-54AC-2D5568AB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30A-25EF-4F29-B5A7-067D9EC5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6C78-EBC5-BCF8-2B34-F3F853F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6A523-3D71-C388-520B-59457EF8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313-1DE2-46D2-9DBC-8DA05F1CAF3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795DC-7DC3-DDBD-A81C-277A89B9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E6A6C-AB0E-BE15-FD23-08B43E4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30A-25EF-4F29-B5A7-067D9EC5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392ED-6DFA-B847-AC00-AA7A62A3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313-1DE2-46D2-9DBC-8DA05F1CAF3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3C875-1787-69EB-A075-8C6CF26D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69BDA-A94D-0E9D-453C-439EFE27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30A-25EF-4F29-B5A7-067D9EC5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2FE9-D31C-62C7-336F-BAB3B425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2534-25E3-597A-D3FD-4DAF2C17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178D5-010C-2F2D-6275-46599BBF4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5FD76-A4F8-ED1E-C993-9D0F7647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313-1DE2-46D2-9DBC-8DA05F1CAF3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325C-1BB4-25E9-7D82-6A2FD0F8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A630E-8F85-D20E-CA9F-42B414A9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30A-25EF-4F29-B5A7-067D9EC5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8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3E9C-5A6B-8977-25A4-103A58D8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DF8BA-29F9-986A-AF6C-BFCBCAA0B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6C312-333D-1133-EA79-9252D75B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6861E-E05C-B728-0AC2-FF9AEE7C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313-1DE2-46D2-9DBC-8DA05F1CAF3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55930-8D18-30B7-B1DC-CA4935E9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CA91A-A9F7-C48B-D1E4-720DB4CF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30A-25EF-4F29-B5A7-067D9EC5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9BAFD-F5C8-51A3-AB5B-9E28BDB2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9E951-F2A6-D86C-A6C5-82DA3A1B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EA88-394F-E52C-E835-31E82EF03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5313-1DE2-46D2-9DBC-8DA05F1CAF3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DBA4-FF74-396B-EBDE-F84EB6005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FF81-E8AE-AEE0-1639-B550B87D8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B30A-25EF-4F29-B5A7-067D9EC56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lankassiocruz/" TargetMode="External"/><Relationship Id="rId2" Type="http://schemas.openxmlformats.org/officeDocument/2006/relationships/hyperlink" Target="https://github.com/allankassio/generalized-sudoku-solv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9EBC9-3AFA-9DB9-D83F-0D34C5193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 baseline="-25000"/>
              <a:t>Resolvendo Sudokus Generalizados através de algoritmos de backtracking e de Dancing Links</a:t>
            </a:r>
            <a:endParaRPr lang="en-US" sz="6600" baseline="-2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6971-3265-D186-4813-36AFECF5F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Allan K. B. S. da Cruz</a:t>
            </a:r>
            <a:endParaRPr lang="pt-BR"/>
          </a:p>
          <a:p>
            <a:pPr algn="l"/>
            <a:r>
              <a:rPr lang="pt-BR" dirty="0"/>
              <a:t>DCCMAPI-UFMA</a:t>
            </a:r>
            <a:endParaRPr lang="pt-BR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61BBB-94C0-E288-74C4-33E2CA5B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Comparação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6F3BB-5185-93C9-950F-A1ED04F4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7" y="2543778"/>
            <a:ext cx="3424428" cy="3605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1C32B5-30D9-6F5E-4977-A9211FBF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093" y="2543778"/>
            <a:ext cx="3424428" cy="3605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9B180-E4C7-661B-0BDC-B3C559269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35" y="2534252"/>
            <a:ext cx="3433474" cy="36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2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41B4F-5142-5289-4482-CBD9B1D8E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PT" sz="6600" dirty="0"/>
              <a:t>Obrigado!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B3994-2DDE-4F8A-8CD3-29C4226AB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hlinkClick r:id="rId2"/>
              </a:rPr>
              <a:t>https://github.com/allankassio/generalized-sudoku-solver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https://www.linkedin.com/in/allankassiocruz/</a:t>
            </a:r>
            <a:r>
              <a:rPr lang="en-US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E3397-4070-347D-5066-F60CEC53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Sudoku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1071219-87DC-095D-6544-3F6D79D93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05" y="2633472"/>
            <a:ext cx="739454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48013-6E0D-6A7C-C782-9D213665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PT" sz="5400"/>
              <a:t>Sudoku Generalizado</a:t>
            </a:r>
            <a:endParaRPr lang="en-US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519798-CD9E-863F-8364-DBB19484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picture containing text, crossword puzzle, receipt&#10;&#10;Description automatically generated">
            <a:extLst>
              <a:ext uri="{FF2B5EF4-FFF2-40B4-BE49-F238E27FC236}">
                <a16:creationId xmlns:a16="http://schemas.microsoft.com/office/drawing/2014/main" id="{CCA100F1-3DBD-3F7D-E85D-2060FE66F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123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29613-238D-0A2D-ABA2-913E166E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 b="0" i="0">
                <a:effectLst/>
                <a:latin typeface="Arial" panose="020B0604020202020204" pitchFamily="34" charset="0"/>
              </a:rPr>
              <a:t>Algoritmos de Resolução de Sudoku Generalizado</a:t>
            </a:r>
            <a:endParaRPr lang="en-US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E28A-9FAF-A1D8-F025-2252CD31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BR" sz="2200" b="1"/>
              <a:t>Minimum Remaining Values: </a:t>
            </a:r>
          </a:p>
          <a:p>
            <a:pPr lvl="1"/>
            <a:r>
              <a:rPr lang="pt-BR" sz="2200"/>
              <a:t>Defende que e mais viável selecionar variáveis com menos possibilidades de valores.</a:t>
            </a:r>
          </a:p>
          <a:p>
            <a:pPr lvl="1"/>
            <a:r>
              <a:rPr lang="pt-BR" sz="2200"/>
              <a:t>Ou seja, para o Sudoku, significa selecionar a celula com menos candidatos de inserção para toda vez que for necessário procurar uma nova celula. </a:t>
            </a:r>
          </a:p>
          <a:p>
            <a:r>
              <a:rPr lang="pt-BR" sz="2200" b="1"/>
              <a:t>Forward Checking:</a:t>
            </a:r>
          </a:p>
          <a:p>
            <a:pPr lvl="1"/>
            <a:r>
              <a:rPr lang="pt-BR" sz="2200"/>
              <a:t>propõe o término quando finaliza a busca caso alguma variável ainda não testada não tenha valores dentro de seu domínio.</a:t>
            </a:r>
          </a:p>
          <a:p>
            <a:pPr lvl="1"/>
            <a:r>
              <a:rPr lang="pt-BR" sz="2200"/>
              <a:t>Para o caso do Sudoku, toda vez que o Backtracking encontrar uma célula em que não será possível inserir mais nenhum valor, a busca é finalizada e testada para um próximo estado.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84157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29613-238D-0A2D-ABA2-913E166E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 b="0" i="0">
                <a:effectLst/>
                <a:latin typeface="Arial" panose="020B0604020202020204" pitchFamily="34" charset="0"/>
              </a:rPr>
              <a:t>Algoritmos</a:t>
            </a:r>
            <a:r>
              <a:rPr lang="en-US" sz="4200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4200" b="0" i="0">
                <a:effectLst/>
                <a:latin typeface="Arial" panose="020B0604020202020204" pitchFamily="34" charset="0"/>
              </a:rPr>
              <a:t>Resolução</a:t>
            </a:r>
            <a:r>
              <a:rPr lang="en-US" sz="4200" b="0" i="0" dirty="0">
                <a:effectLst/>
                <a:latin typeface="Arial" panose="020B0604020202020204" pitchFamily="34" charset="0"/>
              </a:rPr>
              <a:t> de Sudoku </a:t>
            </a:r>
            <a:r>
              <a:rPr lang="en-US" sz="4200" b="0" i="0">
                <a:effectLst/>
                <a:latin typeface="Arial" panose="020B0604020202020204" pitchFamily="34" charset="0"/>
              </a:rPr>
              <a:t>Generalizado</a:t>
            </a:r>
            <a:endParaRPr lang="en-US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E28A-9FAF-A1D8-F025-2252CD31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BR" sz="2000" b="1"/>
              <a:t>Manipulação de Bits:</a:t>
            </a:r>
          </a:p>
          <a:p>
            <a:pPr lvl="1"/>
            <a:r>
              <a:rPr lang="pt-BR" sz="2000"/>
              <a:t>Técnica utilizada para representação das estruturas de dados do Sudoku e manipulação das unidades (linha, coluna e bloco) com consulta em tempo constante.</a:t>
            </a:r>
          </a:p>
          <a:p>
            <a:pPr lvl="1"/>
            <a:r>
              <a:rPr lang="pt-BR" sz="2000"/>
              <a:t>Implementa o modelo teorico de coloração em hipergrafos, aplicando-se a ideia de que as unidades são hiperarestas, e assim o acesso para verificação de um dígito nas unidades durante a execução do método é O(1). </a:t>
            </a:r>
          </a:p>
          <a:p>
            <a:pPr lvl="1"/>
            <a:r>
              <a:rPr lang="pt-BR" sz="2000"/>
              <a:t>Para que a Manipulação de Bits ocorra é necessário que se guarde todos os dígitos pre-preenchidos do tabuleiro do Sudoku em vetores. </a:t>
            </a:r>
          </a:p>
          <a:p>
            <a:pPr lvl="1"/>
            <a:r>
              <a:rPr lang="pt-BR" sz="2000"/>
              <a:t>Cada dígito do tabuleiro é representado por um algarismo de um numero presente no vetor. A verificação é a remoção de dígitos e feita através dos vetores criados.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6788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29613-238D-0A2D-ABA2-913E166E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 b="0" i="0">
                <a:effectLst/>
                <a:latin typeface="Arial" panose="020B0604020202020204" pitchFamily="34" charset="0"/>
              </a:rPr>
              <a:t>Algoritmos</a:t>
            </a:r>
            <a:r>
              <a:rPr lang="en-US" sz="4200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sz="4200" b="0" i="0">
                <a:effectLst/>
                <a:latin typeface="Arial" panose="020B0604020202020204" pitchFamily="34" charset="0"/>
              </a:rPr>
              <a:t>Resolução</a:t>
            </a:r>
            <a:r>
              <a:rPr lang="en-US" sz="4200" b="0" i="0" dirty="0">
                <a:effectLst/>
                <a:latin typeface="Arial" panose="020B0604020202020204" pitchFamily="34" charset="0"/>
              </a:rPr>
              <a:t> de Sudoku </a:t>
            </a:r>
            <a:r>
              <a:rPr lang="en-US" sz="4200" b="0" i="0">
                <a:effectLst/>
                <a:latin typeface="Arial" panose="020B0604020202020204" pitchFamily="34" charset="0"/>
              </a:rPr>
              <a:t>Generalizado</a:t>
            </a:r>
            <a:endParaRPr lang="en-US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E28A-9FAF-A1D8-F025-2252CD31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BR" sz="2000" b="1"/>
              <a:t>Constraint Propagation:</a:t>
            </a:r>
          </a:p>
          <a:p>
            <a:pPr lvl="1"/>
            <a:r>
              <a:rPr lang="pt-BR" sz="2000"/>
              <a:t>Uma técnica que remove valores de um domínio de variaveis da qual não iráo participar de nenhuma solução. </a:t>
            </a:r>
          </a:p>
          <a:p>
            <a:pPr lvl="1"/>
            <a:r>
              <a:rPr lang="pt-BR" sz="2000"/>
              <a:t>Enquanto o algoritmo for executado atraves da busca em profundidade, a técnica irá remover os candidatos do tabuleiro da qual seriam impossíveis de ser inseridas.</a:t>
            </a:r>
          </a:p>
          <a:p>
            <a:r>
              <a:rPr lang="pt-BR" sz="2000" b="1"/>
              <a:t>Dancing Links:</a:t>
            </a:r>
          </a:p>
          <a:p>
            <a:pPr lvl="1"/>
            <a:r>
              <a:rPr lang="pt-BR" sz="2000"/>
              <a:t>Técnica proposta por Donald Knuth, também conhecida como DLX, para implementar de forma eficiente seu algoritmo X. </a:t>
            </a:r>
          </a:p>
          <a:p>
            <a:pPr lvl="1"/>
            <a:r>
              <a:rPr lang="pt-BR" sz="2000"/>
              <a:t>O algoritmo X e um tipo de backtracking com podas, uma busca em profundidade recursiva nao-determinística, que encontra todas as soluões para realizar a cobertura exata do problema.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3020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D2AD6-5848-96D0-D818-8D4220D1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Backtracking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CA90F71-B23F-2874-CC24-EBC8A79DD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54" t="6125" r="2" b="5644"/>
          <a:stretch/>
        </p:blipFill>
        <p:spPr>
          <a:xfrm>
            <a:off x="5181601" y="10"/>
            <a:ext cx="7350264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137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D2AD6-5848-96D0-D818-8D4220D1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049" y="457200"/>
            <a:ext cx="7338471" cy="6396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Dancing Links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39BEB5C1-340A-A4A8-2764-CDA5F87C8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" b="44574"/>
          <a:stretch/>
        </p:blipFill>
        <p:spPr>
          <a:xfrm>
            <a:off x="0" y="123825"/>
            <a:ext cx="5197113" cy="6586404"/>
          </a:xfrm>
          <a:custGeom>
            <a:avLst/>
            <a:gdLst/>
            <a:ahLst/>
            <a:cxnLst/>
            <a:rect l="l" t="t" r="r" b="b"/>
            <a:pathLst>
              <a:path w="4001589" h="3592721">
                <a:moveTo>
                  <a:pt x="470166" y="82"/>
                </a:moveTo>
                <a:cubicBezTo>
                  <a:pt x="518288" y="-605"/>
                  <a:pt x="566386" y="3023"/>
                  <a:pt x="614238" y="13021"/>
                </a:cubicBezTo>
                <a:cubicBezTo>
                  <a:pt x="720229" y="34420"/>
                  <a:pt x="827897" y="40027"/>
                  <a:pt x="934955" y="29726"/>
                </a:cubicBezTo>
                <a:cubicBezTo>
                  <a:pt x="1040555" y="20702"/>
                  <a:pt x="1146350" y="20093"/>
                  <a:pt x="1252244" y="22653"/>
                </a:cubicBezTo>
                <a:cubicBezTo>
                  <a:pt x="1347753" y="24970"/>
                  <a:pt x="1443361" y="24604"/>
                  <a:pt x="1538871" y="18020"/>
                </a:cubicBezTo>
                <a:cubicBezTo>
                  <a:pt x="1646135" y="10461"/>
                  <a:pt x="1753400" y="3998"/>
                  <a:pt x="1860568" y="18996"/>
                </a:cubicBezTo>
                <a:cubicBezTo>
                  <a:pt x="1953834" y="33431"/>
                  <a:pt x="2047727" y="40637"/>
                  <a:pt x="2141708" y="40575"/>
                </a:cubicBezTo>
                <a:cubicBezTo>
                  <a:pt x="2266312" y="38870"/>
                  <a:pt x="2390622" y="26800"/>
                  <a:pt x="2515030" y="19849"/>
                </a:cubicBezTo>
                <a:cubicBezTo>
                  <a:pt x="2685674" y="10339"/>
                  <a:pt x="2856416" y="2169"/>
                  <a:pt x="3027158" y="16801"/>
                </a:cubicBezTo>
                <a:cubicBezTo>
                  <a:pt x="3145198" y="27409"/>
                  <a:pt x="3263238" y="37163"/>
                  <a:pt x="3381769" y="28994"/>
                </a:cubicBezTo>
                <a:cubicBezTo>
                  <a:pt x="3465425" y="23262"/>
                  <a:pt x="3549180" y="14972"/>
                  <a:pt x="3633033" y="20460"/>
                </a:cubicBezTo>
                <a:lnTo>
                  <a:pt x="3738744" y="24700"/>
                </a:lnTo>
                <a:lnTo>
                  <a:pt x="3738744" y="24830"/>
                </a:lnTo>
                <a:lnTo>
                  <a:pt x="3750661" y="25178"/>
                </a:lnTo>
                <a:lnTo>
                  <a:pt x="3795264" y="26968"/>
                </a:lnTo>
                <a:lnTo>
                  <a:pt x="3814191" y="26606"/>
                </a:lnTo>
                <a:lnTo>
                  <a:pt x="3814191" y="25296"/>
                </a:lnTo>
                <a:lnTo>
                  <a:pt x="3941656" y="20351"/>
                </a:lnTo>
                <a:lnTo>
                  <a:pt x="3996286" y="20544"/>
                </a:lnTo>
                <a:lnTo>
                  <a:pt x="3999704" y="184279"/>
                </a:lnTo>
                <a:cubicBezTo>
                  <a:pt x="4007337" y="352273"/>
                  <a:pt x="3989916" y="519048"/>
                  <a:pt x="3980912" y="686066"/>
                </a:cubicBezTo>
                <a:cubicBezTo>
                  <a:pt x="3974530" y="824285"/>
                  <a:pt x="3975254" y="962883"/>
                  <a:pt x="3983065" y="1100993"/>
                </a:cubicBezTo>
                <a:cubicBezTo>
                  <a:pt x="3994418" y="1329775"/>
                  <a:pt x="3995984" y="1558558"/>
                  <a:pt x="3989623" y="1787585"/>
                </a:cubicBezTo>
                <a:cubicBezTo>
                  <a:pt x="3986490" y="1901610"/>
                  <a:pt x="3987763" y="2015515"/>
                  <a:pt x="3991678" y="2129418"/>
                </a:cubicBezTo>
                <a:cubicBezTo>
                  <a:pt x="4000780" y="2390605"/>
                  <a:pt x="3990600" y="2651550"/>
                  <a:pt x="3987568" y="2912616"/>
                </a:cubicBezTo>
                <a:cubicBezTo>
                  <a:pt x="3986393" y="3012022"/>
                  <a:pt x="3986588" y="3111430"/>
                  <a:pt x="3990992" y="3210716"/>
                </a:cubicBezTo>
                <a:cubicBezTo>
                  <a:pt x="3995886" y="3323219"/>
                  <a:pt x="3997281" y="3435722"/>
                  <a:pt x="3996754" y="3548225"/>
                </a:cubicBezTo>
                <a:lnTo>
                  <a:pt x="3996203" y="3580527"/>
                </a:lnTo>
                <a:lnTo>
                  <a:pt x="3817494" y="3567893"/>
                </a:lnTo>
                <a:cubicBezTo>
                  <a:pt x="3755892" y="3566024"/>
                  <a:pt x="3694230" y="3566635"/>
                  <a:pt x="3632626" y="3569729"/>
                </a:cubicBezTo>
                <a:cubicBezTo>
                  <a:pt x="3508559" y="3576065"/>
                  <a:pt x="3384601" y="3593362"/>
                  <a:pt x="3260317" y="3578866"/>
                </a:cubicBezTo>
                <a:cubicBezTo>
                  <a:pt x="3046403" y="3553649"/>
                  <a:pt x="2833252" y="3579963"/>
                  <a:pt x="2619882" y="3588368"/>
                </a:cubicBezTo>
                <a:cubicBezTo>
                  <a:pt x="2454934" y="3596047"/>
                  <a:pt x="2289690" y="3590429"/>
                  <a:pt x="2125460" y="3571557"/>
                </a:cubicBezTo>
                <a:cubicBezTo>
                  <a:pt x="1964487" y="3553014"/>
                  <a:pt x="1802168" y="3554895"/>
                  <a:pt x="1641577" y="3577161"/>
                </a:cubicBezTo>
                <a:cubicBezTo>
                  <a:pt x="1569765" y="3584855"/>
                  <a:pt x="1497464" y="3585179"/>
                  <a:pt x="1425600" y="3578135"/>
                </a:cubicBezTo>
                <a:cubicBezTo>
                  <a:pt x="1311136" y="3569647"/>
                  <a:pt x="1196249" y="3571642"/>
                  <a:pt x="1082079" y="3584104"/>
                </a:cubicBezTo>
                <a:cubicBezTo>
                  <a:pt x="932047" y="3601037"/>
                  <a:pt x="781581" y="3588856"/>
                  <a:pt x="631439" y="3582643"/>
                </a:cubicBezTo>
                <a:cubicBezTo>
                  <a:pt x="518453" y="3578013"/>
                  <a:pt x="405576" y="3575211"/>
                  <a:pt x="292590" y="3579597"/>
                </a:cubicBezTo>
                <a:lnTo>
                  <a:pt x="24062" y="3578027"/>
                </a:lnTo>
                <a:lnTo>
                  <a:pt x="26037" y="3426039"/>
                </a:lnTo>
                <a:cubicBezTo>
                  <a:pt x="28388" y="3239733"/>
                  <a:pt x="28388" y="3053550"/>
                  <a:pt x="10461" y="2867977"/>
                </a:cubicBezTo>
                <a:cubicBezTo>
                  <a:pt x="-1195" y="2748609"/>
                  <a:pt x="-5604" y="2628267"/>
                  <a:pt x="10461" y="2509144"/>
                </a:cubicBezTo>
                <a:cubicBezTo>
                  <a:pt x="27654" y="2377219"/>
                  <a:pt x="32159" y="2243207"/>
                  <a:pt x="23883" y="2109954"/>
                </a:cubicBezTo>
                <a:cubicBezTo>
                  <a:pt x="16633" y="1978516"/>
                  <a:pt x="16143" y="1846835"/>
                  <a:pt x="18200" y="1715031"/>
                </a:cubicBezTo>
                <a:cubicBezTo>
                  <a:pt x="20062" y="1596151"/>
                  <a:pt x="19768" y="1477150"/>
                  <a:pt x="14477" y="1358271"/>
                </a:cubicBezTo>
                <a:cubicBezTo>
                  <a:pt x="8405" y="1224761"/>
                  <a:pt x="3212" y="1091250"/>
                  <a:pt x="15262" y="957861"/>
                </a:cubicBezTo>
                <a:cubicBezTo>
                  <a:pt x="26859" y="841775"/>
                  <a:pt x="32649" y="724907"/>
                  <a:pt x="32599" y="607930"/>
                </a:cubicBezTo>
                <a:cubicBezTo>
                  <a:pt x="31229" y="452838"/>
                  <a:pt x="21531" y="298112"/>
                  <a:pt x="15947" y="143264"/>
                </a:cubicBezTo>
                <a:lnTo>
                  <a:pt x="13308" y="44257"/>
                </a:lnTo>
                <a:lnTo>
                  <a:pt x="17662" y="44403"/>
                </a:lnTo>
                <a:lnTo>
                  <a:pt x="92850" y="32188"/>
                </a:lnTo>
                <a:lnTo>
                  <a:pt x="101988" y="32179"/>
                </a:lnTo>
                <a:cubicBezTo>
                  <a:pt x="176730" y="29756"/>
                  <a:pt x="251399" y="24177"/>
                  <a:pt x="325945" y="13021"/>
                </a:cubicBezTo>
                <a:cubicBezTo>
                  <a:pt x="373897" y="5767"/>
                  <a:pt x="422044" y="768"/>
                  <a:pt x="470166" y="82"/>
                </a:cubicBezTo>
                <a:close/>
              </a:path>
            </a:pathLst>
          </a:cu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17198C1E-DA4A-7C65-E416-A6032A041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8" b="2399"/>
          <a:stretch/>
        </p:blipFill>
        <p:spPr>
          <a:xfrm>
            <a:off x="6905625" y="1311608"/>
            <a:ext cx="5177611" cy="5274796"/>
          </a:xfrm>
          <a:custGeom>
            <a:avLst/>
            <a:gdLst/>
            <a:ahLst/>
            <a:cxnLst/>
            <a:rect l="l" t="t" r="r" b="b"/>
            <a:pathLst>
              <a:path w="4001589" h="2354447">
                <a:moveTo>
                  <a:pt x="470166" y="54"/>
                </a:moveTo>
                <a:cubicBezTo>
                  <a:pt x="518288" y="-396"/>
                  <a:pt x="566386" y="1981"/>
                  <a:pt x="614238" y="8533"/>
                </a:cubicBezTo>
                <a:cubicBezTo>
                  <a:pt x="720229" y="22557"/>
                  <a:pt x="827897" y="26232"/>
                  <a:pt x="934955" y="19481"/>
                </a:cubicBezTo>
                <a:cubicBezTo>
                  <a:pt x="1040555" y="13567"/>
                  <a:pt x="1146350" y="13168"/>
                  <a:pt x="1252244" y="14846"/>
                </a:cubicBezTo>
                <a:cubicBezTo>
                  <a:pt x="1347753" y="16364"/>
                  <a:pt x="1443361" y="16124"/>
                  <a:pt x="1538871" y="11809"/>
                </a:cubicBezTo>
                <a:cubicBezTo>
                  <a:pt x="1646135" y="6855"/>
                  <a:pt x="1753400" y="2620"/>
                  <a:pt x="1860568" y="12449"/>
                </a:cubicBezTo>
                <a:cubicBezTo>
                  <a:pt x="1953834" y="21909"/>
                  <a:pt x="2047727" y="26631"/>
                  <a:pt x="2141708" y="26591"/>
                </a:cubicBezTo>
                <a:cubicBezTo>
                  <a:pt x="2266312" y="25473"/>
                  <a:pt x="2390622" y="17563"/>
                  <a:pt x="2515030" y="13008"/>
                </a:cubicBezTo>
                <a:cubicBezTo>
                  <a:pt x="2685674" y="6776"/>
                  <a:pt x="2856416" y="1422"/>
                  <a:pt x="3027158" y="11010"/>
                </a:cubicBezTo>
                <a:cubicBezTo>
                  <a:pt x="3145198" y="17962"/>
                  <a:pt x="3263238" y="24355"/>
                  <a:pt x="3381769" y="19001"/>
                </a:cubicBezTo>
                <a:cubicBezTo>
                  <a:pt x="3465425" y="15245"/>
                  <a:pt x="3549180" y="9812"/>
                  <a:pt x="3633033" y="13408"/>
                </a:cubicBezTo>
                <a:lnTo>
                  <a:pt x="3738744" y="16187"/>
                </a:lnTo>
                <a:lnTo>
                  <a:pt x="3738744" y="16272"/>
                </a:lnTo>
                <a:lnTo>
                  <a:pt x="3750661" y="16501"/>
                </a:lnTo>
                <a:lnTo>
                  <a:pt x="3795264" y="17673"/>
                </a:lnTo>
                <a:lnTo>
                  <a:pt x="3814191" y="17436"/>
                </a:lnTo>
                <a:lnTo>
                  <a:pt x="3814191" y="16578"/>
                </a:lnTo>
                <a:lnTo>
                  <a:pt x="3941656" y="13337"/>
                </a:lnTo>
                <a:lnTo>
                  <a:pt x="3996286" y="13464"/>
                </a:lnTo>
                <a:lnTo>
                  <a:pt x="3999704" y="120765"/>
                </a:lnTo>
                <a:cubicBezTo>
                  <a:pt x="4007337" y="230858"/>
                  <a:pt x="3989916" y="340152"/>
                  <a:pt x="3980912" y="449605"/>
                </a:cubicBezTo>
                <a:cubicBezTo>
                  <a:pt x="3974530" y="540185"/>
                  <a:pt x="3975254" y="631014"/>
                  <a:pt x="3983065" y="721523"/>
                </a:cubicBezTo>
                <a:cubicBezTo>
                  <a:pt x="3994418" y="871452"/>
                  <a:pt x="3995984" y="1021383"/>
                  <a:pt x="3989623" y="1171473"/>
                </a:cubicBezTo>
                <a:cubicBezTo>
                  <a:pt x="3986490" y="1246198"/>
                  <a:pt x="3987763" y="1320844"/>
                  <a:pt x="3991678" y="1395489"/>
                </a:cubicBezTo>
                <a:cubicBezTo>
                  <a:pt x="4000780" y="1566655"/>
                  <a:pt x="3990600" y="1737662"/>
                  <a:pt x="3987568" y="1908748"/>
                </a:cubicBezTo>
                <a:cubicBezTo>
                  <a:pt x="3986393" y="1973893"/>
                  <a:pt x="3986588" y="2039039"/>
                  <a:pt x="3990992" y="2104104"/>
                </a:cubicBezTo>
                <a:cubicBezTo>
                  <a:pt x="3995886" y="2177832"/>
                  <a:pt x="3997281" y="2251559"/>
                  <a:pt x="3996754" y="2325287"/>
                </a:cubicBezTo>
                <a:lnTo>
                  <a:pt x="3996203" y="2346456"/>
                </a:lnTo>
                <a:lnTo>
                  <a:pt x="3817494" y="2338176"/>
                </a:lnTo>
                <a:cubicBezTo>
                  <a:pt x="3755892" y="2336952"/>
                  <a:pt x="3694230" y="2337352"/>
                  <a:pt x="3632626" y="2339380"/>
                </a:cubicBezTo>
                <a:cubicBezTo>
                  <a:pt x="3508559" y="2343531"/>
                  <a:pt x="3384601" y="2354867"/>
                  <a:pt x="3260317" y="2345368"/>
                </a:cubicBezTo>
                <a:cubicBezTo>
                  <a:pt x="3046403" y="2328842"/>
                  <a:pt x="2833252" y="2346086"/>
                  <a:pt x="2619882" y="2351594"/>
                </a:cubicBezTo>
                <a:cubicBezTo>
                  <a:pt x="2454934" y="2356627"/>
                  <a:pt x="2289690" y="2352945"/>
                  <a:pt x="2125460" y="2340577"/>
                </a:cubicBezTo>
                <a:cubicBezTo>
                  <a:pt x="1964487" y="2328426"/>
                  <a:pt x="1802168" y="2329658"/>
                  <a:pt x="1641577" y="2344250"/>
                </a:cubicBezTo>
                <a:cubicBezTo>
                  <a:pt x="1569765" y="2349292"/>
                  <a:pt x="1497464" y="2349505"/>
                  <a:pt x="1425600" y="2344888"/>
                </a:cubicBezTo>
                <a:cubicBezTo>
                  <a:pt x="1311136" y="2339326"/>
                  <a:pt x="1196249" y="2340633"/>
                  <a:pt x="1082079" y="2348800"/>
                </a:cubicBezTo>
                <a:cubicBezTo>
                  <a:pt x="932047" y="2359897"/>
                  <a:pt x="781581" y="2351914"/>
                  <a:pt x="631439" y="2347842"/>
                </a:cubicBezTo>
                <a:cubicBezTo>
                  <a:pt x="518453" y="2344808"/>
                  <a:pt x="405576" y="2342972"/>
                  <a:pt x="292590" y="2345846"/>
                </a:cubicBezTo>
                <a:lnTo>
                  <a:pt x="24062" y="2344817"/>
                </a:lnTo>
                <a:lnTo>
                  <a:pt x="26037" y="2245214"/>
                </a:lnTo>
                <a:cubicBezTo>
                  <a:pt x="28388" y="2123121"/>
                  <a:pt x="28388" y="2001108"/>
                  <a:pt x="10461" y="1879495"/>
                </a:cubicBezTo>
                <a:cubicBezTo>
                  <a:pt x="-1195" y="1801269"/>
                  <a:pt x="-5604" y="1722404"/>
                  <a:pt x="10461" y="1644338"/>
                </a:cubicBezTo>
                <a:cubicBezTo>
                  <a:pt x="27654" y="1557882"/>
                  <a:pt x="32159" y="1470059"/>
                  <a:pt x="23883" y="1382733"/>
                </a:cubicBezTo>
                <a:cubicBezTo>
                  <a:pt x="16633" y="1296597"/>
                  <a:pt x="16143" y="1210301"/>
                  <a:pt x="18200" y="1123925"/>
                </a:cubicBezTo>
                <a:cubicBezTo>
                  <a:pt x="20062" y="1046019"/>
                  <a:pt x="19768" y="968033"/>
                  <a:pt x="14477" y="890127"/>
                </a:cubicBezTo>
                <a:cubicBezTo>
                  <a:pt x="8405" y="802633"/>
                  <a:pt x="3212" y="715138"/>
                  <a:pt x="15262" y="627723"/>
                </a:cubicBezTo>
                <a:cubicBezTo>
                  <a:pt x="26859" y="551647"/>
                  <a:pt x="32649" y="475059"/>
                  <a:pt x="32599" y="398400"/>
                </a:cubicBezTo>
                <a:cubicBezTo>
                  <a:pt x="31229" y="296762"/>
                  <a:pt x="21531" y="195365"/>
                  <a:pt x="15947" y="93886"/>
                </a:cubicBezTo>
                <a:lnTo>
                  <a:pt x="13308" y="29003"/>
                </a:lnTo>
                <a:lnTo>
                  <a:pt x="17662" y="29099"/>
                </a:lnTo>
                <a:lnTo>
                  <a:pt x="92850" y="21094"/>
                </a:lnTo>
                <a:lnTo>
                  <a:pt x="101988" y="21088"/>
                </a:lnTo>
                <a:cubicBezTo>
                  <a:pt x="176730" y="19500"/>
                  <a:pt x="251399" y="15844"/>
                  <a:pt x="325945" y="8533"/>
                </a:cubicBezTo>
                <a:cubicBezTo>
                  <a:pt x="373897" y="3780"/>
                  <a:pt x="422044" y="503"/>
                  <a:pt x="470166" y="5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59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61BBB-94C0-E288-74C4-33E2CA5B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Comparação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F2770-72C3-19B7-C0DE-260F6F22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765" y="2633472"/>
            <a:ext cx="7289421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401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Resolvendo Sudokus Generalizados através de algoritmos de backtracking e de Dancing Links</vt:lpstr>
      <vt:lpstr>Sudoku</vt:lpstr>
      <vt:lpstr>Sudoku Generalizado</vt:lpstr>
      <vt:lpstr>Algoritmos de Resolução de Sudoku Generalizado</vt:lpstr>
      <vt:lpstr>Algoritmos de Resolução de Sudoku Generalizado</vt:lpstr>
      <vt:lpstr>Algoritmos de Resolução de Sudoku Generalizado</vt:lpstr>
      <vt:lpstr>Backtracking</vt:lpstr>
      <vt:lpstr>Dancing Links</vt:lpstr>
      <vt:lpstr>Comparação</vt:lpstr>
      <vt:lpstr>Comparação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Resolvendo Sudokus Generalizados através de algoritmos de backtracking e de Dancing Links</dc:title>
  <dc:creator>Allan Cruz</dc:creator>
  <cp:lastModifiedBy>Allan Cruz</cp:lastModifiedBy>
  <cp:revision>1</cp:revision>
  <dcterms:created xsi:type="dcterms:W3CDTF">2022-07-11T00:40:14Z</dcterms:created>
  <dcterms:modified xsi:type="dcterms:W3CDTF">2022-07-11T01:01:12Z</dcterms:modified>
</cp:coreProperties>
</file>