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C5"/>
    <a:srgbClr val="00274C"/>
    <a:srgbClr val="0099FF"/>
    <a:srgbClr val="0066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90" autoAdjust="0"/>
    <p:restoredTop sz="94582"/>
  </p:normalViewPr>
  <p:slideViewPr>
    <p:cSldViewPr snapToGrid="0" snapToObjects="1">
      <p:cViewPr>
        <p:scale>
          <a:sx n="10" d="100"/>
          <a:sy n="10" d="100"/>
        </p:scale>
        <p:origin x="2088"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57275444"/>
      </p:ext>
    </p:extLst>
  </p:cSld>
  <p:clrMap bg1="lt1" tx1="dk1" bg2="dk2" tx2="lt2" accent1="accent1" accent2="accent2" accent3="accent3" accent4="accent4" accent5="accent5" accent6="accent6" hlink="hlink" folHlink="folHlink"/>
  <p:notesStyle>
    <a:lvl1pPr marL="0" algn="l" defTabSz="1219095" rtl="0" eaLnBrk="1" latinLnBrk="0" hangingPunct="1">
      <a:defRPr sz="1600" kern="1200">
        <a:solidFill>
          <a:schemeClr val="tx1"/>
        </a:solidFill>
        <a:latin typeface="+mn-lt"/>
        <a:ea typeface="+mn-ea"/>
        <a:cs typeface="+mn-cs"/>
      </a:defRPr>
    </a:lvl1pPr>
    <a:lvl2pPr marL="609548" algn="l" defTabSz="1219095" rtl="0" eaLnBrk="1" latinLnBrk="0" hangingPunct="1">
      <a:defRPr sz="1600" kern="1200">
        <a:solidFill>
          <a:schemeClr val="tx1"/>
        </a:solidFill>
        <a:latin typeface="+mn-lt"/>
        <a:ea typeface="+mn-ea"/>
        <a:cs typeface="+mn-cs"/>
      </a:defRPr>
    </a:lvl2pPr>
    <a:lvl3pPr marL="1219095" algn="l" defTabSz="1219095" rtl="0" eaLnBrk="1" latinLnBrk="0" hangingPunct="1">
      <a:defRPr sz="1600" kern="1200">
        <a:solidFill>
          <a:schemeClr val="tx1"/>
        </a:solidFill>
        <a:latin typeface="+mn-lt"/>
        <a:ea typeface="+mn-ea"/>
        <a:cs typeface="+mn-cs"/>
      </a:defRPr>
    </a:lvl3pPr>
    <a:lvl4pPr marL="1828643" algn="l" defTabSz="1219095" rtl="0" eaLnBrk="1" latinLnBrk="0" hangingPunct="1">
      <a:defRPr sz="1600" kern="1200">
        <a:solidFill>
          <a:schemeClr val="tx1"/>
        </a:solidFill>
        <a:latin typeface="+mn-lt"/>
        <a:ea typeface="+mn-ea"/>
        <a:cs typeface="+mn-cs"/>
      </a:defRPr>
    </a:lvl4pPr>
    <a:lvl5pPr marL="2438191" algn="l" defTabSz="1219095" rtl="0" eaLnBrk="1" latinLnBrk="0" hangingPunct="1">
      <a:defRPr sz="1600" kern="1200">
        <a:solidFill>
          <a:schemeClr val="tx1"/>
        </a:solidFill>
        <a:latin typeface="+mn-lt"/>
        <a:ea typeface="+mn-ea"/>
        <a:cs typeface="+mn-cs"/>
      </a:defRPr>
    </a:lvl5pPr>
    <a:lvl6pPr marL="3047739" algn="l" defTabSz="1219095" rtl="0" eaLnBrk="1" latinLnBrk="0" hangingPunct="1">
      <a:defRPr sz="1600" kern="1200">
        <a:solidFill>
          <a:schemeClr val="tx1"/>
        </a:solidFill>
        <a:latin typeface="+mn-lt"/>
        <a:ea typeface="+mn-ea"/>
        <a:cs typeface="+mn-cs"/>
      </a:defRPr>
    </a:lvl6pPr>
    <a:lvl7pPr marL="3657287" algn="l" defTabSz="1219095" rtl="0" eaLnBrk="1" latinLnBrk="0" hangingPunct="1">
      <a:defRPr sz="1600" kern="1200">
        <a:solidFill>
          <a:schemeClr val="tx1"/>
        </a:solidFill>
        <a:latin typeface="+mn-lt"/>
        <a:ea typeface="+mn-ea"/>
        <a:cs typeface="+mn-cs"/>
      </a:defRPr>
    </a:lvl7pPr>
    <a:lvl8pPr marL="4266834" algn="l" defTabSz="1219095" rtl="0" eaLnBrk="1" latinLnBrk="0" hangingPunct="1">
      <a:defRPr sz="1600" kern="1200">
        <a:solidFill>
          <a:schemeClr val="tx1"/>
        </a:solidFill>
        <a:latin typeface="+mn-lt"/>
        <a:ea typeface="+mn-ea"/>
        <a:cs typeface="+mn-cs"/>
      </a:defRPr>
    </a:lvl8pPr>
    <a:lvl9pPr marL="4876382" algn="l" defTabSz="121909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57088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p:cNvSpPr>
            <a:spLocks noGrp="1"/>
          </p:cNvSpPr>
          <p:nvPr>
            <p:ph type="dt" sz="half" idx="10"/>
          </p:nvPr>
        </p:nvSpPr>
        <p:spPr/>
        <p:txBody>
          <a:bodyPr/>
          <a:lstStyle/>
          <a:p>
            <a:fld id="{9E87D502-D6B9-44B2-B45B-54BCC81219B1}"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z="5467" smtClean="0">
                <a:solidFill>
                  <a:schemeClr val="dk2"/>
                </a:solidFill>
              </a:rPr>
              <a:pPr algn="r"/>
              <a:t>‹#›</a:t>
            </a:fld>
            <a:endParaRPr lang="en" sz="5467">
              <a:solidFill>
                <a:schemeClr val="dk2"/>
              </a:solidFill>
            </a:endParaRPr>
          </a:p>
        </p:txBody>
      </p:sp>
    </p:spTree>
    <p:extLst>
      <p:ext uri="{BB962C8B-B14F-4D97-AF65-F5344CB8AC3E}">
        <p14:creationId xmlns:p14="http://schemas.microsoft.com/office/powerpoint/2010/main" val="18160455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87D502-D6B9-44B2-B45B-54BCC81219B1}"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z="5467" smtClean="0">
                <a:solidFill>
                  <a:schemeClr val="dk2"/>
                </a:solidFill>
              </a:rPr>
              <a:pPr algn="r"/>
              <a:t>‹#›</a:t>
            </a:fld>
            <a:endParaRPr lang="en" sz="5467">
              <a:solidFill>
                <a:schemeClr val="dk2"/>
              </a:solidFill>
            </a:endParaRPr>
          </a:p>
        </p:txBody>
      </p:sp>
    </p:spTree>
    <p:extLst>
      <p:ext uri="{BB962C8B-B14F-4D97-AF65-F5344CB8AC3E}">
        <p14:creationId xmlns:p14="http://schemas.microsoft.com/office/powerpoint/2010/main" val="839957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0"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87D502-D6B9-44B2-B45B-54BCC81219B1}"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z="5467" smtClean="0">
                <a:solidFill>
                  <a:schemeClr val="dk2"/>
                </a:solidFill>
              </a:rPr>
              <a:pPr algn="r"/>
              <a:t>‹#›</a:t>
            </a:fld>
            <a:endParaRPr lang="en" sz="5467">
              <a:solidFill>
                <a:schemeClr val="dk2"/>
              </a:solidFill>
            </a:endParaRPr>
          </a:p>
        </p:txBody>
      </p:sp>
    </p:spTree>
    <p:extLst>
      <p:ext uri="{BB962C8B-B14F-4D97-AF65-F5344CB8AC3E}">
        <p14:creationId xmlns:p14="http://schemas.microsoft.com/office/powerpoint/2010/main" val="309434283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87D502-D6B9-44B2-B45B-54BCC81219B1}"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z="5467" smtClean="0">
                <a:solidFill>
                  <a:schemeClr val="dk2"/>
                </a:solidFill>
              </a:rPr>
              <a:pPr algn="r"/>
              <a:t>‹#›</a:t>
            </a:fld>
            <a:endParaRPr lang="en" sz="5467">
              <a:solidFill>
                <a:schemeClr val="dk2"/>
              </a:solidFill>
            </a:endParaRPr>
          </a:p>
        </p:txBody>
      </p:sp>
    </p:spTree>
    <p:extLst>
      <p:ext uri="{BB962C8B-B14F-4D97-AF65-F5344CB8AC3E}">
        <p14:creationId xmlns:p14="http://schemas.microsoft.com/office/powerpoint/2010/main" val="33772336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87D502-D6B9-44B2-B45B-54BCC81219B1}"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z="5467" smtClean="0">
                <a:solidFill>
                  <a:schemeClr val="dk2"/>
                </a:solidFill>
              </a:rPr>
              <a:pPr algn="r"/>
              <a:t>‹#›</a:t>
            </a:fld>
            <a:endParaRPr lang="en" sz="5467">
              <a:solidFill>
                <a:schemeClr val="dk2"/>
              </a:solidFill>
            </a:endParaRPr>
          </a:p>
        </p:txBody>
      </p:sp>
    </p:spTree>
    <p:extLst>
      <p:ext uri="{BB962C8B-B14F-4D97-AF65-F5344CB8AC3E}">
        <p14:creationId xmlns:p14="http://schemas.microsoft.com/office/powerpoint/2010/main" val="18726632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87D502-D6B9-44B2-B45B-54BCC81219B1}"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fld id="{00000000-1234-1234-1234-123412341234}" type="slidenum">
              <a:rPr lang="en" sz="5467" smtClean="0">
                <a:solidFill>
                  <a:schemeClr val="dk2"/>
                </a:solidFill>
              </a:rPr>
              <a:pPr algn="r"/>
              <a:t>‹#›</a:t>
            </a:fld>
            <a:endParaRPr lang="en" sz="5467">
              <a:solidFill>
                <a:schemeClr val="dk2"/>
              </a:solidFill>
            </a:endParaRPr>
          </a:p>
        </p:txBody>
      </p:sp>
    </p:spTree>
    <p:extLst>
      <p:ext uri="{BB962C8B-B14F-4D97-AF65-F5344CB8AC3E}">
        <p14:creationId xmlns:p14="http://schemas.microsoft.com/office/powerpoint/2010/main" val="22808350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87D502-D6B9-44B2-B45B-54BCC81219B1}" type="datetimeFigureOut">
              <a:rPr lang="en-US" smtClean="0"/>
              <a:t>3/25/2018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fld id="{00000000-1234-1234-1234-123412341234}" type="slidenum">
              <a:rPr lang="en" sz="5467" smtClean="0">
                <a:solidFill>
                  <a:schemeClr val="dk2"/>
                </a:solidFill>
              </a:rPr>
              <a:pPr algn="r"/>
              <a:t>‹#›</a:t>
            </a:fld>
            <a:endParaRPr lang="en" sz="5467">
              <a:solidFill>
                <a:schemeClr val="dk2"/>
              </a:solidFill>
            </a:endParaRPr>
          </a:p>
        </p:txBody>
      </p:sp>
    </p:spTree>
    <p:extLst>
      <p:ext uri="{BB962C8B-B14F-4D97-AF65-F5344CB8AC3E}">
        <p14:creationId xmlns:p14="http://schemas.microsoft.com/office/powerpoint/2010/main" val="37622062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87D502-D6B9-44B2-B45B-54BCC81219B1}" type="datetimeFigureOut">
              <a:rPr lang="en-US" smtClean="0"/>
              <a:t>3/25/2018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fld id="{00000000-1234-1234-1234-123412341234}" type="slidenum">
              <a:rPr lang="en" sz="5467" smtClean="0">
                <a:solidFill>
                  <a:schemeClr val="dk2"/>
                </a:solidFill>
              </a:rPr>
              <a:pPr algn="r"/>
              <a:t>‹#›</a:t>
            </a:fld>
            <a:endParaRPr lang="en" sz="5467">
              <a:solidFill>
                <a:schemeClr val="dk2"/>
              </a:solidFill>
            </a:endParaRPr>
          </a:p>
        </p:txBody>
      </p:sp>
    </p:spTree>
    <p:extLst>
      <p:ext uri="{BB962C8B-B14F-4D97-AF65-F5344CB8AC3E}">
        <p14:creationId xmlns:p14="http://schemas.microsoft.com/office/powerpoint/2010/main" val="28540559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7D502-D6B9-44B2-B45B-54BCC81219B1}" type="datetimeFigureOut">
              <a:rPr lang="en-US" smtClean="0"/>
              <a:t>3/25/2018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97183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9E87D502-D6B9-44B2-B45B-54BCC81219B1}"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fld id="{00000000-1234-1234-1234-123412341234}" type="slidenum">
              <a:rPr lang="en" sz="5467" smtClean="0">
                <a:solidFill>
                  <a:schemeClr val="dk2"/>
                </a:solidFill>
              </a:rPr>
              <a:pPr algn="r"/>
              <a:t>‹#›</a:t>
            </a:fld>
            <a:endParaRPr lang="en" sz="5467">
              <a:solidFill>
                <a:schemeClr val="dk2"/>
              </a:solidFill>
            </a:endParaRPr>
          </a:p>
        </p:txBody>
      </p:sp>
    </p:spTree>
    <p:extLst>
      <p:ext uri="{BB962C8B-B14F-4D97-AF65-F5344CB8AC3E}">
        <p14:creationId xmlns:p14="http://schemas.microsoft.com/office/powerpoint/2010/main" val="10048693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9E87D502-D6B9-44B2-B45B-54BCC81219B1}"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fld id="{00000000-1234-1234-1234-123412341234}" type="slidenum">
              <a:rPr lang="en" sz="5467" smtClean="0">
                <a:solidFill>
                  <a:schemeClr val="dk2"/>
                </a:solidFill>
              </a:rPr>
              <a:pPr algn="r"/>
              <a:t>‹#›</a:t>
            </a:fld>
            <a:endParaRPr lang="en" sz="5467">
              <a:solidFill>
                <a:schemeClr val="dk2"/>
              </a:solidFill>
            </a:endParaRPr>
          </a:p>
        </p:txBody>
      </p:sp>
    </p:spTree>
    <p:extLst>
      <p:ext uri="{BB962C8B-B14F-4D97-AF65-F5344CB8AC3E}">
        <p14:creationId xmlns:p14="http://schemas.microsoft.com/office/powerpoint/2010/main" val="13198966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E87D502-D6B9-44B2-B45B-54BCC81219B1}" type="datetimeFigureOut">
              <a:rPr lang="en-US" smtClean="0"/>
              <a:t>3/25/2018</a:t>
            </a:fld>
            <a:endParaRPr lang="en-US"/>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pPr algn="r"/>
            <a:fld id="{00000000-1234-1234-1234-123412341234}" type="slidenum">
              <a:rPr lang="en" sz="5467" smtClean="0">
                <a:solidFill>
                  <a:schemeClr val="dk2"/>
                </a:solidFill>
              </a:rPr>
              <a:pPr algn="r"/>
              <a:t>‹#›</a:t>
            </a:fld>
            <a:endParaRPr lang="en" sz="5467">
              <a:solidFill>
                <a:schemeClr val="dk2"/>
              </a:solidFill>
            </a:endParaRPr>
          </a:p>
        </p:txBody>
      </p:sp>
    </p:spTree>
    <p:extLst>
      <p:ext uri="{BB962C8B-B14F-4D97-AF65-F5344CB8AC3E}">
        <p14:creationId xmlns:p14="http://schemas.microsoft.com/office/powerpoint/2010/main" val="4147829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iff"/><Relationship Id="rId3" Type="http://schemas.openxmlformats.org/officeDocument/2006/relationships/image" Target="../media/image1.png"/><Relationship Id="rId7" Type="http://schemas.openxmlformats.org/officeDocument/2006/relationships/image" Target="../media/image5.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Shape 56"/>
          <p:cNvSpPr txBox="1"/>
          <p:nvPr/>
        </p:nvSpPr>
        <p:spPr>
          <a:xfrm>
            <a:off x="1857491" y="1335440"/>
            <a:ext cx="39626000" cy="4487200"/>
          </a:xfrm>
          <a:prstGeom prst="rect">
            <a:avLst/>
          </a:prstGeom>
          <a:noFill/>
          <a:ln>
            <a:noFill/>
          </a:ln>
        </p:spPr>
        <p:txBody>
          <a:bodyPr lIns="197534" tIns="197534" rIns="197534" bIns="197534" anchor="t" anchorCtr="0">
            <a:noAutofit/>
          </a:bodyPr>
          <a:lstStyle/>
          <a:p>
            <a:pPr algn="ctr"/>
            <a:endParaRPr lang="en" sz="4800" dirty="0">
              <a:solidFill>
                <a:srgbClr val="980000"/>
              </a:solidFill>
              <a:latin typeface="Open Sans"/>
              <a:ea typeface="Open Sans"/>
              <a:cs typeface="Open Sans"/>
              <a:sym typeface="Open Sans"/>
            </a:endParaRPr>
          </a:p>
        </p:txBody>
      </p:sp>
      <p:sp>
        <p:nvSpPr>
          <p:cNvPr id="57" name="Shape 57"/>
          <p:cNvSpPr txBox="1"/>
          <p:nvPr/>
        </p:nvSpPr>
        <p:spPr>
          <a:xfrm>
            <a:off x="2858785" y="841326"/>
            <a:ext cx="38898800" cy="4959200"/>
          </a:xfrm>
          <a:prstGeom prst="rect">
            <a:avLst/>
          </a:prstGeom>
          <a:noFill/>
          <a:ln>
            <a:noFill/>
          </a:ln>
        </p:spPr>
        <p:txBody>
          <a:bodyPr lIns="197534" tIns="197534" rIns="197534" bIns="197534" anchor="t" anchorCtr="0">
            <a:noAutofit/>
          </a:bodyPr>
          <a:lstStyle/>
          <a:p>
            <a:pPr algn="ctr"/>
            <a:r>
              <a:rPr lang="en" sz="8000" dirty="0" smtClean="0">
                <a:latin typeface="Arial Rounded MT Bold" panose="020F0704030504030204" pitchFamily="34" charset="0"/>
                <a:ea typeface="Times" charset="0"/>
                <a:cs typeface="Times" charset="0"/>
                <a:sym typeface="Playfair Display"/>
              </a:rPr>
              <a:t>Using smart ed tech to build an accessible course assistant</a:t>
            </a:r>
            <a:endParaRPr lang="en" sz="8000" dirty="0">
              <a:latin typeface="Arial Rounded MT Bold" panose="020F0704030504030204" pitchFamily="34" charset="0"/>
              <a:ea typeface="Times" charset="0"/>
              <a:cs typeface="Times" charset="0"/>
              <a:sym typeface="Playfair Display"/>
            </a:endParaRPr>
          </a:p>
        </p:txBody>
      </p:sp>
      <p:sp>
        <p:nvSpPr>
          <p:cNvPr id="58" name="Shape 58"/>
          <p:cNvSpPr txBox="1"/>
          <p:nvPr/>
        </p:nvSpPr>
        <p:spPr>
          <a:xfrm>
            <a:off x="2235672" y="3137601"/>
            <a:ext cx="39557200" cy="2505630"/>
          </a:xfrm>
          <a:prstGeom prst="rect">
            <a:avLst/>
          </a:prstGeom>
          <a:noFill/>
          <a:ln>
            <a:noFill/>
          </a:ln>
        </p:spPr>
        <p:txBody>
          <a:bodyPr lIns="197534" tIns="197534" rIns="197534" bIns="197534" anchor="t" anchorCtr="0">
            <a:noAutofit/>
          </a:bodyPr>
          <a:lstStyle/>
          <a:p>
            <a:pPr algn="ctr">
              <a:buClr>
                <a:schemeClr val="dk1"/>
              </a:buClr>
              <a:buSzPct val="45000"/>
            </a:pPr>
            <a:r>
              <a:rPr lang="en-US" sz="5333" dirty="0">
                <a:solidFill>
                  <a:schemeClr val="dk1"/>
                </a:solidFill>
                <a:latin typeface="Arial" panose="020B0604020202020204" pitchFamily="34" charset="0"/>
                <a:ea typeface="Times" charset="0"/>
                <a:cs typeface="Arial" panose="020B0604020202020204" pitchFamily="34" charset="0"/>
                <a:sym typeface="Playfair Display"/>
              </a:rPr>
              <a:t>Allan Chen, Abbey Warren, Jess Brown</a:t>
            </a:r>
          </a:p>
          <a:p>
            <a:pPr lvl="0" algn="ctr">
              <a:buClr>
                <a:schemeClr val="dk1"/>
              </a:buClr>
              <a:buSzPct val="45000"/>
            </a:pPr>
            <a:r>
              <a:rPr lang="en-US" sz="4800" dirty="0">
                <a:latin typeface="Arial" panose="020B0604020202020204" pitchFamily="34" charset="0"/>
                <a:ea typeface="Times" charset="0"/>
                <a:cs typeface="Arial" panose="020B0604020202020204" pitchFamily="34" charset="0"/>
                <a:sym typeface="Playfair Display"/>
              </a:rPr>
              <a:t>University of Michigan, School of </a:t>
            </a:r>
            <a:r>
              <a:rPr lang="en-US" sz="4800" dirty="0" smtClean="0">
                <a:latin typeface="Arial" panose="020B0604020202020204" pitchFamily="34" charset="0"/>
                <a:ea typeface="Times" charset="0"/>
                <a:cs typeface="Arial" panose="020B0604020202020204" pitchFamily="34" charset="0"/>
                <a:sym typeface="Playfair Display"/>
              </a:rPr>
              <a:t>Information</a:t>
            </a:r>
          </a:p>
          <a:p>
            <a:pPr lvl="0" algn="ctr">
              <a:buClr>
                <a:schemeClr val="dk1"/>
              </a:buClr>
              <a:buSzPct val="45000"/>
            </a:pPr>
            <a:r>
              <a:rPr lang="fr-FR" sz="4400" dirty="0">
                <a:latin typeface="Arial" panose="020B0604020202020204" pitchFamily="34" charset="0"/>
                <a:ea typeface="Times" charset="0"/>
                <a:cs typeface="Arial" panose="020B0604020202020204" pitchFamily="34" charset="0"/>
                <a:sym typeface="Playfair Display"/>
              </a:rPr>
              <a:t>SI 485 Information </a:t>
            </a:r>
            <a:r>
              <a:rPr lang="fr-FR" sz="4400" dirty="0" err="1">
                <a:latin typeface="Arial" panose="020B0604020202020204" pitchFamily="34" charset="0"/>
                <a:ea typeface="Times" charset="0"/>
                <a:cs typeface="Arial" panose="020B0604020202020204" pitchFamily="34" charset="0"/>
                <a:sym typeface="Playfair Display"/>
              </a:rPr>
              <a:t>Analytics</a:t>
            </a:r>
            <a:r>
              <a:rPr lang="fr-FR" sz="4400" dirty="0">
                <a:latin typeface="Arial" panose="020B0604020202020204" pitchFamily="34" charset="0"/>
                <a:ea typeface="Times" charset="0"/>
                <a:cs typeface="Arial" panose="020B0604020202020204" pitchFamily="34" charset="0"/>
                <a:sym typeface="Playfair Display"/>
              </a:rPr>
              <a:t> Project</a:t>
            </a:r>
            <a:endParaRPr lang="en-US" sz="4400" dirty="0">
              <a:latin typeface="Arial" panose="020B0604020202020204" pitchFamily="34" charset="0"/>
              <a:ea typeface="Times" charset="0"/>
              <a:cs typeface="Arial" panose="020B0604020202020204" pitchFamily="34" charset="0"/>
              <a:sym typeface="Playfair Display"/>
            </a:endParaRPr>
          </a:p>
          <a:p>
            <a:pPr lvl="0" algn="ctr">
              <a:buClr>
                <a:schemeClr val="dk1"/>
              </a:buClr>
              <a:buSzPct val="45000"/>
            </a:pPr>
            <a:endParaRPr lang="en" sz="4800" dirty="0">
              <a:solidFill>
                <a:schemeClr val="dk1"/>
              </a:solidFill>
              <a:latin typeface="Arial" panose="020B0604020202020204" pitchFamily="34" charset="0"/>
              <a:ea typeface="Times" charset="0"/>
              <a:cs typeface="Arial" panose="020B0604020202020204" pitchFamily="34" charset="0"/>
              <a:sym typeface="Playfair Display"/>
            </a:endParaRPr>
          </a:p>
        </p:txBody>
      </p:sp>
      <p:cxnSp>
        <p:nvCxnSpPr>
          <p:cNvPr id="59" name="Shape 59"/>
          <p:cNvCxnSpPr/>
          <p:nvPr/>
        </p:nvCxnSpPr>
        <p:spPr>
          <a:xfrm>
            <a:off x="1926272" y="5604426"/>
            <a:ext cx="40176000" cy="115600"/>
          </a:xfrm>
          <a:prstGeom prst="straightConnector1">
            <a:avLst/>
          </a:prstGeom>
          <a:noFill/>
          <a:ln w="28575" cap="flat" cmpd="sng">
            <a:solidFill>
              <a:srgbClr val="434343"/>
            </a:solidFill>
            <a:prstDash val="solid"/>
            <a:round/>
            <a:headEnd type="none" w="lg" len="lg"/>
            <a:tailEnd type="none" w="lg" len="lg"/>
          </a:ln>
        </p:spPr>
      </p:cxnSp>
      <p:sp>
        <p:nvSpPr>
          <p:cNvPr id="60" name="Shape 60"/>
          <p:cNvSpPr txBox="1"/>
          <p:nvPr/>
        </p:nvSpPr>
        <p:spPr>
          <a:xfrm>
            <a:off x="1303409" y="6305328"/>
            <a:ext cx="12802258" cy="23496905"/>
          </a:xfrm>
          <a:prstGeom prst="rect">
            <a:avLst/>
          </a:prstGeom>
          <a:noFill/>
          <a:ln>
            <a:noFill/>
          </a:ln>
        </p:spPr>
        <p:txBody>
          <a:bodyPr lIns="197534" tIns="197534" rIns="197534" bIns="197534" anchor="t" anchorCtr="0">
            <a:noAutofit/>
          </a:bodyPr>
          <a:lstStyle/>
          <a:p>
            <a:r>
              <a:rPr lang="en-US" sz="6533" dirty="0">
                <a:solidFill>
                  <a:srgbClr val="007AC5"/>
                </a:solidFill>
                <a:latin typeface="Arial Rounded MT Bold" panose="020F0704030504030204" pitchFamily="34" charset="0"/>
                <a:ea typeface="Times" charset="0"/>
                <a:cs typeface="Times" charset="0"/>
                <a:sym typeface="Playfair Display"/>
              </a:rPr>
              <a:t>Introduction</a:t>
            </a:r>
          </a:p>
          <a:p>
            <a:pPr marL="609587" indent="-609587">
              <a:buFont typeface="Arial" charset="0"/>
              <a:buChar char="•"/>
            </a:pPr>
            <a:r>
              <a:rPr lang="en-US" sz="3800" dirty="0" smtClean="0">
                <a:ln w="0"/>
                <a:latin typeface="Arial" panose="020B0604020202020204" pitchFamily="34" charset="0"/>
                <a:ea typeface="Times" charset="0"/>
                <a:cs typeface="Arial" panose="020B0604020202020204" pitchFamily="34" charset="0"/>
                <a:sym typeface="Playfair Display"/>
              </a:rPr>
              <a:t>Professor</a:t>
            </a:r>
            <a:r>
              <a:rPr lang="en-US" sz="3800" dirty="0" smtClean="0">
                <a:ln w="0"/>
                <a:solidFill>
                  <a:schemeClr val="tx1"/>
                </a:solidFill>
                <a:latin typeface="Arial" panose="020B0604020202020204" pitchFamily="34" charset="0"/>
                <a:ea typeface="Times" charset="0"/>
                <a:cs typeface="Arial" panose="020B0604020202020204" pitchFamily="34" charset="0"/>
                <a:sym typeface="Playfair Display"/>
              </a:rPr>
              <a:t> Perry Samson (University of Michigan) </a:t>
            </a:r>
            <a:r>
              <a:rPr lang="en-US" sz="3800" dirty="0">
                <a:ln w="0"/>
                <a:solidFill>
                  <a:schemeClr val="tx1"/>
                </a:solidFill>
                <a:latin typeface="Arial" panose="020B0604020202020204" pitchFamily="34" charset="0"/>
                <a:ea typeface="Times" charset="0"/>
                <a:cs typeface="Arial" panose="020B0604020202020204" pitchFamily="34" charset="0"/>
                <a:sym typeface="Playfair Display"/>
              </a:rPr>
              <a:t>has created a study tool called </a:t>
            </a:r>
            <a:r>
              <a:rPr lang="en-US" sz="3800" b="1" dirty="0" err="1">
                <a:ln w="0"/>
                <a:solidFill>
                  <a:schemeClr val="tx1"/>
                </a:solidFill>
                <a:latin typeface="Arial" panose="020B0604020202020204" pitchFamily="34" charset="0"/>
                <a:ea typeface="Times" charset="0"/>
                <a:cs typeface="Arial" panose="020B0604020202020204" pitchFamily="34" charset="0"/>
                <a:sym typeface="Playfair Display"/>
              </a:rPr>
              <a:t>LectureTools</a:t>
            </a:r>
            <a:r>
              <a:rPr lang="en-US" sz="3800" dirty="0">
                <a:ln w="0"/>
                <a:solidFill>
                  <a:schemeClr val="tx1"/>
                </a:solidFill>
                <a:latin typeface="Arial" panose="020B0604020202020204" pitchFamily="34" charset="0"/>
                <a:ea typeface="Times" charset="0"/>
                <a:cs typeface="Arial" panose="020B0604020202020204" pitchFamily="34" charset="0"/>
                <a:sym typeface="Playfair Display"/>
              </a:rPr>
              <a:t>: an NSF-backed, student response, note-taking, and inquiry system that allows students in large lectures to interact closely with the professor – which was later acquired by </a:t>
            </a:r>
            <a:r>
              <a:rPr lang="en-US" sz="3800" b="1" dirty="0">
                <a:ln w="0"/>
                <a:solidFill>
                  <a:schemeClr val="tx1"/>
                </a:solidFill>
                <a:latin typeface="Arial" panose="020B0604020202020204" pitchFamily="34" charset="0"/>
                <a:ea typeface="Times" charset="0"/>
                <a:cs typeface="Arial" panose="020B0604020202020204" pitchFamily="34" charset="0"/>
                <a:sym typeface="Playfair Display"/>
              </a:rPr>
              <a:t>Echo360</a:t>
            </a:r>
          </a:p>
          <a:p>
            <a:pPr marL="609587" indent="-609587">
              <a:buFont typeface="Arial" charset="0"/>
              <a:buChar char="•"/>
            </a:pPr>
            <a:r>
              <a:rPr lang="en-US" sz="3800" dirty="0">
                <a:ln w="0"/>
                <a:solidFill>
                  <a:schemeClr val="tx1"/>
                </a:solidFill>
                <a:latin typeface="Arial" panose="020B0604020202020204" pitchFamily="34" charset="0"/>
                <a:ea typeface="Times" charset="0"/>
                <a:cs typeface="Arial" panose="020B0604020202020204" pitchFamily="34" charset="0"/>
                <a:sym typeface="Playfair Display"/>
              </a:rPr>
              <a:t>Dr. Samson and the Echo360 team use </a:t>
            </a:r>
            <a:r>
              <a:rPr lang="en-US" sz="3800" b="1" dirty="0">
                <a:ln w="0"/>
                <a:solidFill>
                  <a:schemeClr val="tx1"/>
                </a:solidFill>
                <a:latin typeface="Arial" panose="020B0604020202020204" pitchFamily="34" charset="0"/>
                <a:ea typeface="Times" charset="0"/>
                <a:cs typeface="Arial" panose="020B0604020202020204" pitchFamily="34" charset="0"/>
                <a:sym typeface="Playfair Display"/>
              </a:rPr>
              <a:t>Active Learning Platform data to build predictive machine learning grade models</a:t>
            </a:r>
            <a:r>
              <a:rPr lang="en-US" sz="3800" dirty="0">
                <a:ln w="0"/>
                <a:solidFill>
                  <a:schemeClr val="tx1"/>
                </a:solidFill>
                <a:latin typeface="Arial" panose="020B0604020202020204" pitchFamily="34" charset="0"/>
                <a:ea typeface="Times" charset="0"/>
                <a:cs typeface="Arial" panose="020B0604020202020204" pitchFamily="34" charset="0"/>
                <a:sym typeface="Playfair Display"/>
              </a:rPr>
              <a:t> for students to forecast their final grade</a:t>
            </a:r>
          </a:p>
          <a:p>
            <a:pPr marL="609587" indent="-609587">
              <a:buFont typeface="Arial" charset="0"/>
              <a:buChar char="•"/>
            </a:pPr>
            <a:r>
              <a:rPr lang="en-US" sz="3800" dirty="0">
                <a:ln w="0"/>
                <a:solidFill>
                  <a:schemeClr val="tx1"/>
                </a:solidFill>
                <a:latin typeface="Arial" panose="020B0604020202020204" pitchFamily="34" charset="0"/>
                <a:ea typeface="Times" charset="0"/>
                <a:cs typeface="Arial" panose="020B0604020202020204" pitchFamily="34" charset="0"/>
                <a:sym typeface="Playfair Display"/>
              </a:rPr>
              <a:t>Our team has been tasked with developing </a:t>
            </a:r>
            <a:r>
              <a:rPr lang="en-US" sz="3800" dirty="0" smtClean="0">
                <a:ln w="0"/>
                <a:solidFill>
                  <a:schemeClr val="tx1"/>
                </a:solidFill>
                <a:latin typeface="Arial" panose="020B0604020202020204" pitchFamily="34" charset="0"/>
                <a:ea typeface="Times" charset="0"/>
                <a:cs typeface="Arial" panose="020B0604020202020204" pitchFamily="34" charset="0"/>
                <a:sym typeface="Playfair Display"/>
              </a:rPr>
              <a:t>technology to be used as part of an </a:t>
            </a:r>
            <a:r>
              <a:rPr lang="en-US" sz="3800" dirty="0">
                <a:ln w="0"/>
                <a:solidFill>
                  <a:schemeClr val="tx1"/>
                </a:solidFill>
                <a:latin typeface="Arial" panose="020B0604020202020204" pitchFamily="34" charset="0"/>
                <a:ea typeface="Times" charset="0"/>
                <a:cs typeface="Arial" panose="020B0604020202020204" pitchFamily="34" charset="0"/>
                <a:sym typeface="Playfair Display"/>
              </a:rPr>
              <a:t>“early warning system”, wherein student guidance is </a:t>
            </a:r>
            <a:r>
              <a:rPr lang="en-US" sz="3800" b="1" i="1" dirty="0">
                <a:ln w="0"/>
                <a:solidFill>
                  <a:schemeClr val="tx1"/>
                </a:solidFill>
                <a:latin typeface="Arial" panose="020B0604020202020204" pitchFamily="34" charset="0"/>
                <a:ea typeface="Times" charset="0"/>
                <a:cs typeface="Arial" panose="020B0604020202020204" pitchFamily="34" charset="0"/>
                <a:sym typeface="Playfair Display"/>
              </a:rPr>
              <a:t>quasi-automated </a:t>
            </a:r>
            <a:r>
              <a:rPr lang="en-US" sz="3800" dirty="0">
                <a:ln w="0"/>
                <a:solidFill>
                  <a:schemeClr val="tx1"/>
                </a:solidFill>
                <a:latin typeface="Arial" panose="020B0604020202020204" pitchFamily="34" charset="0"/>
                <a:ea typeface="Times" charset="0"/>
                <a:cs typeface="Arial" panose="020B0604020202020204" pitchFamily="34" charset="0"/>
                <a:sym typeface="Playfair Display"/>
              </a:rPr>
              <a:t>and informed by the </a:t>
            </a:r>
            <a:r>
              <a:rPr lang="en-US" sz="3800" b="1" dirty="0">
                <a:ln w="0"/>
                <a:solidFill>
                  <a:schemeClr val="tx1"/>
                </a:solidFill>
                <a:latin typeface="Arial" panose="020B0604020202020204" pitchFamily="34" charset="0"/>
                <a:ea typeface="Times" charset="0"/>
                <a:cs typeface="Arial" panose="020B0604020202020204" pitchFamily="34" charset="0"/>
                <a:sym typeface="Playfair Display"/>
              </a:rPr>
              <a:t>analysis of student behaviors germane to learning</a:t>
            </a:r>
            <a:r>
              <a:rPr lang="en-US" sz="3800" b="1" dirty="0" smtClean="0">
                <a:ln w="0"/>
                <a:solidFill>
                  <a:schemeClr val="tx1"/>
                </a:solidFill>
                <a:latin typeface="Arial" panose="020B0604020202020204" pitchFamily="34" charset="0"/>
                <a:ea typeface="Times" charset="0"/>
                <a:cs typeface="Arial" panose="020B0604020202020204" pitchFamily="34" charset="0"/>
                <a:sym typeface="Playfair Display"/>
              </a:rPr>
              <a:t>.</a:t>
            </a:r>
          </a:p>
          <a:p>
            <a:pPr marL="609587" indent="-609587">
              <a:buFont typeface="Arial" charset="0"/>
              <a:buChar char="•"/>
            </a:pPr>
            <a:endParaRPr lang="en-US" sz="3800" dirty="0">
              <a:ln w="0"/>
              <a:solidFill>
                <a:srgbClr val="007AC5"/>
              </a:solidFill>
              <a:latin typeface="Arial" panose="020B0604020202020204" pitchFamily="34" charset="0"/>
              <a:ea typeface="Times" charset="0"/>
              <a:cs typeface="Arial" panose="020B0604020202020204" pitchFamily="34" charset="0"/>
              <a:sym typeface="Playfair Display"/>
            </a:endParaRPr>
          </a:p>
          <a:p>
            <a:r>
              <a:rPr lang="en-US" sz="6533" dirty="0">
                <a:solidFill>
                  <a:srgbClr val="007AC5"/>
                </a:solidFill>
                <a:latin typeface="Arial Rounded MT Bold" panose="020F0704030504030204" pitchFamily="34" charset="0"/>
                <a:ea typeface="Times" charset="0"/>
                <a:cs typeface="Times" charset="0"/>
                <a:sym typeface="Playfair Display"/>
              </a:rPr>
              <a:t>Data</a:t>
            </a:r>
          </a:p>
          <a:p>
            <a:pPr marL="571500" indent="-571500">
              <a:buFont typeface="Arial" panose="020B0604020202020204" pitchFamily="34" charset="0"/>
              <a:buChar char="•"/>
            </a:pPr>
            <a:r>
              <a:rPr lang="en-US" sz="4000" dirty="0">
                <a:ln w="0"/>
                <a:solidFill>
                  <a:schemeClr val="tx1"/>
                </a:solidFill>
                <a:latin typeface="Arial" panose="020B0604020202020204" pitchFamily="34" charset="0"/>
                <a:ea typeface="Times" charset="0"/>
                <a:cs typeface="Arial" panose="020B0604020202020204" pitchFamily="34" charset="0"/>
                <a:sym typeface="Playfair Display"/>
              </a:rPr>
              <a:t>We had access to </a:t>
            </a:r>
            <a:r>
              <a:rPr lang="en-US" sz="4000" dirty="0" smtClean="0">
                <a:ln w="0"/>
                <a:latin typeface="Arial" panose="020B0604020202020204" pitchFamily="34" charset="0"/>
                <a:ea typeface="Times" charset="0"/>
                <a:cs typeface="Arial" panose="020B0604020202020204" pitchFamily="34" charset="0"/>
                <a:sym typeface="Playfair Display"/>
              </a:rPr>
              <a:t>over 400 rows of</a:t>
            </a:r>
            <a:r>
              <a:rPr lang="en-US" sz="4000" dirty="0" smtClean="0">
                <a:ln w="0"/>
                <a:solidFill>
                  <a:schemeClr val="tx1"/>
                </a:solidFill>
                <a:latin typeface="Arial" panose="020B0604020202020204" pitchFamily="34" charset="0"/>
                <a:ea typeface="Times" charset="0"/>
                <a:cs typeface="Arial" panose="020B0604020202020204" pitchFamily="34" charset="0"/>
                <a:sym typeface="Playfair Display"/>
              </a:rPr>
              <a:t> question/answer data </a:t>
            </a:r>
            <a:r>
              <a:rPr lang="en-US" sz="4000" dirty="0">
                <a:ln w="0"/>
                <a:solidFill>
                  <a:schemeClr val="tx1"/>
                </a:solidFill>
                <a:latin typeface="Arial" panose="020B0604020202020204" pitchFamily="34" charset="0"/>
                <a:ea typeface="Times" charset="0"/>
                <a:cs typeface="Arial" panose="020B0604020202020204" pitchFamily="34" charset="0"/>
                <a:sym typeface="Playfair Display"/>
              </a:rPr>
              <a:t>that was collected over the course of one semester in Professor Samson’s AOSS 102 class.</a:t>
            </a:r>
          </a:p>
          <a:p>
            <a:pPr marL="609587" indent="-609587">
              <a:buFont typeface="Arial" charset="0"/>
              <a:buChar char="•"/>
            </a:pPr>
            <a:endParaRPr lang="en-US" sz="3734" dirty="0">
              <a:ln w="0"/>
              <a:solidFill>
                <a:schemeClr val="tx1"/>
              </a:solidFill>
              <a:latin typeface="Times" charset="0"/>
              <a:ea typeface="Times" charset="0"/>
              <a:cs typeface="Times" charset="0"/>
              <a:sym typeface="Playfair Display"/>
            </a:endParaRPr>
          </a:p>
          <a:p>
            <a:pPr marL="609587" indent="-609587">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Times" charset="0"/>
              <a:ea typeface="Times" charset="0"/>
              <a:cs typeface="Times" charset="0"/>
              <a:sym typeface="Playfair Display"/>
            </a:endParaRPr>
          </a:p>
          <a:p>
            <a:pPr marL="609587" indent="-609587">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Playfair Display"/>
            </a:endParaRPr>
          </a:p>
          <a:p>
            <a:pPr marL="609587" indent="-609587">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Playfair Display"/>
            </a:endParaRPr>
          </a:p>
          <a:p>
            <a:pPr marL="609587" indent="-609587">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Playfair Display"/>
            </a:endParaRPr>
          </a:p>
          <a:p>
            <a:pPr marL="609587" indent="-609587">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Playfair Display"/>
            </a:endParaRPr>
          </a:p>
          <a:p>
            <a:pPr marL="609587" indent="-609587">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Playfair Display"/>
            </a:endParaRPr>
          </a:p>
          <a:p>
            <a:pPr marL="609587" indent="-609587">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Playfair Display"/>
            </a:endParaRPr>
          </a:p>
          <a:p>
            <a:pPr marL="609587" indent="-609587">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Playfair Display"/>
            </a:endParaRPr>
          </a:p>
          <a:p>
            <a:pPr marL="609587" indent="-609587">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Playfair Display"/>
            </a:endParaRPr>
          </a:p>
          <a:p>
            <a:pPr marL="609587" indent="-609587">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Playfair Display"/>
            </a:endParaRPr>
          </a:p>
          <a:p>
            <a:pPr marL="609587" indent="-609587">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Playfair Display"/>
            </a:endParaRPr>
          </a:p>
          <a:p>
            <a:pPr marL="609587" indent="-609587">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Playfair Display"/>
            </a:endParaRPr>
          </a:p>
          <a:p>
            <a:endParaRPr sz="6533" dirty="0">
              <a:solidFill>
                <a:srgbClr val="980000"/>
              </a:solidFill>
              <a:latin typeface="Playfair Display"/>
              <a:ea typeface="Playfair Display"/>
              <a:cs typeface="Playfair Display"/>
              <a:sym typeface="Playfair Display"/>
            </a:endParaRPr>
          </a:p>
          <a:p>
            <a:endParaRPr sz="6533" dirty="0">
              <a:solidFill>
                <a:srgbClr val="980000"/>
              </a:solidFill>
              <a:latin typeface="Playfair Display"/>
              <a:ea typeface="Playfair Display"/>
              <a:cs typeface="Playfair Display"/>
              <a:sym typeface="Playfair Display"/>
            </a:endParaRPr>
          </a:p>
          <a:p>
            <a:endParaRPr sz="5200" dirty="0">
              <a:latin typeface="Open Sans"/>
              <a:ea typeface="Open Sans"/>
              <a:cs typeface="Open Sans"/>
              <a:sym typeface="Open Sans"/>
            </a:endParaRPr>
          </a:p>
        </p:txBody>
      </p:sp>
      <p:cxnSp>
        <p:nvCxnSpPr>
          <p:cNvPr id="61" name="Shape 61"/>
          <p:cNvCxnSpPr/>
          <p:nvPr/>
        </p:nvCxnSpPr>
        <p:spPr>
          <a:xfrm>
            <a:off x="15351355" y="6695467"/>
            <a:ext cx="0" cy="24109858"/>
          </a:xfrm>
          <a:prstGeom prst="straightConnector1">
            <a:avLst/>
          </a:prstGeom>
          <a:noFill/>
          <a:ln w="28575" cap="flat" cmpd="sng">
            <a:solidFill>
              <a:srgbClr val="434343"/>
            </a:solidFill>
            <a:prstDash val="dot"/>
            <a:round/>
            <a:headEnd type="none" w="lg" len="lg"/>
            <a:tailEnd type="none" w="lg" len="lg"/>
          </a:ln>
        </p:spPr>
      </p:cxnSp>
      <p:cxnSp>
        <p:nvCxnSpPr>
          <p:cNvPr id="63" name="Shape 63"/>
          <p:cNvCxnSpPr/>
          <p:nvPr/>
        </p:nvCxnSpPr>
        <p:spPr>
          <a:xfrm>
            <a:off x="29814982" y="6838732"/>
            <a:ext cx="76112" cy="23966594"/>
          </a:xfrm>
          <a:prstGeom prst="straightConnector1">
            <a:avLst/>
          </a:prstGeom>
          <a:noFill/>
          <a:ln w="28575" cap="flat" cmpd="sng">
            <a:solidFill>
              <a:srgbClr val="434343"/>
            </a:solidFill>
            <a:prstDash val="dot"/>
            <a:round/>
            <a:headEnd type="none" w="lg" len="lg"/>
            <a:tailEnd type="none" w="lg" len="lg"/>
          </a:ln>
        </p:spPr>
      </p:cxnSp>
      <p:sp>
        <p:nvSpPr>
          <p:cNvPr id="64" name="Shape 64"/>
          <p:cNvSpPr txBox="1"/>
          <p:nvPr/>
        </p:nvSpPr>
        <p:spPr>
          <a:xfrm flipH="1">
            <a:off x="30362850" y="6305328"/>
            <a:ext cx="12559975" cy="22833200"/>
          </a:xfrm>
          <a:prstGeom prst="rect">
            <a:avLst/>
          </a:prstGeom>
          <a:noFill/>
          <a:ln>
            <a:noFill/>
          </a:ln>
        </p:spPr>
        <p:txBody>
          <a:bodyPr lIns="197534" tIns="197534" rIns="197534" bIns="197534" anchor="t" anchorCtr="0">
            <a:noAutofit/>
          </a:bodyPr>
          <a:lstStyle/>
          <a:p>
            <a:pPr lvl="0"/>
            <a:r>
              <a:rPr lang="en-US" sz="6533" dirty="0">
                <a:solidFill>
                  <a:srgbClr val="007AC5"/>
                </a:solidFill>
                <a:latin typeface="Arial Rounded MT Bold" panose="020F0704030504030204" pitchFamily="34" charset="0"/>
                <a:ea typeface="Times" charset="0"/>
                <a:cs typeface="Times" charset="0"/>
                <a:sym typeface="Open Sans"/>
              </a:rPr>
              <a:t>Design Architecture</a:t>
            </a: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pPr lvl="0"/>
            <a:endParaRPr lang="en-US" sz="6400" dirty="0" smtClean="0">
              <a:solidFill>
                <a:srgbClr val="007AC5"/>
              </a:solidFill>
              <a:latin typeface="Arial Rounded MT Bold" panose="020F0704030504030204" pitchFamily="34" charset="0"/>
              <a:ea typeface="Times" charset="0"/>
              <a:cs typeface="Times" charset="0"/>
              <a:sym typeface="Open Sans"/>
            </a:endParaRPr>
          </a:p>
          <a:p>
            <a:pPr lvl="0"/>
            <a:endParaRPr lang="en-US" sz="6400" dirty="0" smtClean="0">
              <a:solidFill>
                <a:srgbClr val="007AC5"/>
              </a:solidFill>
              <a:latin typeface="Arial Rounded MT Bold" panose="020F0704030504030204" pitchFamily="34" charset="0"/>
              <a:ea typeface="Times" charset="0"/>
              <a:cs typeface="Times" charset="0"/>
              <a:sym typeface="Open Sans"/>
            </a:endParaRPr>
          </a:p>
          <a:p>
            <a:pPr lvl="0"/>
            <a:r>
              <a:rPr lang="en-US" sz="6400" dirty="0" smtClean="0">
                <a:solidFill>
                  <a:srgbClr val="007AC5"/>
                </a:solidFill>
                <a:latin typeface="Arial Rounded MT Bold" panose="020F0704030504030204" pitchFamily="34" charset="0"/>
                <a:ea typeface="Times" charset="0"/>
                <a:cs typeface="Times" charset="0"/>
                <a:sym typeface="Open Sans"/>
              </a:rPr>
              <a:t>Conclusion </a:t>
            </a:r>
            <a:r>
              <a:rPr lang="en-US" sz="6400" dirty="0">
                <a:solidFill>
                  <a:srgbClr val="007AC5"/>
                </a:solidFill>
                <a:latin typeface="Arial Rounded MT Bold" panose="020F0704030504030204" pitchFamily="34" charset="0"/>
                <a:ea typeface="Times" charset="0"/>
                <a:cs typeface="Times" charset="0"/>
                <a:sym typeface="Open Sans"/>
              </a:rPr>
              <a:t>&amp; Looking Forward</a:t>
            </a:r>
          </a:p>
          <a:p>
            <a:pPr marL="914380" indent="-914380">
              <a:buFont typeface="Arial" charset="0"/>
              <a:buChar char="•"/>
            </a:pPr>
            <a:r>
              <a:rPr lang="en-US" sz="3734" dirty="0" smtClean="0">
                <a:ln w="0"/>
                <a:latin typeface="Arial" panose="020B0604020202020204" pitchFamily="34" charset="0"/>
                <a:ea typeface="Times" charset="0"/>
                <a:cs typeface="Arial" panose="020B0604020202020204" pitchFamily="34" charset="0"/>
                <a:sym typeface="Open Sans"/>
              </a:rPr>
              <a:t>Through the creation of this virtual tutor, students now have to ability to study and learn class material </a:t>
            </a:r>
            <a:r>
              <a:rPr lang="en-US" sz="3734" dirty="0" smtClean="0">
                <a:ln w="0"/>
                <a:latin typeface="Arial" panose="020B0604020202020204" pitchFamily="34" charset="0"/>
                <a:ea typeface="Times" charset="0"/>
                <a:cs typeface="Arial" panose="020B0604020202020204" pitchFamily="34" charset="0"/>
                <a:sym typeface="Open Sans"/>
              </a:rPr>
              <a:t>at any time of day without having to email their professor questions.</a:t>
            </a:r>
            <a:endParaRPr lang="en-US" sz="3734" dirty="0" smtClean="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r>
              <a:rPr lang="en-US" sz="3734" dirty="0" smtClean="0">
                <a:ln w="0"/>
                <a:latin typeface="Arial" panose="020B0604020202020204" pitchFamily="34" charset="0"/>
                <a:ea typeface="Times" charset="0"/>
                <a:cs typeface="Arial" panose="020B0604020202020204" pitchFamily="34" charset="0"/>
                <a:sym typeface="Open Sans"/>
              </a:rPr>
              <a:t>In </a:t>
            </a:r>
            <a:r>
              <a:rPr lang="en-US" sz="3734" dirty="0">
                <a:ln w="0"/>
                <a:latin typeface="Arial" panose="020B0604020202020204" pitchFamily="34" charset="0"/>
                <a:ea typeface="Times" charset="0"/>
                <a:cs typeface="Arial" panose="020B0604020202020204" pitchFamily="34" charset="0"/>
                <a:sym typeface="Open Sans"/>
              </a:rPr>
              <a:t>the future, more Q/A datasets can be added to the database, and the </a:t>
            </a:r>
            <a:r>
              <a:rPr lang="en-US" sz="3734" dirty="0" err="1">
                <a:ln w="0"/>
                <a:latin typeface="Arial" panose="020B0604020202020204" pitchFamily="34" charset="0"/>
                <a:ea typeface="Times" charset="0"/>
                <a:cs typeface="Arial" panose="020B0604020202020204" pitchFamily="34" charset="0"/>
                <a:sym typeface="Open Sans"/>
              </a:rPr>
              <a:t>chatbot</a:t>
            </a:r>
            <a:r>
              <a:rPr lang="en-US" sz="3734" dirty="0">
                <a:ln w="0"/>
                <a:latin typeface="Arial" panose="020B0604020202020204" pitchFamily="34" charset="0"/>
                <a:ea typeface="Times" charset="0"/>
                <a:cs typeface="Arial" panose="020B0604020202020204" pitchFamily="34" charset="0"/>
                <a:sym typeface="Open Sans"/>
              </a:rPr>
              <a:t> will become a more complete source for student use.</a:t>
            </a:r>
          </a:p>
          <a:p>
            <a:pPr marL="914380" indent="-914380">
              <a:buFont typeface="Arial" charset="0"/>
              <a:buChar char="•"/>
            </a:pPr>
            <a:r>
              <a:rPr lang="en-US" sz="3734" dirty="0">
                <a:ln w="0"/>
                <a:latin typeface="Arial" panose="020B0604020202020204" pitchFamily="34" charset="0"/>
                <a:ea typeface="Times" charset="0"/>
                <a:cs typeface="Arial" panose="020B0604020202020204" pitchFamily="34" charset="0"/>
                <a:sym typeface="Open Sans"/>
              </a:rPr>
              <a:t>For course logistic questions, the ability to scrape a syllabus can be added to this product with little changes to other aspects of the program.</a:t>
            </a:r>
          </a:p>
          <a:p>
            <a:pPr marL="914380" indent="-914380">
              <a:buFont typeface="Arial" charset="0"/>
              <a:buChar char="•"/>
            </a:pPr>
            <a:endParaRPr lang="en-US" sz="3734" dirty="0">
              <a:ln w="0"/>
              <a:latin typeface="Arial" panose="020B0604020202020204" pitchFamily="34" charset="0"/>
              <a:ea typeface="Times" charset="0"/>
              <a:cs typeface="Arial" panose="020B0604020202020204" pitchFamily="34" charset="0"/>
              <a:sym typeface="Open Sans"/>
            </a:endParaRPr>
          </a:p>
          <a:p>
            <a:endParaRPr sz="2400" dirty="0">
              <a:latin typeface="Times" charset="0"/>
              <a:ea typeface="Times" charset="0"/>
              <a:cs typeface="Times" charset="0"/>
              <a:sym typeface="Open Sans"/>
            </a:endParaRPr>
          </a:p>
        </p:txBody>
      </p:sp>
      <p:sp>
        <p:nvSpPr>
          <p:cNvPr id="30" name="Shape 64"/>
          <p:cNvSpPr txBox="1"/>
          <p:nvPr/>
        </p:nvSpPr>
        <p:spPr>
          <a:xfrm flipH="1">
            <a:off x="30360855" y="27466965"/>
            <a:ext cx="12907959" cy="3447987"/>
          </a:xfrm>
          <a:prstGeom prst="rect">
            <a:avLst/>
          </a:prstGeom>
          <a:noFill/>
          <a:ln>
            <a:noFill/>
          </a:ln>
        </p:spPr>
        <p:txBody>
          <a:bodyPr lIns="197534" tIns="197534" rIns="197534" bIns="197534" anchor="t" anchorCtr="0">
            <a:noAutofit/>
          </a:bodyPr>
          <a:lstStyle/>
          <a:p>
            <a:pPr lvl="0"/>
            <a:r>
              <a:rPr lang="en-US" sz="6400" dirty="0">
                <a:solidFill>
                  <a:srgbClr val="007AC5"/>
                </a:solidFill>
                <a:latin typeface="Arial Rounded MT Bold" panose="020F0704030504030204" pitchFamily="34" charset="0"/>
                <a:ea typeface="Times" charset="0"/>
                <a:cs typeface="Times" charset="0"/>
                <a:sym typeface="Open Sans"/>
              </a:rPr>
              <a:t>Acknowledgments</a:t>
            </a:r>
            <a:endParaRPr lang="en-US" sz="3700" dirty="0">
              <a:ln w="0"/>
              <a:solidFill>
                <a:schemeClr val="tx1"/>
              </a:solidFill>
              <a:latin typeface="Arial" panose="020B0604020202020204" pitchFamily="34" charset="0"/>
              <a:ea typeface="Times" charset="0"/>
              <a:cs typeface="Arial" panose="020B0604020202020204" pitchFamily="34" charset="0"/>
              <a:sym typeface="Open Sans"/>
            </a:endParaRPr>
          </a:p>
          <a:p>
            <a:pPr lvl="0"/>
            <a:r>
              <a:rPr lang="en-US" sz="3700" dirty="0">
                <a:ln w="0"/>
                <a:latin typeface="Arial" panose="020B0604020202020204" pitchFamily="34" charset="0"/>
                <a:ea typeface="Times" charset="0"/>
                <a:cs typeface="Arial" panose="020B0604020202020204" pitchFamily="34" charset="0"/>
                <a:sym typeface="Open Sans"/>
              </a:rPr>
              <a:t>	</a:t>
            </a:r>
            <a:r>
              <a:rPr lang="en-US" sz="3700" dirty="0">
                <a:ln w="0"/>
                <a:solidFill>
                  <a:schemeClr val="tx1"/>
                </a:solidFill>
                <a:latin typeface="Arial" panose="020B0604020202020204" pitchFamily="34" charset="0"/>
                <a:ea typeface="Times" charset="0"/>
                <a:cs typeface="Arial" panose="020B0604020202020204" pitchFamily="34" charset="0"/>
                <a:sym typeface="Open Sans"/>
              </a:rPr>
              <a:t>We would like to thank Professor Samson for the opportunity to work on this project over the past two semesters, and Professor </a:t>
            </a:r>
            <a:r>
              <a:rPr lang="en-US" sz="3700" dirty="0" err="1">
                <a:ln w="0"/>
                <a:solidFill>
                  <a:schemeClr val="tx1"/>
                </a:solidFill>
                <a:latin typeface="Arial" panose="020B0604020202020204" pitchFamily="34" charset="0"/>
                <a:ea typeface="Times" charset="0"/>
                <a:cs typeface="Arial" panose="020B0604020202020204" pitchFamily="34" charset="0"/>
                <a:sym typeface="Open Sans"/>
              </a:rPr>
              <a:t>Kevyn</a:t>
            </a:r>
            <a:r>
              <a:rPr lang="en-US" sz="3700" dirty="0">
                <a:ln w="0"/>
                <a:solidFill>
                  <a:schemeClr val="tx1"/>
                </a:solidFill>
                <a:latin typeface="Arial" panose="020B0604020202020204" pitchFamily="34" charset="0"/>
                <a:ea typeface="Times" charset="0"/>
                <a:cs typeface="Arial" panose="020B0604020202020204" pitchFamily="34" charset="0"/>
                <a:sym typeface="Open Sans"/>
              </a:rPr>
              <a:t> Collins-Thompson fo</a:t>
            </a:r>
            <a:r>
              <a:rPr lang="en-US" sz="3700" dirty="0">
                <a:ln w="0"/>
                <a:latin typeface="Arial" panose="020B0604020202020204" pitchFamily="34" charset="0"/>
                <a:ea typeface="Times" charset="0"/>
                <a:cs typeface="Arial" panose="020B0604020202020204" pitchFamily="34" charset="0"/>
                <a:sym typeface="Open Sans"/>
              </a:rPr>
              <a:t>r all of his work to coordinate the BSI IA Capstone projects.</a:t>
            </a:r>
            <a:endParaRPr lang="en-US" sz="3700" dirty="0">
              <a:ln w="0"/>
              <a:solidFill>
                <a:schemeClr val="tx1"/>
              </a:solidFill>
              <a:latin typeface="Arial" panose="020B0604020202020204" pitchFamily="34" charset="0"/>
              <a:ea typeface="Times" charset="0"/>
              <a:cs typeface="Arial" panose="020B0604020202020204" pitchFamily="34" charset="0"/>
              <a:sym typeface="Open Sans"/>
            </a:endParaRPr>
          </a:p>
          <a:p>
            <a:endParaRPr lang="en-US" sz="2666"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endParaRPr>
          </a:p>
          <a:p>
            <a:endParaRPr lang="en-US" sz="2666"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endParaRPr>
          </a:p>
          <a:p>
            <a:pPr lvl="0"/>
            <a:endParaRPr lang="en-US" sz="2666"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Open Sans"/>
            </a:endParaRPr>
          </a:p>
          <a:p>
            <a:endParaRPr sz="2666"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Open Sans"/>
            </a:endParaRPr>
          </a:p>
        </p:txBody>
      </p:sp>
      <p:pic>
        <p:nvPicPr>
          <p:cNvPr id="1026" name="Picture 2" descr="Image result for echo3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579" y="2299083"/>
            <a:ext cx="5364135" cy="20068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niversity of michigan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58549" y="1491969"/>
            <a:ext cx="3514640" cy="35146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539746216"/>
              </p:ext>
            </p:extLst>
          </p:nvPr>
        </p:nvGraphicFramePr>
        <p:xfrm>
          <a:off x="1128013" y="25203914"/>
          <a:ext cx="13430582" cy="5995160"/>
        </p:xfrm>
        <a:graphic>
          <a:graphicData uri="http://schemas.openxmlformats.org/drawingml/2006/table">
            <a:tbl>
              <a:tblPr firstRow="1" bandRow="1">
                <a:tableStyleId>{5C22544A-7EE6-4342-B048-85BDC9FD1C3A}</a:tableStyleId>
              </a:tblPr>
              <a:tblGrid>
                <a:gridCol w="6393714">
                  <a:extLst>
                    <a:ext uri="{9D8B030D-6E8A-4147-A177-3AD203B41FA5}">
                      <a16:colId xmlns:a16="http://schemas.microsoft.com/office/drawing/2014/main" val="3285765764"/>
                    </a:ext>
                  </a:extLst>
                </a:gridCol>
                <a:gridCol w="7036868">
                  <a:extLst>
                    <a:ext uri="{9D8B030D-6E8A-4147-A177-3AD203B41FA5}">
                      <a16:colId xmlns:a16="http://schemas.microsoft.com/office/drawing/2014/main" val="1347286398"/>
                    </a:ext>
                  </a:extLst>
                </a:gridCol>
              </a:tblGrid>
              <a:tr h="380834">
                <a:tc>
                  <a:txBody>
                    <a:bodyPr/>
                    <a:lstStyle/>
                    <a:p>
                      <a:pPr algn="l" fontAlgn="t"/>
                      <a:r>
                        <a:rPr lang="en-US" sz="2400" u="none" strike="noStrike" dirty="0" err="1">
                          <a:effectLst/>
                          <a:latin typeface="Arial Narrow" panose="020B0606020202030204" pitchFamily="34" charset="0"/>
                        </a:rPr>
                        <a:t>questionBody</a:t>
                      </a:r>
                      <a:endParaRPr lang="en-US" sz="24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tc>
                  <a:txBody>
                    <a:bodyPr/>
                    <a:lstStyle/>
                    <a:p>
                      <a:pPr algn="l" fontAlgn="t"/>
                      <a:r>
                        <a:rPr lang="en-US" sz="2400" u="none" strike="noStrike" dirty="0" err="1">
                          <a:effectLst/>
                          <a:latin typeface="Arial Narrow" panose="020B0606020202030204" pitchFamily="34" charset="0"/>
                        </a:rPr>
                        <a:t>questionResponse</a:t>
                      </a:r>
                      <a:endParaRPr lang="en-US" sz="24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extLst>
                  <a:ext uri="{0D108BD9-81ED-4DB2-BD59-A6C34878D82A}">
                    <a16:rowId xmlns:a16="http://schemas.microsoft.com/office/drawing/2014/main" val="1632698539"/>
                  </a:ext>
                </a:extLst>
              </a:tr>
              <a:tr h="1142501">
                <a:tc>
                  <a:txBody>
                    <a:bodyPr/>
                    <a:lstStyle/>
                    <a:p>
                      <a:pPr algn="l" fontAlgn="t"/>
                      <a:r>
                        <a:rPr lang="en-US" sz="2400" b="0" i="0" u="none" strike="noStrike" dirty="0">
                          <a:effectLst/>
                          <a:latin typeface="Arial Narrow" panose="020B0606020202030204" pitchFamily="34" charset="0"/>
                        </a:rPr>
                        <a:t>W</a:t>
                      </a:r>
                      <a:r>
                        <a:rPr lang="en-US" sz="2400" b="0" i="0" u="none" strike="noStrike" dirty="0" smtClean="0">
                          <a:effectLst/>
                          <a:latin typeface="Arial Narrow" panose="020B0606020202030204" pitchFamily="34" charset="0"/>
                        </a:rPr>
                        <a:t>hat </a:t>
                      </a:r>
                      <a:r>
                        <a:rPr lang="en-US" sz="2400" b="0" i="0" u="none" strike="noStrike" dirty="0">
                          <a:effectLst/>
                          <a:latin typeface="Arial Narrow" panose="020B0606020202030204" pitchFamily="34" charset="0"/>
                        </a:rPr>
                        <a:t>was the definition of </a:t>
                      </a:r>
                      <a:r>
                        <a:rPr lang="en-US" sz="2400" b="0" i="0" u="none" strike="noStrike" dirty="0" smtClean="0">
                          <a:effectLst/>
                          <a:latin typeface="Arial Narrow" panose="020B0606020202030204" pitchFamily="34" charset="0"/>
                        </a:rPr>
                        <a:t>albedo?</a:t>
                      </a:r>
                      <a:endParaRPr lang="en-US" sz="24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tc>
                  <a:txBody>
                    <a:bodyPr/>
                    <a:lstStyle/>
                    <a:p>
                      <a:pPr algn="l" fontAlgn="t"/>
                      <a:r>
                        <a:rPr lang="en-US" sz="2400" b="0" i="0" u="none" strike="noStrike" dirty="0">
                          <a:effectLst/>
                          <a:latin typeface="Arial Narrow" panose="020B0606020202030204" pitchFamily="34" charset="0"/>
                        </a:rPr>
                        <a:t>The amount of sunlight that is reflected off the earth back to space. | https://mail.esr.org/outreach/glossary/albedo.html</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extLst>
                  <a:ext uri="{0D108BD9-81ED-4DB2-BD59-A6C34878D82A}">
                    <a16:rowId xmlns:a16="http://schemas.microsoft.com/office/drawing/2014/main" val="1201258885"/>
                  </a:ext>
                </a:extLst>
              </a:tr>
              <a:tr h="761668">
                <a:tc>
                  <a:txBody>
                    <a:bodyPr/>
                    <a:lstStyle/>
                    <a:p>
                      <a:pPr algn="l" fontAlgn="t"/>
                      <a:r>
                        <a:rPr lang="en-US" sz="2400" b="0" i="0" u="none" strike="noStrike" dirty="0">
                          <a:effectLst/>
                          <a:latin typeface="Arial Narrow" panose="020B0606020202030204" pitchFamily="34" charset="0"/>
                        </a:rPr>
                        <a:t>If we get 6 days of unexcused absence, does that just drop the 6 lowest participation scores?</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tc>
                  <a:txBody>
                    <a:bodyPr/>
                    <a:lstStyle/>
                    <a:p>
                      <a:pPr algn="l" fontAlgn="t"/>
                      <a:r>
                        <a:rPr lang="en-US" sz="2400" b="0" i="0" u="none" strike="noStrike" dirty="0">
                          <a:effectLst/>
                          <a:latin typeface="Arial Narrow" panose="020B0606020202030204" pitchFamily="34" charset="0"/>
                        </a:rPr>
                        <a:t>Yes</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extLst>
                  <a:ext uri="{0D108BD9-81ED-4DB2-BD59-A6C34878D82A}">
                    <a16:rowId xmlns:a16="http://schemas.microsoft.com/office/drawing/2014/main" val="840342868"/>
                  </a:ext>
                </a:extLst>
              </a:tr>
              <a:tr h="1875007">
                <a:tc>
                  <a:txBody>
                    <a:bodyPr/>
                    <a:lstStyle/>
                    <a:p>
                      <a:pPr algn="l" fontAlgn="t"/>
                      <a:r>
                        <a:rPr lang="en-US" sz="2400" b="0" i="0" u="none" strike="noStrike" dirty="0">
                          <a:effectLst/>
                          <a:latin typeface="Arial Narrow" panose="020B0606020202030204" pitchFamily="34" charset="0"/>
                        </a:rPr>
                        <a:t>Is humid heat fatal than dry heat?</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tc>
                  <a:txBody>
                    <a:bodyPr/>
                    <a:lstStyle/>
                    <a:p>
                      <a:pPr algn="l" fontAlgn="t"/>
                      <a:r>
                        <a:rPr lang="en-US" sz="2400" b="0" i="0" u="none" strike="noStrike" dirty="0">
                          <a:effectLst/>
                          <a:latin typeface="Arial Narrow" panose="020B0606020202030204" pitchFamily="34" charset="0"/>
                        </a:rPr>
                        <a:t>Don't know if this has been specifically quantified with death toll but humid heat feels heavier. It contains more moisture therefore the heat index makes the "feels like" temperature higher. Because our bodies can't evaporate the water as easily. Also makes it harder to breathe</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extLst>
                  <a:ext uri="{0D108BD9-81ED-4DB2-BD59-A6C34878D82A}">
                    <a16:rowId xmlns:a16="http://schemas.microsoft.com/office/drawing/2014/main" val="1239579851"/>
                  </a:ext>
                </a:extLst>
              </a:tr>
              <a:tr h="1501303">
                <a:tc>
                  <a:txBody>
                    <a:bodyPr/>
                    <a:lstStyle/>
                    <a:p>
                      <a:pPr algn="l" fontAlgn="t"/>
                      <a:r>
                        <a:rPr lang="en-US" sz="2400" b="0" i="0" u="none" strike="noStrike" dirty="0">
                          <a:effectLst/>
                          <a:latin typeface="Arial Narrow" panose="020B0606020202030204" pitchFamily="34" charset="0"/>
                        </a:rPr>
                        <a:t>Would derechos act like hurricanes and strengthen as they travel over water?</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tc>
                  <a:txBody>
                    <a:bodyPr/>
                    <a:lstStyle/>
                    <a:p>
                      <a:pPr algn="l" fontAlgn="t"/>
                      <a:r>
                        <a:rPr lang="en-US" sz="2400" b="0" i="0" u="none" strike="noStrike" dirty="0">
                          <a:effectLst/>
                          <a:latin typeface="Arial Narrow" panose="020B0606020202030204" pitchFamily="34" charset="0"/>
                        </a:rPr>
                        <a:t>No... a derecho is a line of strong thunderstorms that regenerate and form a bow-echo shape that has extremely strong winds. These form over lands because of all the reasons we have learned regarding low pressure systems and storms</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extLst>
                  <a:ext uri="{0D108BD9-81ED-4DB2-BD59-A6C34878D82A}">
                    <a16:rowId xmlns:a16="http://schemas.microsoft.com/office/drawing/2014/main" val="128787273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27383183"/>
              </p:ext>
            </p:extLst>
          </p:nvPr>
        </p:nvGraphicFramePr>
        <p:xfrm>
          <a:off x="1128013" y="19954511"/>
          <a:ext cx="13435190" cy="4278864"/>
        </p:xfrm>
        <a:graphic>
          <a:graphicData uri="http://schemas.openxmlformats.org/drawingml/2006/table">
            <a:tbl>
              <a:tblPr firstRow="1" bandRow="1">
                <a:tableStyleId>{5C22544A-7EE6-4342-B048-85BDC9FD1C3A}</a:tableStyleId>
              </a:tblPr>
              <a:tblGrid>
                <a:gridCol w="1011735">
                  <a:extLst>
                    <a:ext uri="{9D8B030D-6E8A-4147-A177-3AD203B41FA5}">
                      <a16:colId xmlns:a16="http://schemas.microsoft.com/office/drawing/2014/main" val="3765373934"/>
                    </a:ext>
                  </a:extLst>
                </a:gridCol>
                <a:gridCol w="848927">
                  <a:extLst>
                    <a:ext uri="{9D8B030D-6E8A-4147-A177-3AD203B41FA5}">
                      <a16:colId xmlns:a16="http://schemas.microsoft.com/office/drawing/2014/main" val="3855841326"/>
                    </a:ext>
                  </a:extLst>
                </a:gridCol>
                <a:gridCol w="732636">
                  <a:extLst>
                    <a:ext uri="{9D8B030D-6E8A-4147-A177-3AD203B41FA5}">
                      <a16:colId xmlns:a16="http://schemas.microsoft.com/office/drawing/2014/main" val="224843515"/>
                    </a:ext>
                  </a:extLst>
                </a:gridCol>
                <a:gridCol w="3221274">
                  <a:extLst>
                    <a:ext uri="{9D8B030D-6E8A-4147-A177-3AD203B41FA5}">
                      <a16:colId xmlns:a16="http://schemas.microsoft.com/office/drawing/2014/main" val="4014199230"/>
                    </a:ext>
                  </a:extLst>
                </a:gridCol>
                <a:gridCol w="2604929">
                  <a:extLst>
                    <a:ext uri="{9D8B030D-6E8A-4147-A177-3AD203B41FA5}">
                      <a16:colId xmlns:a16="http://schemas.microsoft.com/office/drawing/2014/main" val="941182796"/>
                    </a:ext>
                  </a:extLst>
                </a:gridCol>
                <a:gridCol w="686120">
                  <a:extLst>
                    <a:ext uri="{9D8B030D-6E8A-4147-A177-3AD203B41FA5}">
                      <a16:colId xmlns:a16="http://schemas.microsoft.com/office/drawing/2014/main" val="2938163108"/>
                    </a:ext>
                  </a:extLst>
                </a:gridCol>
                <a:gridCol w="627974">
                  <a:extLst>
                    <a:ext uri="{9D8B030D-6E8A-4147-A177-3AD203B41FA5}">
                      <a16:colId xmlns:a16="http://schemas.microsoft.com/office/drawing/2014/main" val="1060141050"/>
                    </a:ext>
                  </a:extLst>
                </a:gridCol>
                <a:gridCol w="1009526">
                  <a:extLst>
                    <a:ext uri="{9D8B030D-6E8A-4147-A177-3AD203B41FA5}">
                      <a16:colId xmlns:a16="http://schemas.microsoft.com/office/drawing/2014/main" val="2990967851"/>
                    </a:ext>
                  </a:extLst>
                </a:gridCol>
                <a:gridCol w="932139">
                  <a:extLst>
                    <a:ext uri="{9D8B030D-6E8A-4147-A177-3AD203B41FA5}">
                      <a16:colId xmlns:a16="http://schemas.microsoft.com/office/drawing/2014/main" val="1741827027"/>
                    </a:ext>
                  </a:extLst>
                </a:gridCol>
                <a:gridCol w="616001">
                  <a:extLst>
                    <a:ext uri="{9D8B030D-6E8A-4147-A177-3AD203B41FA5}">
                      <a16:colId xmlns:a16="http://schemas.microsoft.com/office/drawing/2014/main" val="3777665048"/>
                    </a:ext>
                  </a:extLst>
                </a:gridCol>
                <a:gridCol w="1143929">
                  <a:extLst>
                    <a:ext uri="{9D8B030D-6E8A-4147-A177-3AD203B41FA5}">
                      <a16:colId xmlns:a16="http://schemas.microsoft.com/office/drawing/2014/main" val="4246802443"/>
                    </a:ext>
                  </a:extLst>
                </a:gridCol>
              </a:tblGrid>
              <a:tr h="913364">
                <a:tc>
                  <a:txBody>
                    <a:bodyPr/>
                    <a:lstStyle/>
                    <a:p>
                      <a:pPr algn="l" fontAlgn="t"/>
                      <a:r>
                        <a:rPr lang="en-US" sz="1800" u="none" strike="noStrike" dirty="0" err="1">
                          <a:effectLst/>
                          <a:latin typeface="Arial Narrow" panose="020B0606020202030204" pitchFamily="34" charset="0"/>
                        </a:rPr>
                        <a:t>questionId</a:t>
                      </a:r>
                      <a:endParaRPr lang="en-US" sz="18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tc>
                  <a:txBody>
                    <a:bodyPr/>
                    <a:lstStyle/>
                    <a:p>
                      <a:pPr algn="l" fontAlgn="t"/>
                      <a:r>
                        <a:rPr lang="en-US" sz="1800" u="none" strike="noStrike" dirty="0" err="1">
                          <a:effectLst/>
                          <a:latin typeface="Arial Narrow" panose="020B0606020202030204" pitchFamily="34" charset="0"/>
                        </a:rPr>
                        <a:t>sectionId</a:t>
                      </a:r>
                      <a:endParaRPr lang="en-US" sz="18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tc>
                  <a:txBody>
                    <a:bodyPr/>
                    <a:lstStyle/>
                    <a:p>
                      <a:pPr algn="l" fontAlgn="t"/>
                      <a:r>
                        <a:rPr lang="en-US" sz="1800" u="none" strike="noStrike" dirty="0" err="1">
                          <a:effectLst/>
                          <a:latin typeface="Arial Narrow" panose="020B0606020202030204" pitchFamily="34" charset="0"/>
                        </a:rPr>
                        <a:t>lessonId</a:t>
                      </a:r>
                      <a:endParaRPr lang="en-US" sz="18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tc>
                  <a:txBody>
                    <a:bodyPr/>
                    <a:lstStyle/>
                    <a:p>
                      <a:pPr algn="l" fontAlgn="t"/>
                      <a:r>
                        <a:rPr lang="en-US" sz="1800" u="none" strike="noStrike" dirty="0" err="1">
                          <a:effectLst/>
                          <a:latin typeface="Arial Narrow" panose="020B0606020202030204" pitchFamily="34" charset="0"/>
                        </a:rPr>
                        <a:t>questionBody</a:t>
                      </a:r>
                      <a:endParaRPr lang="en-US" sz="18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tc>
                  <a:txBody>
                    <a:bodyPr/>
                    <a:lstStyle/>
                    <a:p>
                      <a:pPr algn="l" fontAlgn="t"/>
                      <a:r>
                        <a:rPr lang="en-US" sz="1800" u="none" strike="noStrike" dirty="0" err="1">
                          <a:effectLst/>
                          <a:latin typeface="Arial Narrow" panose="020B0606020202030204" pitchFamily="34" charset="0"/>
                        </a:rPr>
                        <a:t>questionResponse</a:t>
                      </a:r>
                      <a:endParaRPr lang="en-US" sz="18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tc>
                  <a:txBody>
                    <a:bodyPr/>
                    <a:lstStyle/>
                    <a:p>
                      <a:pPr algn="l" fontAlgn="t"/>
                      <a:r>
                        <a:rPr lang="en-US" sz="1800" u="none" strike="noStrike" dirty="0" err="1">
                          <a:effectLst/>
                          <a:latin typeface="Arial Narrow" panose="020B0606020202030204" pitchFamily="34" charset="0"/>
                        </a:rPr>
                        <a:t>Questionlikecount</a:t>
                      </a:r>
                      <a:endParaRPr lang="en-US" sz="18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tc>
                  <a:txBody>
                    <a:bodyPr/>
                    <a:lstStyle/>
                    <a:p>
                      <a:pPr algn="l" fontAlgn="t"/>
                      <a:r>
                        <a:rPr lang="en-US" sz="1800" u="none" strike="noStrike" dirty="0" err="1">
                          <a:effectLst/>
                          <a:latin typeface="Arial Narrow" panose="020B0606020202030204" pitchFamily="34" charset="0"/>
                        </a:rPr>
                        <a:t>Responselikecount</a:t>
                      </a:r>
                      <a:endParaRPr lang="en-US" sz="18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tc>
                  <a:txBody>
                    <a:bodyPr/>
                    <a:lstStyle/>
                    <a:p>
                      <a:pPr algn="l" fontAlgn="t"/>
                      <a:r>
                        <a:rPr lang="en-US" sz="1800" u="none" strike="noStrike" dirty="0">
                          <a:effectLst/>
                          <a:latin typeface="Arial Narrow" panose="020B0606020202030204" pitchFamily="34" charset="0"/>
                        </a:rPr>
                        <a:t>Response</a:t>
                      </a:r>
                    </a:p>
                    <a:p>
                      <a:pPr algn="l" fontAlgn="t"/>
                      <a:r>
                        <a:rPr lang="en-US" sz="1800" u="none" strike="noStrike" dirty="0">
                          <a:effectLst/>
                          <a:latin typeface="Arial Narrow" panose="020B0606020202030204" pitchFamily="34" charset="0"/>
                        </a:rPr>
                        <a:t>count</a:t>
                      </a:r>
                      <a:endParaRPr lang="en-US" sz="18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tc>
                  <a:txBody>
                    <a:bodyPr/>
                    <a:lstStyle/>
                    <a:p>
                      <a:pPr algn="l" fontAlgn="t"/>
                      <a:r>
                        <a:rPr lang="en-US" sz="1800" u="none" strike="noStrike" dirty="0" err="1">
                          <a:effectLst/>
                          <a:latin typeface="Arial Narrow" panose="020B0606020202030204" pitchFamily="34" charset="0"/>
                        </a:rPr>
                        <a:t>isEndorsed</a:t>
                      </a:r>
                      <a:endParaRPr lang="en-US" sz="18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tc>
                  <a:txBody>
                    <a:bodyPr/>
                    <a:lstStyle/>
                    <a:p>
                      <a:pPr algn="l" fontAlgn="t"/>
                      <a:r>
                        <a:rPr lang="en-US" sz="1800" u="none" strike="noStrike" dirty="0">
                          <a:effectLst/>
                          <a:latin typeface="Arial Narrow" panose="020B0606020202030204" pitchFamily="34" charset="0"/>
                        </a:rPr>
                        <a:t>include</a:t>
                      </a:r>
                      <a:endParaRPr lang="en-US" sz="18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tc>
                  <a:txBody>
                    <a:bodyPr/>
                    <a:lstStyle/>
                    <a:p>
                      <a:pPr algn="l" fontAlgn="t"/>
                      <a:r>
                        <a:rPr lang="en-US" sz="1800" u="none" strike="noStrike" dirty="0" err="1">
                          <a:effectLst/>
                          <a:latin typeface="Arial Narrow" panose="020B0606020202030204" pitchFamily="34" charset="0"/>
                        </a:rPr>
                        <a:t>questionDate</a:t>
                      </a:r>
                      <a:endParaRPr lang="en-US" sz="18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solidFill>
                  </a:tcPr>
                </a:tc>
                <a:extLst>
                  <a:ext uri="{0D108BD9-81ED-4DB2-BD59-A6C34878D82A}">
                    <a16:rowId xmlns:a16="http://schemas.microsoft.com/office/drawing/2014/main" val="593168739"/>
                  </a:ext>
                </a:extLst>
              </a:tr>
              <a:tr h="2132138">
                <a:tc>
                  <a:txBody>
                    <a:bodyPr/>
                    <a:lstStyle/>
                    <a:p>
                      <a:pPr algn="l" fontAlgn="t"/>
                      <a:r>
                        <a:rPr lang="en-US" sz="2000" u="none" strike="noStrike" dirty="0">
                          <a:effectLst/>
                          <a:latin typeface="Arial Narrow" panose="020B0606020202030204" pitchFamily="34" charset="0"/>
                        </a:rPr>
                        <a:t>00a712ff-e146-437a-877c-4802ea0e5822</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tc>
                  <a:txBody>
                    <a:bodyPr/>
                    <a:lstStyle/>
                    <a:p>
                      <a:pPr algn="l" fontAlgn="t"/>
                      <a:r>
                        <a:rPr lang="en-US" sz="2000" u="none" strike="noStrike">
                          <a:effectLst/>
                          <a:latin typeface="Arial Narrow" panose="020B0606020202030204" pitchFamily="34" charset="0"/>
                        </a:rPr>
                        <a:t>3603bfd4-7c3a-427f-b0ba-8a344025f329</a:t>
                      </a:r>
                      <a:endParaRPr lang="en-US" sz="2000" b="0" i="0" u="none" strike="noStrike">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tc>
                  <a:txBody>
                    <a:bodyPr/>
                    <a:lstStyle/>
                    <a:p>
                      <a:pPr algn="l" fontAlgn="t"/>
                      <a:r>
                        <a:rPr lang="en-US" sz="2000" u="none" strike="noStrike" dirty="0">
                          <a:effectLst/>
                          <a:latin typeface="Arial Narrow" panose="020B0606020202030204" pitchFamily="34" charset="0"/>
                        </a:rPr>
                        <a:t>G_98cb3946-2c76-45d8-b588</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tc>
                  <a:txBody>
                    <a:bodyPr/>
                    <a:lstStyle/>
                    <a:p>
                      <a:pPr algn="l" fontAlgn="t"/>
                      <a:r>
                        <a:rPr lang="en-US" sz="2000" u="none" strike="noStrike" dirty="0">
                          <a:effectLst/>
                          <a:latin typeface="Arial Narrow" panose="020B0606020202030204" pitchFamily="34" charset="0"/>
                        </a:rPr>
                        <a:t>Do we need to remember the numbers of how much energy is absorbed/</a:t>
                      </a:r>
                      <a:r>
                        <a:rPr lang="en-US" sz="2000" u="none" strike="noStrike" dirty="0" err="1">
                          <a:effectLst/>
                          <a:latin typeface="Arial Narrow" panose="020B0606020202030204" pitchFamily="34" charset="0"/>
                        </a:rPr>
                        <a:t>emited</a:t>
                      </a:r>
                      <a:r>
                        <a:rPr lang="en-US" sz="2000" u="none" strike="noStrike" dirty="0">
                          <a:effectLst/>
                          <a:latin typeface="Arial Narrow" panose="020B0606020202030204" pitchFamily="34" charset="0"/>
                        </a:rPr>
                        <a:t> by each? Or should we just have a general idea that a lot of energy absorbed by </a:t>
                      </a:r>
                      <a:r>
                        <a:rPr lang="en-US" sz="2000" u="none" strike="noStrike" dirty="0" err="1">
                          <a:effectLst/>
                          <a:latin typeface="Arial Narrow" panose="020B0606020202030204" pitchFamily="34" charset="0"/>
                        </a:rPr>
                        <a:t>atmo</a:t>
                      </a:r>
                      <a:r>
                        <a:rPr lang="en-US" sz="2000" u="none" strike="noStrike" dirty="0">
                          <a:effectLst/>
                          <a:latin typeface="Arial Narrow" panose="020B0606020202030204" pitchFamily="34" charset="0"/>
                        </a:rPr>
                        <a:t>, temperature </a:t>
                      </a:r>
                      <a:r>
                        <a:rPr lang="en-US" sz="2000" u="none" strike="noStrike" dirty="0" err="1">
                          <a:effectLst/>
                          <a:latin typeface="Arial Narrow" panose="020B0606020202030204" pitchFamily="34" charset="0"/>
                        </a:rPr>
                        <a:t>equilibriam</a:t>
                      </a:r>
                      <a:r>
                        <a:rPr lang="en-US" sz="2000" u="none" strike="noStrike" dirty="0">
                          <a:effectLst/>
                          <a:latin typeface="Arial Narrow" panose="020B0606020202030204" pitchFamily="34" charset="0"/>
                        </a:rPr>
                        <a:t> as a whole?</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tc>
                  <a:txBody>
                    <a:bodyPr/>
                    <a:lstStyle/>
                    <a:p>
                      <a:pPr algn="l" fontAlgn="t"/>
                      <a:r>
                        <a:rPr lang="en-US" sz="2000" u="none" strike="noStrike" dirty="0">
                          <a:effectLst/>
                          <a:latin typeface="Arial Narrow" panose="020B0606020202030204" pitchFamily="34" charset="0"/>
                        </a:rPr>
                        <a:t>General idea! And what potential effects that could alter it like greenhouse gases etc.</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tc>
                  <a:txBody>
                    <a:bodyPr/>
                    <a:lstStyle/>
                    <a:p>
                      <a:pPr algn="r" fontAlgn="t"/>
                      <a:r>
                        <a:rPr lang="en-US" sz="2000" u="none" strike="noStrike" dirty="0">
                          <a:effectLst/>
                          <a:latin typeface="Arial Narrow" panose="020B0606020202030204" pitchFamily="34" charset="0"/>
                        </a:rPr>
                        <a:t>0</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tc>
                  <a:txBody>
                    <a:bodyPr/>
                    <a:lstStyle/>
                    <a:p>
                      <a:pPr algn="r" fontAlgn="t"/>
                      <a:r>
                        <a:rPr lang="en-US" sz="2000" u="none" strike="noStrike" dirty="0">
                          <a:effectLst/>
                          <a:latin typeface="Arial Narrow" panose="020B0606020202030204" pitchFamily="34" charset="0"/>
                        </a:rPr>
                        <a:t>0</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tc>
                  <a:txBody>
                    <a:bodyPr/>
                    <a:lstStyle/>
                    <a:p>
                      <a:pPr algn="r" fontAlgn="t"/>
                      <a:r>
                        <a:rPr lang="en-US" sz="2000" u="none" strike="noStrike" dirty="0">
                          <a:effectLst/>
                          <a:latin typeface="Arial Narrow" panose="020B0606020202030204" pitchFamily="34" charset="0"/>
                        </a:rPr>
                        <a:t>1</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tc>
                  <a:txBody>
                    <a:bodyPr/>
                    <a:lstStyle/>
                    <a:p>
                      <a:pPr algn="r" fontAlgn="t"/>
                      <a:r>
                        <a:rPr lang="en-US" sz="2000" u="none" strike="noStrike" dirty="0">
                          <a:effectLst/>
                          <a:latin typeface="Arial Narrow" panose="020B0606020202030204" pitchFamily="34" charset="0"/>
                        </a:rPr>
                        <a:t>0</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tc>
                  <a:txBody>
                    <a:bodyPr/>
                    <a:lstStyle/>
                    <a:p>
                      <a:pPr algn="r" fontAlgn="t"/>
                      <a:r>
                        <a:rPr lang="en-US" sz="2000" u="none" strike="noStrike" dirty="0">
                          <a:effectLst/>
                          <a:latin typeface="Arial Narrow" panose="020B0606020202030204" pitchFamily="34" charset="0"/>
                        </a:rPr>
                        <a:t>0</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tc>
                  <a:txBody>
                    <a:bodyPr/>
                    <a:lstStyle/>
                    <a:p>
                      <a:pPr algn="l" fontAlgn="t"/>
                      <a:r>
                        <a:rPr lang="en-US" sz="2000" u="none" strike="noStrike" dirty="0">
                          <a:effectLst/>
                          <a:latin typeface="Arial Narrow" panose="020B0606020202030204" pitchFamily="34" charset="0"/>
                        </a:rPr>
                        <a:t>2017-09-18 14:24:33</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15000"/>
                      </a:srgbClr>
                    </a:solidFill>
                  </a:tcPr>
                </a:tc>
                <a:extLst>
                  <a:ext uri="{0D108BD9-81ED-4DB2-BD59-A6C34878D82A}">
                    <a16:rowId xmlns:a16="http://schemas.microsoft.com/office/drawing/2014/main" val="3687912293"/>
                  </a:ext>
                </a:extLst>
              </a:tr>
              <a:tr h="981073">
                <a:tc>
                  <a:txBody>
                    <a:bodyPr/>
                    <a:lstStyle/>
                    <a:p>
                      <a:pPr algn="l" fontAlgn="t"/>
                      <a:r>
                        <a:rPr lang="en-US" sz="2000" u="none" strike="noStrike" dirty="0">
                          <a:effectLst/>
                          <a:latin typeface="Arial Narrow" panose="020B0606020202030204" pitchFamily="34" charset="0"/>
                        </a:rPr>
                        <a:t>00f8ce11-8d85-40bb</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tc>
                  <a:txBody>
                    <a:bodyPr/>
                    <a:lstStyle/>
                    <a:p>
                      <a:pPr algn="l" fontAlgn="t"/>
                      <a:r>
                        <a:rPr lang="en-US" sz="2000" u="none" strike="noStrike" dirty="0">
                          <a:effectLst/>
                          <a:latin typeface="Arial Narrow" panose="020B0606020202030204" pitchFamily="34" charset="0"/>
                        </a:rPr>
                        <a:t>3603bfd4-7c3a-427f</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tc>
                  <a:txBody>
                    <a:bodyPr/>
                    <a:lstStyle/>
                    <a:p>
                      <a:pPr algn="l" fontAlgn="t"/>
                      <a:r>
                        <a:rPr lang="en-US" sz="2000" u="none" strike="noStrike" dirty="0">
                          <a:effectLst/>
                          <a:latin typeface="Arial Narrow" panose="020B0606020202030204" pitchFamily="34" charset="0"/>
                        </a:rPr>
                        <a:t>G_98cb3946-2c76</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tc>
                  <a:txBody>
                    <a:bodyPr/>
                    <a:lstStyle/>
                    <a:p>
                      <a:pPr algn="l" fontAlgn="t"/>
                      <a:r>
                        <a:rPr lang="en-US" sz="2000" u="none" strike="noStrike" dirty="0">
                          <a:effectLst/>
                          <a:latin typeface="Arial Narrow" panose="020B0606020202030204" pitchFamily="34" charset="0"/>
                        </a:rPr>
                        <a:t>a</a:t>
                      </a:r>
                      <a:r>
                        <a:rPr lang="en-US" sz="2000" u="none" strike="noStrike" dirty="0" smtClean="0">
                          <a:effectLst/>
                          <a:latin typeface="Arial Narrow" panose="020B0606020202030204" pitchFamily="34" charset="0"/>
                        </a:rPr>
                        <a:t>re </a:t>
                      </a:r>
                      <a:r>
                        <a:rPr lang="en-US" sz="2000" u="none" strike="noStrike" dirty="0">
                          <a:effectLst/>
                          <a:latin typeface="Arial Narrow" panose="020B0606020202030204" pitchFamily="34" charset="0"/>
                        </a:rPr>
                        <a:t>the exams going to be at office hours </a:t>
                      </a:r>
                      <a:r>
                        <a:rPr lang="en-US" sz="2000" u="none" strike="noStrike" dirty="0" smtClean="0">
                          <a:effectLst/>
                          <a:latin typeface="Arial Narrow" panose="020B0606020202030204" pitchFamily="34" charset="0"/>
                        </a:rPr>
                        <a:t>today</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tc>
                  <a:txBody>
                    <a:bodyPr/>
                    <a:lstStyle/>
                    <a:p>
                      <a:pPr algn="l" fontAlgn="t"/>
                      <a:r>
                        <a:rPr lang="en-US" sz="2000" u="none" strike="noStrike" dirty="0">
                          <a:effectLst/>
                          <a:latin typeface="Arial Narrow" panose="020B0606020202030204" pitchFamily="34" charset="0"/>
                        </a:rPr>
                        <a:t>As stated in the canvas announcement, yes they will be.</a:t>
                      </a:r>
                      <a:r>
                        <a:rPr lang="en-US" sz="2000" u="none" strike="noStrike" baseline="0" dirty="0">
                          <a:effectLst/>
                          <a:latin typeface="Arial Narrow" panose="020B0606020202030204" pitchFamily="34" charset="0"/>
                        </a:rPr>
                        <a:t> </a:t>
                      </a:r>
                      <a:r>
                        <a:rPr lang="en-US" sz="2000" u="none" strike="noStrike" dirty="0">
                          <a:effectLst/>
                          <a:latin typeface="Arial Narrow" panose="020B0606020202030204" pitchFamily="34" charset="0"/>
                        </a:rPr>
                        <a:t>The office hours are 12-2</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tc>
                  <a:txBody>
                    <a:bodyPr/>
                    <a:lstStyle/>
                    <a:p>
                      <a:pPr algn="r" fontAlgn="t"/>
                      <a:r>
                        <a:rPr lang="en-US" sz="2000" u="none" strike="noStrike" dirty="0">
                          <a:effectLst/>
                          <a:latin typeface="Arial Narrow" panose="020B0606020202030204" pitchFamily="34" charset="0"/>
                        </a:rPr>
                        <a:t>1</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tc>
                  <a:txBody>
                    <a:bodyPr/>
                    <a:lstStyle/>
                    <a:p>
                      <a:pPr algn="r" fontAlgn="t"/>
                      <a:r>
                        <a:rPr lang="en-US" sz="2000" u="none" strike="noStrike" dirty="0">
                          <a:effectLst/>
                          <a:latin typeface="Arial Narrow" panose="020B0606020202030204" pitchFamily="34" charset="0"/>
                        </a:rPr>
                        <a:t>0</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tc>
                  <a:txBody>
                    <a:bodyPr/>
                    <a:lstStyle/>
                    <a:p>
                      <a:pPr algn="r" fontAlgn="t"/>
                      <a:r>
                        <a:rPr lang="en-US" sz="2000" u="none" strike="noStrike" dirty="0">
                          <a:effectLst/>
                          <a:latin typeface="Arial Narrow" panose="020B0606020202030204" pitchFamily="34" charset="0"/>
                        </a:rPr>
                        <a:t>2</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tc>
                  <a:txBody>
                    <a:bodyPr/>
                    <a:lstStyle/>
                    <a:p>
                      <a:pPr algn="r" fontAlgn="t"/>
                      <a:r>
                        <a:rPr lang="en-US" sz="2000" u="none" strike="noStrike" dirty="0">
                          <a:effectLst/>
                          <a:latin typeface="Arial Narrow" panose="020B0606020202030204" pitchFamily="34" charset="0"/>
                        </a:rPr>
                        <a:t>0</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tc>
                  <a:txBody>
                    <a:bodyPr/>
                    <a:lstStyle/>
                    <a:p>
                      <a:pPr algn="r" fontAlgn="t"/>
                      <a:r>
                        <a:rPr lang="en-US" sz="2000" u="none" strike="noStrike" dirty="0">
                          <a:effectLst/>
                          <a:latin typeface="Arial Narrow" panose="020B0606020202030204" pitchFamily="34" charset="0"/>
                        </a:rPr>
                        <a:t>0</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tc>
                  <a:txBody>
                    <a:bodyPr/>
                    <a:lstStyle/>
                    <a:p>
                      <a:pPr algn="l" fontAlgn="t"/>
                      <a:r>
                        <a:rPr lang="en-US" sz="2000" u="none" strike="noStrike" dirty="0">
                          <a:effectLst/>
                          <a:latin typeface="Arial Narrow" panose="020B0606020202030204" pitchFamily="34" charset="0"/>
                        </a:rPr>
                        <a:t>2017-10-18 14:03:46</a:t>
                      </a:r>
                      <a:endParaRPr lang="en-US" sz="2000" b="0" i="0" u="none" strike="noStrike" dirty="0">
                        <a:effectLst/>
                        <a:latin typeface="Arial Narrow" panose="020B0606020202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AC5">
                        <a:alpha val="5000"/>
                      </a:srgbClr>
                    </a:solidFill>
                  </a:tcPr>
                </a:tc>
                <a:extLst>
                  <a:ext uri="{0D108BD9-81ED-4DB2-BD59-A6C34878D82A}">
                    <a16:rowId xmlns:a16="http://schemas.microsoft.com/office/drawing/2014/main" val="3561929784"/>
                  </a:ext>
                </a:extLst>
              </a:tr>
            </a:tbl>
          </a:graphicData>
        </a:graphic>
      </p:graphicFrame>
      <p:cxnSp>
        <p:nvCxnSpPr>
          <p:cNvPr id="11" name="Straight Arrow Connector 10"/>
          <p:cNvCxnSpPr>
            <a:cxnSpLocks/>
            <a:stCxn id="9" idx="2"/>
            <a:endCxn id="6" idx="0"/>
          </p:cNvCxnSpPr>
          <p:nvPr/>
        </p:nvCxnSpPr>
        <p:spPr>
          <a:xfrm flipH="1">
            <a:off x="7843304" y="24233375"/>
            <a:ext cx="2304" cy="97053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EC2D30E-C881-744C-838E-9C55083FCB60}"/>
              </a:ext>
            </a:extLst>
          </p:cNvPr>
          <p:cNvPicPr>
            <a:picLocks noChangeAspect="1"/>
          </p:cNvPicPr>
          <p:nvPr/>
        </p:nvPicPr>
        <p:blipFill>
          <a:blip r:embed="rId5"/>
          <a:stretch>
            <a:fillRect/>
          </a:stretch>
        </p:blipFill>
        <p:spPr>
          <a:xfrm>
            <a:off x="30059631" y="7982566"/>
            <a:ext cx="13419875" cy="6417610"/>
          </a:xfrm>
          <a:prstGeom prst="rect">
            <a:avLst/>
          </a:prstGeom>
        </p:spPr>
      </p:pic>
      <p:pic>
        <p:nvPicPr>
          <p:cNvPr id="17" name="Picture 16">
            <a:extLst>
              <a:ext uri="{FF2B5EF4-FFF2-40B4-BE49-F238E27FC236}">
                <a16:creationId xmlns:a16="http://schemas.microsoft.com/office/drawing/2014/main" id="{B1B0682D-D031-9343-99FE-8CFBC5DCF3A7}"/>
              </a:ext>
            </a:extLst>
          </p:cNvPr>
          <p:cNvPicPr>
            <a:picLocks noChangeAspect="1"/>
          </p:cNvPicPr>
          <p:nvPr/>
        </p:nvPicPr>
        <p:blipFill>
          <a:blip r:embed="rId6"/>
          <a:stretch>
            <a:fillRect/>
          </a:stretch>
        </p:blipFill>
        <p:spPr>
          <a:xfrm>
            <a:off x="39156813" y="14661521"/>
            <a:ext cx="4293549" cy="3005484"/>
          </a:xfrm>
          <a:prstGeom prst="rect">
            <a:avLst/>
          </a:prstGeom>
        </p:spPr>
      </p:pic>
      <p:pic>
        <p:nvPicPr>
          <p:cNvPr id="18" name="Picture 17">
            <a:extLst>
              <a:ext uri="{FF2B5EF4-FFF2-40B4-BE49-F238E27FC236}">
                <a16:creationId xmlns:a16="http://schemas.microsoft.com/office/drawing/2014/main" id="{C5104FE6-AE49-0741-8ECF-042C79AFD21F}"/>
              </a:ext>
            </a:extLst>
          </p:cNvPr>
          <p:cNvPicPr>
            <a:picLocks noChangeAspect="1"/>
          </p:cNvPicPr>
          <p:nvPr/>
        </p:nvPicPr>
        <p:blipFill>
          <a:blip r:embed="rId7"/>
          <a:stretch>
            <a:fillRect/>
          </a:stretch>
        </p:blipFill>
        <p:spPr>
          <a:xfrm>
            <a:off x="39549222" y="17163949"/>
            <a:ext cx="3375598" cy="1054066"/>
          </a:xfrm>
          <a:prstGeom prst="rect">
            <a:avLst/>
          </a:prstGeom>
        </p:spPr>
      </p:pic>
      <p:pic>
        <p:nvPicPr>
          <p:cNvPr id="19" name="Picture 18">
            <a:extLst>
              <a:ext uri="{FF2B5EF4-FFF2-40B4-BE49-F238E27FC236}">
                <a16:creationId xmlns:a16="http://schemas.microsoft.com/office/drawing/2014/main" id="{D60EA694-EC69-2C47-B1E9-09F3865ACBBB}"/>
              </a:ext>
            </a:extLst>
          </p:cNvPr>
          <p:cNvPicPr>
            <a:picLocks noChangeAspect="1"/>
          </p:cNvPicPr>
          <p:nvPr/>
        </p:nvPicPr>
        <p:blipFill>
          <a:blip r:embed="rId8"/>
          <a:stretch>
            <a:fillRect/>
          </a:stretch>
        </p:blipFill>
        <p:spPr>
          <a:xfrm>
            <a:off x="30447775" y="15216423"/>
            <a:ext cx="3746500" cy="2438400"/>
          </a:xfrm>
          <a:prstGeom prst="rect">
            <a:avLst/>
          </a:prstGeom>
        </p:spPr>
      </p:pic>
      <p:pic>
        <p:nvPicPr>
          <p:cNvPr id="20" name="Picture 19">
            <a:extLst>
              <a:ext uri="{FF2B5EF4-FFF2-40B4-BE49-F238E27FC236}">
                <a16:creationId xmlns:a16="http://schemas.microsoft.com/office/drawing/2014/main" id="{9761FD67-3C12-DD4E-9734-98268608DADF}"/>
              </a:ext>
            </a:extLst>
          </p:cNvPr>
          <p:cNvPicPr>
            <a:picLocks noChangeAspect="1"/>
          </p:cNvPicPr>
          <p:nvPr/>
        </p:nvPicPr>
        <p:blipFill>
          <a:blip r:embed="rId9"/>
          <a:stretch>
            <a:fillRect/>
          </a:stretch>
        </p:blipFill>
        <p:spPr>
          <a:xfrm>
            <a:off x="35169854" y="14829319"/>
            <a:ext cx="3388695" cy="3388695"/>
          </a:xfrm>
          <a:prstGeom prst="rect">
            <a:avLst/>
          </a:prstGeom>
        </p:spPr>
      </p:pic>
      <p:sp>
        <p:nvSpPr>
          <p:cNvPr id="55" name="Shape 65"/>
          <p:cNvSpPr txBox="1"/>
          <p:nvPr/>
        </p:nvSpPr>
        <p:spPr>
          <a:xfrm>
            <a:off x="15904294" y="6321926"/>
            <a:ext cx="13297673" cy="23640171"/>
          </a:xfrm>
          <a:prstGeom prst="rect">
            <a:avLst/>
          </a:prstGeom>
          <a:noFill/>
          <a:ln>
            <a:noFill/>
          </a:ln>
        </p:spPr>
        <p:txBody>
          <a:bodyPr lIns="197534" tIns="197534" rIns="197534" bIns="197534" anchor="t" anchorCtr="0">
            <a:noAutofit/>
          </a:bodyPr>
          <a:lstStyle/>
          <a:p>
            <a:r>
              <a:rPr lang="en-US" sz="6533" dirty="0">
                <a:solidFill>
                  <a:srgbClr val="007AC5"/>
                </a:solidFill>
                <a:latin typeface="Arial Rounded MT Bold" panose="020F0704030504030204" pitchFamily="34" charset="0"/>
                <a:ea typeface="Times" charset="0"/>
                <a:cs typeface="Times" charset="0"/>
                <a:sym typeface="Open Sans"/>
              </a:rPr>
              <a:t>Text Classification</a:t>
            </a:r>
          </a:p>
          <a:p>
            <a:pPr marL="914380" indent="-914380">
              <a:buFont typeface="Arial" charset="0"/>
              <a:buChar char="•"/>
            </a:pPr>
            <a:r>
              <a:rPr lang="en-US" sz="3734" dirty="0">
                <a:ln w="0"/>
                <a:solidFill>
                  <a:schemeClr val="tx1"/>
                </a:solidFill>
                <a:latin typeface="Arial" panose="020B0604020202020204" pitchFamily="34" charset="0"/>
                <a:ea typeface="Times" charset="0"/>
                <a:cs typeface="Arial" panose="020B0604020202020204" pitchFamily="34" charset="0"/>
                <a:sym typeface="Open Sans"/>
              </a:rPr>
              <a:t>Training data: 50 questions marked as content </a:t>
            </a:r>
            <a:r>
              <a:rPr lang="en-US" sz="3734" dirty="0">
                <a:ln w="0"/>
                <a:latin typeface="Arial" panose="020B0604020202020204" pitchFamily="34" charset="0"/>
                <a:ea typeface="Times" charset="0"/>
                <a:cs typeface="Arial" panose="020B0604020202020204" pitchFamily="34" charset="0"/>
                <a:sym typeface="Open Sans"/>
              </a:rPr>
              <a:t>or </a:t>
            </a:r>
            <a:r>
              <a:rPr lang="en-US" sz="3734" dirty="0">
                <a:ln w="0"/>
                <a:solidFill>
                  <a:schemeClr val="tx1"/>
                </a:solidFill>
                <a:latin typeface="Arial" panose="020B0604020202020204" pitchFamily="34" charset="0"/>
                <a:ea typeface="Times" charset="0"/>
                <a:cs typeface="Arial" panose="020B0604020202020204" pitchFamily="34" charset="0"/>
                <a:sym typeface="Open Sans"/>
              </a:rPr>
              <a:t>logistic</a:t>
            </a:r>
          </a:p>
          <a:p>
            <a:pPr marL="914380" indent="-914380">
              <a:buFont typeface="Arial" charset="0"/>
              <a:buChar char="•"/>
            </a:pPr>
            <a:r>
              <a:rPr lang="en-US" sz="3734" dirty="0">
                <a:ln w="0"/>
                <a:latin typeface="Arial" panose="020B0604020202020204" pitchFamily="34" charset="0"/>
                <a:ea typeface="Times" charset="0"/>
                <a:cs typeface="Arial" panose="020B0604020202020204" pitchFamily="34" charset="0"/>
                <a:sym typeface="Open Sans"/>
              </a:rPr>
              <a:t>Used </a:t>
            </a:r>
            <a:r>
              <a:rPr lang="en-US" sz="3734" dirty="0" err="1">
                <a:ln w="0"/>
                <a:latin typeface="Arial" panose="020B0604020202020204" pitchFamily="34" charset="0"/>
                <a:ea typeface="Times" charset="0"/>
                <a:cs typeface="Arial" panose="020B0604020202020204" pitchFamily="34" charset="0"/>
                <a:sym typeface="Open Sans"/>
              </a:rPr>
              <a:t>scikit</a:t>
            </a:r>
            <a:r>
              <a:rPr lang="en-US" sz="3734" dirty="0">
                <a:ln w="0"/>
                <a:latin typeface="Arial" panose="020B0604020202020204" pitchFamily="34" charset="0"/>
                <a:ea typeface="Times" charset="0"/>
                <a:cs typeface="Arial" panose="020B0604020202020204" pitchFamily="34" charset="0"/>
                <a:sym typeface="Open Sans"/>
              </a:rPr>
              <a:t>-learn and </a:t>
            </a:r>
            <a:r>
              <a:rPr lang="en-US" sz="3734" dirty="0" err="1">
                <a:ln w="0"/>
                <a:latin typeface="Arial" panose="020B0604020202020204" pitchFamily="34" charset="0"/>
                <a:ea typeface="Times" charset="0"/>
                <a:cs typeface="Arial" panose="020B0604020202020204" pitchFamily="34" charset="0"/>
                <a:sym typeface="Open Sans"/>
              </a:rPr>
              <a:t>nltk</a:t>
            </a:r>
            <a:r>
              <a:rPr lang="en-US" sz="3734" dirty="0">
                <a:ln w="0"/>
                <a:latin typeface="Arial" panose="020B0604020202020204" pitchFamily="34" charset="0"/>
                <a:ea typeface="Times" charset="0"/>
                <a:cs typeface="Arial" panose="020B0604020202020204" pitchFamily="34" charset="0"/>
                <a:sym typeface="Open Sans"/>
              </a:rPr>
              <a:t> to create classifier</a:t>
            </a:r>
          </a:p>
          <a:p>
            <a:pPr marL="914380" indent="-914380">
              <a:buFont typeface="Arial" charset="0"/>
              <a:buChar char="•"/>
            </a:pPr>
            <a:r>
              <a:rPr lang="en-US" sz="3734" b="1" dirty="0">
                <a:ln w="0"/>
                <a:solidFill>
                  <a:schemeClr val="tx1"/>
                </a:solidFill>
                <a:latin typeface="Arial" panose="020B0604020202020204" pitchFamily="34" charset="0"/>
                <a:ea typeface="Times" charset="0"/>
                <a:cs typeface="Arial" panose="020B0604020202020204" pitchFamily="34" charset="0"/>
                <a:sym typeface="Open Sans"/>
              </a:rPr>
              <a:t>87% </a:t>
            </a:r>
            <a:r>
              <a:rPr lang="en-US" sz="3734" dirty="0">
                <a:ln w="0"/>
                <a:solidFill>
                  <a:schemeClr val="tx1"/>
                </a:solidFill>
                <a:latin typeface="Arial" panose="020B0604020202020204" pitchFamily="34" charset="0"/>
                <a:ea typeface="Times" charset="0"/>
                <a:cs typeface="Arial" panose="020B0604020202020204" pitchFamily="34" charset="0"/>
                <a:sym typeface="Open Sans"/>
              </a:rPr>
              <a:t>accuracy when testing on 100 questions</a:t>
            </a:r>
          </a:p>
          <a:p>
            <a:pPr lvl="0"/>
            <a:endParaRPr lang="en-US" sz="6533" dirty="0">
              <a:solidFill>
                <a:srgbClr val="980000"/>
              </a:solidFill>
              <a:latin typeface="Playfair Display"/>
              <a:ea typeface="Playfair Display"/>
              <a:cs typeface="Playfair Display"/>
              <a:sym typeface="Open Sans"/>
            </a:endParaRPr>
          </a:p>
          <a:p>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effectLst>
                <a:outerShdw blurRad="38100" dist="19050" dir="2700000" algn="tl" rotWithShape="0">
                  <a:schemeClr val="dk1">
                    <a:alpha val="40000"/>
                  </a:schemeClr>
                </a:outerShdw>
              </a:effectLst>
              <a:latin typeface="Playfair Display"/>
              <a:ea typeface="Playfair Display"/>
              <a:cs typeface="Playfair Display"/>
              <a:sym typeface="Open Sans"/>
            </a:endParaRPr>
          </a:p>
          <a:p>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solidFill>
                <a:schemeClr val="tx1"/>
              </a:solidFill>
              <a:effectLst>
                <a:outerShdw blurRad="38100" dist="19050" dir="2700000" algn="tl" rotWithShape="0">
                  <a:schemeClr val="dk1">
                    <a:alpha val="40000"/>
                  </a:schemeClr>
                </a:outerShdw>
              </a:effectLst>
              <a:latin typeface="Playfair Display"/>
              <a:ea typeface="Playfair Display"/>
              <a:cs typeface="Playfair Display"/>
              <a:sym typeface="Open Sans"/>
            </a:endParaRPr>
          </a:p>
          <a:p>
            <a:pPr marL="914380" indent="-914380">
              <a:buFont typeface="Arial" charset="0"/>
              <a:buChar char="•"/>
            </a:pPr>
            <a:endParaRPr lang="en-US" sz="3734" dirty="0">
              <a:ln w="0"/>
              <a:effectLst>
                <a:outerShdw blurRad="38100" dist="19050" dir="2700000" algn="tl" rotWithShape="0">
                  <a:schemeClr val="dk1">
                    <a:alpha val="40000"/>
                  </a:schemeClr>
                </a:outerShdw>
              </a:effectLst>
              <a:latin typeface="Playfair Display"/>
              <a:ea typeface="Playfair Display"/>
              <a:cs typeface="Playfair Display"/>
              <a:sym typeface="Open Sans"/>
            </a:endParaRPr>
          </a:p>
          <a:p>
            <a:r>
              <a:rPr lang="en-US" sz="6533" dirty="0">
                <a:solidFill>
                  <a:srgbClr val="007AC5"/>
                </a:solidFill>
                <a:latin typeface="Arial Rounded MT Bold" panose="020F0704030504030204" pitchFamily="34" charset="0"/>
                <a:ea typeface="Times" charset="0"/>
                <a:cs typeface="Times" charset="0"/>
                <a:sym typeface="Open Sans"/>
              </a:rPr>
              <a:t>Document Distance</a:t>
            </a:r>
          </a:p>
          <a:p>
            <a:pPr marL="914380" indent="-914380">
              <a:buFont typeface="Arial" charset="0"/>
              <a:buChar char="•"/>
            </a:pPr>
            <a:r>
              <a:rPr lang="en-US" sz="3734" dirty="0">
                <a:ln w="0"/>
                <a:latin typeface="Arial" panose="020B0604020202020204" pitchFamily="34" charset="0"/>
                <a:ea typeface="Times" charset="0"/>
                <a:cs typeface="Arial" panose="020B0604020202020204" pitchFamily="34" charset="0"/>
                <a:sym typeface="Open Sans"/>
              </a:rPr>
              <a:t>Compares similarity of </a:t>
            </a:r>
            <a:r>
              <a:rPr lang="en-US" sz="3734" dirty="0" smtClean="0">
                <a:ln w="0"/>
                <a:latin typeface="Arial" panose="020B0604020202020204" pitchFamily="34" charset="0"/>
                <a:ea typeface="Times" charset="0"/>
                <a:cs typeface="Arial" panose="020B0604020202020204" pitchFamily="34" charset="0"/>
                <a:sym typeface="Open Sans"/>
              </a:rPr>
              <a:t>the input </a:t>
            </a:r>
            <a:r>
              <a:rPr lang="en-US" sz="3734" dirty="0">
                <a:ln w="0"/>
                <a:latin typeface="Arial" panose="020B0604020202020204" pitchFamily="34" charset="0"/>
                <a:ea typeface="Times" charset="0"/>
                <a:cs typeface="Arial" panose="020B0604020202020204" pitchFamily="34" charset="0"/>
                <a:sym typeface="Open Sans"/>
              </a:rPr>
              <a:t>question to pre-existing question, and returns the corresponding </a:t>
            </a:r>
            <a:r>
              <a:rPr lang="en-US" sz="3734" dirty="0" smtClean="0">
                <a:ln w="0"/>
                <a:latin typeface="Arial" panose="020B0604020202020204" pitchFamily="34" charset="0"/>
                <a:ea typeface="Times" charset="0"/>
                <a:cs typeface="Arial" panose="020B0604020202020204" pitchFamily="34" charset="0"/>
                <a:sym typeface="Open Sans"/>
              </a:rPr>
              <a:t>answer</a:t>
            </a:r>
            <a:endParaRPr lang="en-US" sz="3734" dirty="0" smtClean="0">
              <a:ln w="0"/>
              <a:latin typeface="Arial" panose="020B0604020202020204" pitchFamily="34" charset="0"/>
              <a:ea typeface="Times" charset="0"/>
              <a:cs typeface="Arial" panose="020B0604020202020204" pitchFamily="34" charset="0"/>
              <a:sym typeface="Open Sans"/>
            </a:endParaRPr>
          </a:p>
          <a:p>
            <a:pPr marL="914380" indent="-914380">
              <a:buFont typeface="Arial" charset="0"/>
              <a:buChar char="•"/>
            </a:pPr>
            <a:r>
              <a:rPr lang="en-US" sz="3734" dirty="0" smtClean="0">
                <a:ln w="0"/>
                <a:latin typeface="Arial" panose="020B0604020202020204" pitchFamily="34" charset="0"/>
                <a:ea typeface="Times" charset="0"/>
                <a:cs typeface="Arial" panose="020B0604020202020204" pitchFamily="34" charset="0"/>
                <a:sym typeface="Open Sans"/>
              </a:rPr>
              <a:t>Used </a:t>
            </a:r>
            <a:r>
              <a:rPr lang="en-US" sz="3734" dirty="0">
                <a:ln w="0"/>
                <a:latin typeface="Arial" panose="020B0604020202020204" pitchFamily="34" charset="0"/>
                <a:ea typeface="Times" charset="0"/>
                <a:cs typeface="Arial" panose="020B0604020202020204" pitchFamily="34" charset="0"/>
                <a:sym typeface="Open Sans"/>
              </a:rPr>
              <a:t>a </a:t>
            </a:r>
            <a:r>
              <a:rPr lang="en-US" sz="3734" dirty="0" err="1">
                <a:ln w="0"/>
                <a:latin typeface="Arial" panose="020B0604020202020204" pitchFamily="34" charset="0"/>
                <a:ea typeface="Times" charset="0"/>
                <a:cs typeface="Arial" panose="020B0604020202020204" pitchFamily="34" charset="0"/>
                <a:sym typeface="Open Sans"/>
              </a:rPr>
              <a:t>gensim</a:t>
            </a:r>
            <a:r>
              <a:rPr lang="en-US" sz="3734" dirty="0">
                <a:ln w="0"/>
                <a:latin typeface="Arial" panose="020B0604020202020204" pitchFamily="34" charset="0"/>
                <a:ea typeface="Times" charset="0"/>
                <a:cs typeface="Arial" panose="020B0604020202020204" pitchFamily="34" charset="0"/>
                <a:sym typeface="Open Sans"/>
              </a:rPr>
              <a:t> </a:t>
            </a:r>
            <a:r>
              <a:rPr lang="en-US" sz="3734" dirty="0" err="1">
                <a:ln w="0"/>
                <a:latin typeface="Arial" panose="020B0604020202020204" pitchFamily="34" charset="0"/>
                <a:ea typeface="Times" charset="0"/>
                <a:cs typeface="Arial" panose="020B0604020202020204" pitchFamily="34" charset="0"/>
                <a:sym typeface="Open Sans"/>
              </a:rPr>
              <a:t>tf_idf</a:t>
            </a:r>
            <a:r>
              <a:rPr lang="en-US" sz="3734" dirty="0">
                <a:ln w="0"/>
                <a:latin typeface="Arial" panose="020B0604020202020204" pitchFamily="34" charset="0"/>
                <a:ea typeface="Times" charset="0"/>
                <a:cs typeface="Arial" panose="020B0604020202020204" pitchFamily="34" charset="0"/>
                <a:sym typeface="Open Sans"/>
              </a:rPr>
              <a:t> model and matrix similarity</a:t>
            </a:r>
          </a:p>
          <a:p>
            <a:pPr marL="914380" indent="-914380">
              <a:buFont typeface="Arial" charset="0"/>
              <a:buChar char="•"/>
            </a:pPr>
            <a:r>
              <a:rPr lang="en-US" sz="3734" dirty="0" smtClean="0">
                <a:ln w="0"/>
                <a:latin typeface="Arial" panose="020B0604020202020204" pitchFamily="34" charset="0"/>
                <a:ea typeface="Times" charset="0"/>
                <a:cs typeface="Arial" panose="020B0604020202020204" pitchFamily="34" charset="0"/>
                <a:sym typeface="Open Sans"/>
              </a:rPr>
              <a:t>Word </a:t>
            </a:r>
            <a:r>
              <a:rPr lang="en-US" sz="3734" dirty="0">
                <a:ln w="0"/>
                <a:latin typeface="Arial" panose="020B0604020202020204" pitchFamily="34" charset="0"/>
                <a:ea typeface="Times" charset="0"/>
                <a:cs typeface="Arial" panose="020B0604020202020204" pitchFamily="34" charset="0"/>
                <a:sym typeface="Open Sans"/>
              </a:rPr>
              <a:t>tokens from NLTK determine document distance</a:t>
            </a:r>
          </a:p>
        </p:txBody>
      </p:sp>
      <p:graphicFrame>
        <p:nvGraphicFramePr>
          <p:cNvPr id="62" name="Table 61"/>
          <p:cNvGraphicFramePr>
            <a:graphicFrameLocks noGrp="1"/>
          </p:cNvGraphicFramePr>
          <p:nvPr>
            <p:extLst>
              <p:ext uri="{D42A27DB-BD31-4B8C-83A1-F6EECF244321}">
                <p14:modId xmlns:p14="http://schemas.microsoft.com/office/powerpoint/2010/main" val="820815521"/>
              </p:ext>
            </p:extLst>
          </p:nvPr>
        </p:nvGraphicFramePr>
        <p:xfrm>
          <a:off x="15955305" y="14495067"/>
          <a:ext cx="12804138" cy="5064029"/>
        </p:xfrm>
        <a:graphic>
          <a:graphicData uri="http://schemas.openxmlformats.org/drawingml/2006/table">
            <a:tbl>
              <a:tblPr firstRow="1" bandRow="1">
                <a:tableStyleId>{5C22544A-7EE6-4342-B048-85BDC9FD1C3A}</a:tableStyleId>
              </a:tblPr>
              <a:tblGrid>
                <a:gridCol w="9143104">
                  <a:extLst>
                    <a:ext uri="{9D8B030D-6E8A-4147-A177-3AD203B41FA5}">
                      <a16:colId xmlns:a16="http://schemas.microsoft.com/office/drawing/2014/main" val="1115187126"/>
                    </a:ext>
                  </a:extLst>
                </a:gridCol>
                <a:gridCol w="3661034">
                  <a:extLst>
                    <a:ext uri="{9D8B030D-6E8A-4147-A177-3AD203B41FA5}">
                      <a16:colId xmlns:a16="http://schemas.microsoft.com/office/drawing/2014/main" val="1073548777"/>
                    </a:ext>
                  </a:extLst>
                </a:gridCol>
              </a:tblGrid>
              <a:tr h="706903">
                <a:tc>
                  <a:txBody>
                    <a:bodyPr/>
                    <a:lstStyle/>
                    <a:p>
                      <a:pPr algn="ctr"/>
                      <a:r>
                        <a:rPr lang="en-US" sz="3800" b="0" dirty="0">
                          <a:latin typeface="Arial Narrow" panose="020B0606020202030204" pitchFamily="34" charset="0"/>
                        </a:rPr>
                        <a:t>Question</a:t>
                      </a:r>
                    </a:p>
                  </a:txBody>
                  <a:tcPr marL="48989" marR="48989" marT="24495" marB="24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AC5"/>
                    </a:solidFill>
                  </a:tcPr>
                </a:tc>
                <a:tc>
                  <a:txBody>
                    <a:bodyPr/>
                    <a:lstStyle/>
                    <a:p>
                      <a:pPr algn="ctr"/>
                      <a:r>
                        <a:rPr lang="en-US" sz="3800" b="0" dirty="0">
                          <a:latin typeface="Arial Narrow" panose="020B0606020202030204" pitchFamily="34" charset="0"/>
                        </a:rPr>
                        <a:t>Question Type</a:t>
                      </a:r>
                    </a:p>
                  </a:txBody>
                  <a:tcPr marL="48989" marR="48989" marT="24495" marB="24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AC5"/>
                    </a:solidFill>
                  </a:tcPr>
                </a:tc>
                <a:extLst>
                  <a:ext uri="{0D108BD9-81ED-4DB2-BD59-A6C34878D82A}">
                    <a16:rowId xmlns:a16="http://schemas.microsoft.com/office/drawing/2014/main" val="935251610"/>
                  </a:ext>
                </a:extLst>
              </a:tr>
              <a:tr h="1110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500" dirty="0">
                          <a:latin typeface="Arial Narrow" panose="020B0606020202030204" pitchFamily="34" charset="0"/>
                        </a:rPr>
                        <a:t>Is soil-moisture measured during dry or wet conditions? Or is it an average? </a:t>
                      </a:r>
                    </a:p>
                  </a:txBody>
                  <a:tcPr marL="48989" marR="48989" marT="24495" marB="24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AC5">
                        <a:alpha val="15000"/>
                      </a:srgbClr>
                    </a:solidFill>
                  </a:tcPr>
                </a:tc>
                <a:tc>
                  <a:txBody>
                    <a:bodyPr/>
                    <a:lstStyle/>
                    <a:p>
                      <a:pPr algn="ctr"/>
                      <a:r>
                        <a:rPr lang="en-US" sz="3500" dirty="0">
                          <a:latin typeface="Arial Narrow" panose="020B0606020202030204" pitchFamily="34" charset="0"/>
                        </a:rPr>
                        <a:t>Course</a:t>
                      </a:r>
                      <a:r>
                        <a:rPr lang="en-US" sz="3500" baseline="0" dirty="0">
                          <a:latin typeface="Arial Narrow" panose="020B0606020202030204" pitchFamily="34" charset="0"/>
                        </a:rPr>
                        <a:t> content</a:t>
                      </a:r>
                      <a:endParaRPr lang="en-US" sz="3500" dirty="0">
                        <a:latin typeface="Arial Narrow" panose="020B0606020202030204" pitchFamily="34" charset="0"/>
                      </a:endParaRPr>
                    </a:p>
                  </a:txBody>
                  <a:tcPr marL="48989" marR="48989" marT="24495" marB="24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AC5">
                        <a:alpha val="15000"/>
                      </a:srgbClr>
                    </a:solidFill>
                  </a:tcPr>
                </a:tc>
                <a:extLst>
                  <a:ext uri="{0D108BD9-81ED-4DB2-BD59-A6C34878D82A}">
                    <a16:rowId xmlns:a16="http://schemas.microsoft.com/office/drawing/2014/main" val="2296312117"/>
                  </a:ext>
                </a:extLst>
              </a:tr>
              <a:tr h="9319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500" dirty="0">
                          <a:latin typeface="Arial Narrow" panose="020B0606020202030204" pitchFamily="34" charset="0"/>
                        </a:rPr>
                        <a:t>Is there any way Exam #3 can be taken at a later date? </a:t>
                      </a:r>
                    </a:p>
                  </a:txBody>
                  <a:tcPr marL="48989" marR="48989" marT="24495" marB="24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AC5">
                        <a:alpha val="5000"/>
                      </a:srgbClr>
                    </a:solidFill>
                  </a:tcPr>
                </a:tc>
                <a:tc>
                  <a:txBody>
                    <a:bodyPr/>
                    <a:lstStyle/>
                    <a:p>
                      <a:pPr algn="ctr"/>
                      <a:r>
                        <a:rPr lang="en-US" sz="3500" dirty="0">
                          <a:latin typeface="Arial Narrow" panose="020B0606020202030204" pitchFamily="34" charset="0"/>
                        </a:rPr>
                        <a:t>Course </a:t>
                      </a:r>
                      <a:r>
                        <a:rPr lang="en-US" sz="3500" dirty="0" smtClean="0">
                          <a:latin typeface="Arial Narrow" panose="020B0606020202030204" pitchFamily="34" charset="0"/>
                        </a:rPr>
                        <a:t>logistics</a:t>
                      </a:r>
                      <a:endParaRPr lang="en-US" sz="3500" dirty="0">
                        <a:latin typeface="Arial Narrow" panose="020B0606020202030204" pitchFamily="34" charset="0"/>
                      </a:endParaRPr>
                    </a:p>
                  </a:txBody>
                  <a:tcPr marL="48989" marR="48989" marT="24495" marB="24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AC5">
                        <a:alpha val="5000"/>
                      </a:srgbClr>
                    </a:solidFill>
                  </a:tcPr>
                </a:tc>
                <a:extLst>
                  <a:ext uri="{0D108BD9-81ED-4DB2-BD59-A6C34878D82A}">
                    <a16:rowId xmlns:a16="http://schemas.microsoft.com/office/drawing/2014/main" val="3668101079"/>
                  </a:ext>
                </a:extLst>
              </a:tr>
              <a:tr h="931941">
                <a:tc>
                  <a:txBody>
                    <a:bodyPr/>
                    <a:lstStyle/>
                    <a:p>
                      <a:r>
                        <a:rPr lang="en-US" sz="3500" dirty="0">
                          <a:latin typeface="Arial Narrow" panose="020B0606020202030204" pitchFamily="34" charset="0"/>
                        </a:rPr>
                        <a:t>What does it mean for a front to be stable vs. not?</a:t>
                      </a:r>
                    </a:p>
                  </a:txBody>
                  <a:tcPr marL="48989" marR="48989" marT="24495" marB="24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AC5">
                        <a:alpha val="15000"/>
                      </a:srgbClr>
                    </a:solidFill>
                  </a:tcPr>
                </a:tc>
                <a:tc>
                  <a:txBody>
                    <a:bodyPr/>
                    <a:lstStyle/>
                    <a:p>
                      <a:pPr algn="ctr"/>
                      <a:r>
                        <a:rPr lang="en-US" sz="3500" dirty="0">
                          <a:latin typeface="Arial Narrow" panose="020B0606020202030204" pitchFamily="34" charset="0"/>
                        </a:rPr>
                        <a:t>Course content</a:t>
                      </a:r>
                    </a:p>
                  </a:txBody>
                  <a:tcPr marL="48989" marR="48989" marT="24495" marB="24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AC5">
                        <a:alpha val="15000"/>
                      </a:srgbClr>
                    </a:solidFill>
                  </a:tcPr>
                </a:tc>
                <a:extLst>
                  <a:ext uri="{0D108BD9-81ED-4DB2-BD59-A6C34878D82A}">
                    <a16:rowId xmlns:a16="http://schemas.microsoft.com/office/drawing/2014/main" val="3374272334"/>
                  </a:ext>
                </a:extLst>
              </a:tr>
              <a:tr h="1377454">
                <a:tc>
                  <a:txBody>
                    <a:bodyPr/>
                    <a:lstStyle/>
                    <a:p>
                      <a:r>
                        <a:rPr lang="en-US" sz="3500" dirty="0">
                          <a:latin typeface="Arial Narrow" panose="020B0606020202030204" pitchFamily="34" charset="0"/>
                        </a:rPr>
                        <a:t>Is there a separate assignment for submitting our own personal weather experience?</a:t>
                      </a:r>
                    </a:p>
                  </a:txBody>
                  <a:tcPr marL="48989" marR="48989" marT="24495" marB="24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AC5">
                        <a:alpha val="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500" dirty="0">
                          <a:latin typeface="Arial Narrow" panose="020B0606020202030204" pitchFamily="34" charset="0"/>
                        </a:rPr>
                        <a:t>Course</a:t>
                      </a:r>
                      <a:r>
                        <a:rPr lang="en-US" sz="3500" baseline="0" dirty="0">
                          <a:latin typeface="Arial Narrow" panose="020B0606020202030204" pitchFamily="34" charset="0"/>
                        </a:rPr>
                        <a:t> </a:t>
                      </a:r>
                      <a:r>
                        <a:rPr lang="en-US" sz="3500" baseline="0" dirty="0" smtClean="0">
                          <a:latin typeface="Arial Narrow" panose="020B0606020202030204" pitchFamily="34" charset="0"/>
                        </a:rPr>
                        <a:t>logistics</a:t>
                      </a:r>
                      <a:endParaRPr lang="en-US" sz="3500" dirty="0">
                        <a:latin typeface="Arial Narrow" panose="020B0606020202030204" pitchFamily="34" charset="0"/>
                      </a:endParaRPr>
                    </a:p>
                  </a:txBody>
                  <a:tcPr marL="48989" marR="48989" marT="24495" marB="244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AC5">
                        <a:alpha val="5000"/>
                      </a:srgbClr>
                    </a:solidFill>
                  </a:tcPr>
                </a:tc>
                <a:extLst>
                  <a:ext uri="{0D108BD9-81ED-4DB2-BD59-A6C34878D82A}">
                    <a16:rowId xmlns:a16="http://schemas.microsoft.com/office/drawing/2014/main" val="3028714547"/>
                  </a:ext>
                </a:extLst>
              </a:tr>
            </a:tbl>
          </a:graphicData>
        </a:graphic>
      </p:graphicFrame>
      <p:sp>
        <p:nvSpPr>
          <p:cNvPr id="65" name="Rectangle 64"/>
          <p:cNvSpPr/>
          <p:nvPr/>
        </p:nvSpPr>
        <p:spPr>
          <a:xfrm>
            <a:off x="15932358" y="9470616"/>
            <a:ext cx="2213278" cy="4617413"/>
          </a:xfrm>
          <a:prstGeom prst="rect">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latin typeface="Arial Narrow" panose="020B0606020202030204" pitchFamily="34" charset="0"/>
                <a:cs typeface="Arial" panose="020B0604020202020204" pitchFamily="34" charset="0"/>
              </a:rPr>
              <a:t>402 rows of questions</a:t>
            </a:r>
          </a:p>
        </p:txBody>
      </p:sp>
      <p:cxnSp>
        <p:nvCxnSpPr>
          <p:cNvPr id="66" name="Straight Arrow Connector 65"/>
          <p:cNvCxnSpPr>
            <a:stCxn id="65" idx="3"/>
            <a:endCxn id="69" idx="1"/>
          </p:cNvCxnSpPr>
          <p:nvPr/>
        </p:nvCxnSpPr>
        <p:spPr>
          <a:xfrm flipV="1">
            <a:off x="18145636" y="9992143"/>
            <a:ext cx="2081815" cy="17871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0227451" y="10708624"/>
            <a:ext cx="2290781" cy="3447160"/>
          </a:xfrm>
          <a:prstGeom prst="rect">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latin typeface="Arial Narrow" panose="020B0606020202030204" pitchFamily="34" charset="0"/>
                <a:cs typeface="Arial" panose="020B0604020202020204" pitchFamily="34" charset="0"/>
              </a:rPr>
              <a:t>352 questions for testing</a:t>
            </a:r>
          </a:p>
        </p:txBody>
      </p:sp>
      <p:cxnSp>
        <p:nvCxnSpPr>
          <p:cNvPr id="68" name="Straight Arrow Connector 67"/>
          <p:cNvCxnSpPr>
            <a:stCxn id="65" idx="3"/>
            <a:endCxn id="67" idx="1"/>
          </p:cNvCxnSpPr>
          <p:nvPr/>
        </p:nvCxnSpPr>
        <p:spPr>
          <a:xfrm>
            <a:off x="18145636" y="11779323"/>
            <a:ext cx="2081815" cy="6528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0227451" y="9470617"/>
            <a:ext cx="2282637" cy="1043052"/>
          </a:xfrm>
          <a:prstGeom prst="rect">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latin typeface="Arial Narrow" panose="020B0606020202030204" pitchFamily="34" charset="0"/>
                <a:cs typeface="Arial" panose="020B0604020202020204" pitchFamily="34" charset="0"/>
              </a:rPr>
              <a:t>50 training questions</a:t>
            </a:r>
          </a:p>
        </p:txBody>
      </p:sp>
      <p:sp>
        <p:nvSpPr>
          <p:cNvPr id="70" name="Oval 69"/>
          <p:cNvSpPr/>
          <p:nvPr/>
        </p:nvSpPr>
        <p:spPr>
          <a:xfrm>
            <a:off x="25319557" y="9470616"/>
            <a:ext cx="2604894" cy="1702603"/>
          </a:xfrm>
          <a:prstGeom prst="ellipse">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latin typeface="Arial Narrow" panose="020B0606020202030204" pitchFamily="34" charset="0"/>
                <a:cs typeface="Arial" panose="020B0604020202020204" pitchFamily="34" charset="0"/>
              </a:rPr>
              <a:t>Create text classifier</a:t>
            </a:r>
          </a:p>
        </p:txBody>
      </p:sp>
      <p:cxnSp>
        <p:nvCxnSpPr>
          <p:cNvPr id="71" name="Straight Arrow Connector 70"/>
          <p:cNvCxnSpPr>
            <a:stCxn id="69" idx="3"/>
            <a:endCxn id="70" idx="2"/>
          </p:cNvCxnSpPr>
          <p:nvPr/>
        </p:nvCxnSpPr>
        <p:spPr>
          <a:xfrm>
            <a:off x="22510088" y="9992143"/>
            <a:ext cx="2809469" cy="3297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24307362" y="12531996"/>
            <a:ext cx="4894605" cy="1623788"/>
          </a:xfrm>
          <a:prstGeom prst="roundRect">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latin typeface="Arial Narrow" panose="020B0606020202030204" pitchFamily="34" charset="0"/>
                <a:cs typeface="Arial" panose="020B0604020202020204" pitchFamily="34" charset="0"/>
              </a:rPr>
              <a:t>Check accuracy of classifier on 100 questions from testing data </a:t>
            </a:r>
          </a:p>
        </p:txBody>
      </p:sp>
      <p:cxnSp>
        <p:nvCxnSpPr>
          <p:cNvPr id="73" name="Straight Arrow Connector 72"/>
          <p:cNvCxnSpPr>
            <a:stCxn id="70" idx="4"/>
            <a:endCxn id="72" idx="0"/>
          </p:cNvCxnSpPr>
          <p:nvPr/>
        </p:nvCxnSpPr>
        <p:spPr>
          <a:xfrm>
            <a:off x="26622004" y="11173219"/>
            <a:ext cx="132661" cy="13587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7" idx="3"/>
            <a:endCxn id="72" idx="1"/>
          </p:cNvCxnSpPr>
          <p:nvPr/>
        </p:nvCxnSpPr>
        <p:spPr>
          <a:xfrm>
            <a:off x="22518232" y="12432204"/>
            <a:ext cx="1789130" cy="9116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5955305" y="23767083"/>
            <a:ext cx="4961939" cy="1380525"/>
          </a:xfrm>
          <a:prstGeom prst="rect">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latin typeface="Arial Narrow" panose="020B0606020202030204" pitchFamily="34" charset="0"/>
                <a:cs typeface="Arial" panose="020B0604020202020204" pitchFamily="34" charset="0"/>
              </a:rPr>
              <a:t>402 questions &amp; answers</a:t>
            </a:r>
          </a:p>
        </p:txBody>
      </p:sp>
      <p:sp>
        <p:nvSpPr>
          <p:cNvPr id="76" name="Rectangle 75"/>
          <p:cNvSpPr/>
          <p:nvPr/>
        </p:nvSpPr>
        <p:spPr>
          <a:xfrm>
            <a:off x="23838290" y="23767082"/>
            <a:ext cx="5007005" cy="1380525"/>
          </a:xfrm>
          <a:prstGeom prst="rect">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latin typeface="Arial Narrow" panose="020B0606020202030204" pitchFamily="34" charset="0"/>
                <a:cs typeface="Arial" panose="020B0604020202020204" pitchFamily="34" charset="0"/>
              </a:rPr>
              <a:t>Student’s inputted question</a:t>
            </a:r>
          </a:p>
        </p:txBody>
      </p:sp>
      <p:sp>
        <p:nvSpPr>
          <p:cNvPr id="77" name="Oval 76"/>
          <p:cNvSpPr/>
          <p:nvPr/>
        </p:nvSpPr>
        <p:spPr>
          <a:xfrm>
            <a:off x="24122318" y="29569863"/>
            <a:ext cx="4151825" cy="1833134"/>
          </a:xfrm>
          <a:prstGeom prst="ellipse">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latin typeface="Arial Narrow" panose="020B0606020202030204" pitchFamily="34" charset="0"/>
                <a:cs typeface="Arial" panose="020B0604020202020204" pitchFamily="34" charset="0"/>
              </a:rPr>
              <a:t>Return closest matched answer</a:t>
            </a:r>
          </a:p>
        </p:txBody>
      </p:sp>
      <p:sp>
        <p:nvSpPr>
          <p:cNvPr id="78" name="Rounded Rectangle 77"/>
          <p:cNvSpPr/>
          <p:nvPr/>
        </p:nvSpPr>
        <p:spPr>
          <a:xfrm>
            <a:off x="16022639" y="29747891"/>
            <a:ext cx="4894605" cy="1623788"/>
          </a:xfrm>
          <a:prstGeom prst="roundRect">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latin typeface="Arial Narrow" panose="020B0606020202030204" pitchFamily="34" charset="0"/>
                <a:cs typeface="Arial" panose="020B0604020202020204" pitchFamily="34" charset="0"/>
              </a:rPr>
              <a:t>Matrix similarity Model </a:t>
            </a:r>
          </a:p>
        </p:txBody>
      </p:sp>
      <p:sp>
        <p:nvSpPr>
          <p:cNvPr id="79" name="Rectangle 78"/>
          <p:cNvSpPr/>
          <p:nvPr/>
        </p:nvSpPr>
        <p:spPr>
          <a:xfrm>
            <a:off x="15955305" y="25783313"/>
            <a:ext cx="4961939" cy="1380525"/>
          </a:xfrm>
          <a:prstGeom prst="rect">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latin typeface="Arial Narrow" panose="020B0606020202030204" pitchFamily="34" charset="0"/>
                <a:cs typeface="Arial" panose="020B0604020202020204" pitchFamily="34" charset="0"/>
              </a:rPr>
              <a:t>Corpus of word and how many times it appears in data</a:t>
            </a:r>
          </a:p>
        </p:txBody>
      </p:sp>
      <p:sp>
        <p:nvSpPr>
          <p:cNvPr id="80" name="Rectangle 79"/>
          <p:cNvSpPr/>
          <p:nvPr/>
        </p:nvSpPr>
        <p:spPr>
          <a:xfrm>
            <a:off x="15955305" y="27696198"/>
            <a:ext cx="4961939" cy="1380525"/>
          </a:xfrm>
          <a:prstGeom prst="rect">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err="1">
                <a:latin typeface="Arial Narrow" panose="020B0606020202030204" pitchFamily="34" charset="0"/>
                <a:cs typeface="Arial" panose="020B0604020202020204" pitchFamily="34" charset="0"/>
              </a:rPr>
              <a:t>Tf-idf</a:t>
            </a:r>
            <a:r>
              <a:rPr lang="en-US" sz="3500" dirty="0">
                <a:latin typeface="Arial Narrow" panose="020B0606020202030204" pitchFamily="34" charset="0"/>
                <a:cs typeface="Arial" panose="020B0604020202020204" pitchFamily="34" charset="0"/>
              </a:rPr>
              <a:t> model of (number of questions, number of tokens)</a:t>
            </a:r>
          </a:p>
        </p:txBody>
      </p:sp>
      <p:sp>
        <p:nvSpPr>
          <p:cNvPr id="93" name="Rectangle 92"/>
          <p:cNvSpPr/>
          <p:nvPr/>
        </p:nvSpPr>
        <p:spPr>
          <a:xfrm>
            <a:off x="23679020" y="25646438"/>
            <a:ext cx="5233535" cy="1380525"/>
          </a:xfrm>
          <a:prstGeom prst="rect">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latin typeface="Arial Narrow" panose="020B0606020202030204" pitchFamily="34" charset="0"/>
                <a:cs typeface="Arial" panose="020B0604020202020204" pitchFamily="34" charset="0"/>
              </a:rPr>
              <a:t>Corpus of word and how many times it appears in question</a:t>
            </a:r>
          </a:p>
        </p:txBody>
      </p:sp>
      <p:sp>
        <p:nvSpPr>
          <p:cNvPr id="94" name="Rectangle 93"/>
          <p:cNvSpPr/>
          <p:nvPr/>
        </p:nvSpPr>
        <p:spPr>
          <a:xfrm>
            <a:off x="23860822" y="27473175"/>
            <a:ext cx="4961939" cy="1380525"/>
          </a:xfrm>
          <a:prstGeom prst="rect">
            <a:avLst/>
          </a:prstGeom>
          <a:solidFill>
            <a:srgbClr val="00274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latin typeface="Arial Narrow" panose="020B0606020202030204" pitchFamily="34" charset="0"/>
                <a:cs typeface="Arial" panose="020B0604020202020204" pitchFamily="34" charset="0"/>
              </a:rPr>
              <a:t>Conversion to </a:t>
            </a:r>
            <a:r>
              <a:rPr lang="en-US" sz="3500" dirty="0" err="1">
                <a:latin typeface="Arial Narrow" panose="020B0606020202030204" pitchFamily="34" charset="0"/>
                <a:cs typeface="Arial" panose="020B0604020202020204" pitchFamily="34" charset="0"/>
              </a:rPr>
              <a:t>tf-idf</a:t>
            </a:r>
            <a:r>
              <a:rPr lang="en-US" sz="3500" dirty="0">
                <a:latin typeface="Arial Narrow" panose="020B0606020202030204" pitchFamily="34" charset="0"/>
                <a:cs typeface="Arial" panose="020B0604020202020204" pitchFamily="34" charset="0"/>
              </a:rPr>
              <a:t> model</a:t>
            </a:r>
          </a:p>
        </p:txBody>
      </p:sp>
      <p:cxnSp>
        <p:nvCxnSpPr>
          <p:cNvPr id="95" name="Straight Arrow Connector 94"/>
          <p:cNvCxnSpPr/>
          <p:nvPr/>
        </p:nvCxnSpPr>
        <p:spPr>
          <a:xfrm>
            <a:off x="18189659" y="25197081"/>
            <a:ext cx="1" cy="519726"/>
          </a:xfrm>
          <a:prstGeom prst="straightConnector1">
            <a:avLst/>
          </a:prstGeom>
          <a:ln w="28575">
            <a:solidFill>
              <a:srgbClr val="00274C"/>
            </a:solidFill>
            <a:tailEnd type="triangle"/>
          </a:ln>
        </p:spPr>
        <p:style>
          <a:lnRef idx="3">
            <a:schemeClr val="dk1"/>
          </a:lnRef>
          <a:fillRef idx="0">
            <a:schemeClr val="dk1"/>
          </a:fillRef>
          <a:effectRef idx="2">
            <a:schemeClr val="dk1"/>
          </a:effectRef>
          <a:fontRef idx="minor">
            <a:schemeClr val="tx1"/>
          </a:fontRef>
        </p:style>
      </p:cxnSp>
      <p:cxnSp>
        <p:nvCxnSpPr>
          <p:cNvPr id="96" name="Straight Arrow Connector 95"/>
          <p:cNvCxnSpPr/>
          <p:nvPr/>
        </p:nvCxnSpPr>
        <p:spPr>
          <a:xfrm>
            <a:off x="18189659" y="27203116"/>
            <a:ext cx="1" cy="453804"/>
          </a:xfrm>
          <a:prstGeom prst="straightConnector1">
            <a:avLst/>
          </a:prstGeom>
          <a:ln w="28575">
            <a:solidFill>
              <a:srgbClr val="00274C"/>
            </a:solidFill>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p:cNvCxnSpPr/>
          <p:nvPr/>
        </p:nvCxnSpPr>
        <p:spPr>
          <a:xfrm>
            <a:off x="18205093" y="29113364"/>
            <a:ext cx="1" cy="592612"/>
          </a:xfrm>
          <a:prstGeom prst="straightConnector1">
            <a:avLst/>
          </a:prstGeom>
          <a:ln w="28575">
            <a:solidFill>
              <a:srgbClr val="00274C"/>
            </a:solidFill>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p:cNvCxnSpPr/>
          <p:nvPr/>
        </p:nvCxnSpPr>
        <p:spPr>
          <a:xfrm>
            <a:off x="26123657" y="25025561"/>
            <a:ext cx="0" cy="564703"/>
          </a:xfrm>
          <a:prstGeom prst="straightConnector1">
            <a:avLst/>
          </a:prstGeom>
          <a:ln w="28575">
            <a:solidFill>
              <a:srgbClr val="00274C"/>
            </a:solidFill>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p:cNvCxnSpPr/>
          <p:nvPr/>
        </p:nvCxnSpPr>
        <p:spPr>
          <a:xfrm>
            <a:off x="26198230" y="27036389"/>
            <a:ext cx="1" cy="400048"/>
          </a:xfrm>
          <a:prstGeom prst="straightConnector1">
            <a:avLst/>
          </a:prstGeom>
          <a:ln w="28575">
            <a:solidFill>
              <a:srgbClr val="00274C"/>
            </a:solidFill>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p:cNvCxnSpPr/>
          <p:nvPr/>
        </p:nvCxnSpPr>
        <p:spPr>
          <a:xfrm flipH="1">
            <a:off x="20968257" y="28853700"/>
            <a:ext cx="2870033" cy="1111941"/>
          </a:xfrm>
          <a:prstGeom prst="straightConnector1">
            <a:avLst/>
          </a:prstGeom>
          <a:ln w="28575">
            <a:solidFill>
              <a:srgbClr val="00274C"/>
            </a:solidFill>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p:cNvCxnSpPr/>
          <p:nvPr/>
        </p:nvCxnSpPr>
        <p:spPr>
          <a:xfrm flipV="1">
            <a:off x="20917572" y="30636675"/>
            <a:ext cx="3204744" cy="32420"/>
          </a:xfrm>
          <a:prstGeom prst="straightConnector1">
            <a:avLst/>
          </a:prstGeom>
          <a:ln w="28575">
            <a:solidFill>
              <a:srgbClr val="00274C"/>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14155</TotalTime>
  <Words>736</Words>
  <Application>Microsoft Office PowerPoint</Application>
  <PresentationFormat>Custom</PresentationFormat>
  <Paragraphs>148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Narrow</vt:lpstr>
      <vt:lpstr>Arial Rounded MT Bold</vt:lpstr>
      <vt:lpstr>Calibri</vt:lpstr>
      <vt:lpstr>Calibri Light</vt:lpstr>
      <vt:lpstr>Open Sans</vt:lpstr>
      <vt:lpstr>Playfair Display</vt:lpstr>
      <vt:lpstr>Times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Kevyn Collins-Thompson</dc:creator>
  <cp:lastModifiedBy>HP</cp:lastModifiedBy>
  <cp:revision>107</cp:revision>
  <cp:lastPrinted>2016-10-28T18:33:55Z</cp:lastPrinted>
  <dcterms:modified xsi:type="dcterms:W3CDTF">2018-03-25T15:03:51Z</dcterms:modified>
</cp:coreProperties>
</file>