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4422-C7C8-49F1-ABE7-6E140A1A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3628" y="1079049"/>
            <a:ext cx="8791575" cy="775152"/>
          </a:xfrm>
        </p:spPr>
        <p:txBody>
          <a:bodyPr/>
          <a:lstStyle/>
          <a:p>
            <a:pPr algn="ctr"/>
            <a:r>
              <a:rPr lang="en-US" dirty="0"/>
              <a:t>The Pigeonhole Principle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7D852-AD40-4B60-BF17-AB3F6DD07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3627" y="2696027"/>
            <a:ext cx="8791575" cy="1655762"/>
          </a:xfrm>
        </p:spPr>
        <p:txBody>
          <a:bodyPr/>
          <a:lstStyle/>
          <a:p>
            <a:pPr algn="ctr"/>
            <a:r>
              <a:rPr lang="en-US" dirty="0"/>
              <a:t>CS 131 – Fall 2021 Semester Project </a:t>
            </a:r>
          </a:p>
          <a:p>
            <a:pPr algn="ctr"/>
            <a:r>
              <a:rPr lang="en-US" dirty="0"/>
              <a:t>By: Allan Orozco</a:t>
            </a:r>
          </a:p>
        </p:txBody>
      </p:sp>
    </p:spTree>
    <p:extLst>
      <p:ext uri="{BB962C8B-B14F-4D97-AF65-F5344CB8AC3E}">
        <p14:creationId xmlns:p14="http://schemas.microsoft.com/office/powerpoint/2010/main" val="360110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216AB-56E3-40BE-845F-EA9A3E61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Pigeonhole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AB256-778D-44FD-BF6E-247FB345C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633363"/>
            <a:ext cx="4878389" cy="3541714"/>
          </a:xfrm>
        </p:spPr>
        <p:txBody>
          <a:bodyPr/>
          <a:lstStyle/>
          <a:p>
            <a:r>
              <a:rPr lang="en-US" dirty="0"/>
              <a:t>The Pigeonhole principle is also called the Dirichlet drawer principle, after the nineteenth century German mathematician G. Lejeune Dirichlet.</a:t>
            </a:r>
          </a:p>
          <a:p>
            <a:endParaRPr lang="en-US" dirty="0"/>
          </a:p>
        </p:txBody>
      </p:sp>
      <p:pic>
        <p:nvPicPr>
          <p:cNvPr id="2050" name="Picture 2" descr="Credit: Getty Images/Hulton Archive">
            <a:extLst>
              <a:ext uri="{FF2B5EF4-FFF2-40B4-BE49-F238E27FC236}">
                <a16:creationId xmlns:a16="http://schemas.microsoft.com/office/drawing/2014/main" id="{AEBE34D6-0F53-438B-A3E5-55BC812DE02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972" y="1494478"/>
            <a:ext cx="2294547" cy="290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1DB344-DB11-483F-98D3-18977F74A8FC}"/>
              </a:ext>
            </a:extLst>
          </p:cNvPr>
          <p:cNvSpPr txBox="1"/>
          <p:nvPr/>
        </p:nvSpPr>
        <p:spPr>
          <a:xfrm>
            <a:off x="7340778" y="4404220"/>
            <a:ext cx="292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Peter Gustav Lejeune Dirichlet</a:t>
            </a:r>
          </a:p>
        </p:txBody>
      </p:sp>
    </p:spTree>
    <p:extLst>
      <p:ext uri="{BB962C8B-B14F-4D97-AF65-F5344CB8AC3E}">
        <p14:creationId xmlns:p14="http://schemas.microsoft.com/office/powerpoint/2010/main" val="345964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1498-651D-4A16-94C7-23160434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Pigeonhole Principle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9ECC2-B7AD-4CD4-9E9F-FEEE47BA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70" y="2375321"/>
            <a:ext cx="7289524" cy="3541714"/>
          </a:xfrm>
        </p:spPr>
        <p:txBody>
          <a:bodyPr/>
          <a:lstStyle/>
          <a:p>
            <a:r>
              <a:rPr lang="en-US" dirty="0"/>
              <a:t>The pigeonhole principle states that if there are more pigeons than pigeonholes, then there must be at least one pigeon with at least two pigeons in it.</a:t>
            </a:r>
          </a:p>
          <a:p>
            <a:r>
              <a:rPr lang="en-US" dirty="0"/>
              <a:t>This principle is extremely useful and applies to much more than just pigeons and pigeonholes.</a:t>
            </a:r>
          </a:p>
          <a:p>
            <a:endParaRPr lang="en-US" dirty="0"/>
          </a:p>
        </p:txBody>
      </p:sp>
      <p:sp>
        <p:nvSpPr>
          <p:cNvPr id="4" name="AutoShape 2" descr="Pigeonhole Principle">
            <a:extLst>
              <a:ext uri="{FF2B5EF4-FFF2-40B4-BE49-F238E27FC236}">
                <a16:creationId xmlns:a16="http://schemas.microsoft.com/office/drawing/2014/main" id="{541FB408-4250-494B-8E44-E685E61CA3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76488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picture containing text, bird, outdoor, group&#10;&#10;Description automatically generated">
            <a:extLst>
              <a:ext uri="{FF2B5EF4-FFF2-40B4-BE49-F238E27FC236}">
                <a16:creationId xmlns:a16="http://schemas.microsoft.com/office/drawing/2014/main" id="{BF0AB340-95CB-4C4B-9E89-F05147373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472" y="2568233"/>
            <a:ext cx="4145646" cy="21926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8FF8F3-F42D-48C6-BB0E-476251F2503C}"/>
              </a:ext>
            </a:extLst>
          </p:cNvPr>
          <p:cNvSpPr txBox="1"/>
          <p:nvPr/>
        </p:nvSpPr>
        <p:spPr>
          <a:xfrm>
            <a:off x="7938271" y="4908892"/>
            <a:ext cx="3917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Theorem1: </a:t>
            </a:r>
            <a:r>
              <a:rPr lang="en-US" sz="1200" dirty="0"/>
              <a:t>If k is a positive integer and k + 1 or more objects are placed into k boxes, then there is at least one box containing two or more of the objects</a:t>
            </a:r>
          </a:p>
        </p:txBody>
      </p:sp>
    </p:spTree>
    <p:extLst>
      <p:ext uri="{BB962C8B-B14F-4D97-AF65-F5344CB8AC3E}">
        <p14:creationId xmlns:p14="http://schemas.microsoft.com/office/powerpoint/2010/main" val="159069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5544-8714-4E37-913A-4296799E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pigeonhole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235-10E1-4B44-B5A7-DAB3F9EC3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55142" y="2249486"/>
            <a:ext cx="4878389" cy="1179514"/>
          </a:xfrm>
        </p:spPr>
        <p:txBody>
          <a:bodyPr/>
          <a:lstStyle/>
          <a:p>
            <a:r>
              <a:rPr lang="en-US" dirty="0"/>
              <a:t>Mapping Rule: total injection from A to B implies |A|&lt;= |B|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26954-7B2B-4F12-A84F-EA0EF7233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55142" y="4171156"/>
            <a:ext cx="5656276" cy="1179514"/>
          </a:xfrm>
        </p:spPr>
        <p:txBody>
          <a:bodyPr/>
          <a:lstStyle/>
          <a:p>
            <a:r>
              <a:rPr lang="en-US" dirty="0"/>
              <a:t>If |A|&gt;|B|, then no total injection from A to B</a:t>
            </a:r>
          </a:p>
        </p:txBody>
      </p:sp>
    </p:spTree>
    <p:extLst>
      <p:ext uri="{BB962C8B-B14F-4D97-AF65-F5344CB8AC3E}">
        <p14:creationId xmlns:p14="http://schemas.microsoft.com/office/powerpoint/2010/main" val="194504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010A-E7CD-467B-A8F6-3C7D112E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on how its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0C2A9-6A3F-4FF3-BC4F-AFD4F77A2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770" y="2229992"/>
            <a:ext cx="10125005" cy="2398015"/>
          </a:xfrm>
        </p:spPr>
        <p:txBody>
          <a:bodyPr>
            <a:normAutofit/>
          </a:bodyPr>
          <a:lstStyle/>
          <a:p>
            <a:r>
              <a:rPr lang="en-US" dirty="0"/>
              <a:t>Example 1</a:t>
            </a:r>
          </a:p>
          <a:p>
            <a:pPr lvl="1"/>
            <a:r>
              <a:rPr lang="en-US" dirty="0"/>
              <a:t>Among any group of 367 people, there must be at least two with the same birthday, because there are only 366 possible birthdays.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AACD8-B363-491A-AF5F-BBFACCA52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1770" y="4170564"/>
            <a:ext cx="10225641" cy="2465128"/>
          </a:xfrm>
        </p:spPr>
        <p:txBody>
          <a:bodyPr>
            <a:normAutofit/>
          </a:bodyPr>
          <a:lstStyle/>
          <a:p>
            <a:r>
              <a:rPr lang="en-US" dirty="0"/>
              <a:t>Example 2</a:t>
            </a:r>
          </a:p>
          <a:p>
            <a:pPr lvl="1"/>
            <a:r>
              <a:rPr lang="en-US" dirty="0"/>
              <a:t>How many students must be in a class to guarantee that at least two students receive the same score on the final exam, if the exam is graded on a scale from 0 to 100 points? </a:t>
            </a:r>
          </a:p>
          <a:p>
            <a:pPr lvl="2"/>
            <a:r>
              <a:rPr lang="en-US" dirty="0"/>
              <a:t>There are 101 possible scores on the final. The pigeonhole principle shows that among any 102 students there must be at least 2 students with the same score</a:t>
            </a:r>
          </a:p>
        </p:txBody>
      </p:sp>
    </p:spTree>
    <p:extLst>
      <p:ext uri="{BB962C8B-B14F-4D97-AF65-F5344CB8AC3E}">
        <p14:creationId xmlns:p14="http://schemas.microsoft.com/office/powerpoint/2010/main" val="404645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D7B6-4516-480A-9BFB-761F2ED5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Generalized Pigeonhole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EDD9E-BCFE-4B84-8F88-13EA688A4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1" y="2249486"/>
            <a:ext cx="9067992" cy="14785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N objects are placed into k boxes, then there is at least one box containing at least [N/k] objects.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A1D76-3BB7-42DD-9CD3-191FDBFEF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83048" y="3429000"/>
            <a:ext cx="5798889" cy="263624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Proof by Contraposition:</a:t>
            </a:r>
          </a:p>
          <a:p>
            <a:pPr lvl="1"/>
            <a:r>
              <a:rPr lang="en-US" dirty="0"/>
              <a:t>Suppose that none of the boxes contains more than [N/k] – 1 objects. Then, the total number of objects is at most:</a:t>
            </a:r>
          </a:p>
          <a:p>
            <a:pPr marL="914400" lvl="2" indent="0">
              <a:buNone/>
            </a:pPr>
            <a:r>
              <a:rPr lang="en-US" dirty="0"/>
              <a:t>k ( [N/k] – 1) &lt; k ((N/k + 1) – 1) = N</a:t>
            </a:r>
          </a:p>
          <a:p>
            <a:pPr marL="914400" lvl="2" indent="0">
              <a:buNone/>
            </a:pPr>
            <a:r>
              <a:rPr lang="en-US" dirty="0"/>
              <a:t>- Where the inequality [N/k] &lt; (N/k) + 1 has been used. Meaning the total number of objects is less than N</a:t>
            </a:r>
          </a:p>
        </p:txBody>
      </p:sp>
    </p:spTree>
    <p:extLst>
      <p:ext uri="{BB962C8B-B14F-4D97-AF65-F5344CB8AC3E}">
        <p14:creationId xmlns:p14="http://schemas.microsoft.com/office/powerpoint/2010/main" val="422706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DD53-8195-48FA-8161-F4BFC7D8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Generalized Pigeonhole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CC808-DDF5-49D2-ACB4-5A12C3785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905998" cy="18275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 </a:t>
            </a:r>
          </a:p>
          <a:p>
            <a:pPr lvl="1"/>
            <a:r>
              <a:rPr lang="en-US" dirty="0"/>
              <a:t>What is the minimum number of students required in a discrete mathematics class to be sure that at least six will receive the same grade, if there are five possible grades, A, B, C, D, and F?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49D1B-7035-4AD5-9813-E53CD0751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4077049"/>
            <a:ext cx="9905997" cy="194624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[N/5] = 6</a:t>
            </a:r>
          </a:p>
          <a:p>
            <a:pPr lvl="1"/>
            <a:r>
              <a:rPr lang="en-US" dirty="0"/>
              <a:t>N = 5 * 5 + 1</a:t>
            </a:r>
          </a:p>
          <a:p>
            <a:pPr lvl="1"/>
            <a:r>
              <a:rPr lang="en-US" dirty="0"/>
              <a:t>= 26, is the minimum number of students needed to ensure that at least six students will receive the same grade. </a:t>
            </a:r>
          </a:p>
        </p:txBody>
      </p:sp>
    </p:spTree>
    <p:extLst>
      <p:ext uri="{BB962C8B-B14F-4D97-AF65-F5344CB8AC3E}">
        <p14:creationId xmlns:p14="http://schemas.microsoft.com/office/powerpoint/2010/main" val="3629724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177</TotalTime>
  <Words>469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The Pigeonhole Principle</vt:lpstr>
      <vt:lpstr>The Pigeonhole Principle</vt:lpstr>
      <vt:lpstr>What is the Pigeonhole Principle ?</vt:lpstr>
      <vt:lpstr>the pigeonhole principle</vt:lpstr>
      <vt:lpstr>examples on how its used</vt:lpstr>
      <vt:lpstr>The Generalized Pigeonhole Principle</vt:lpstr>
      <vt:lpstr>The Generalized Pigeonhole Principle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Pigeonhole Principle</dc:title>
  <dc:creator>Allan Orozco</dc:creator>
  <cp:lastModifiedBy>Allan Orozco</cp:lastModifiedBy>
  <cp:revision>3</cp:revision>
  <dcterms:created xsi:type="dcterms:W3CDTF">2021-12-13T05:07:20Z</dcterms:created>
  <dcterms:modified xsi:type="dcterms:W3CDTF">2021-12-13T08:05:26Z</dcterms:modified>
</cp:coreProperties>
</file>