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150" autoAdjust="0"/>
  </p:normalViewPr>
  <p:slideViewPr>
    <p:cSldViewPr>
      <p:cViewPr>
        <p:scale>
          <a:sx n="116" d="100"/>
          <a:sy n="116" d="100"/>
        </p:scale>
        <p:origin x="-1384" y="208"/>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31"/>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9"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1"/>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9FB74-1CED-415F-A33F-484AE60E876B}" type="datetimeFigureOut">
              <a:rPr lang="en-US" smtClean="0"/>
              <a:pPr/>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9FB74-1CED-415F-A33F-484AE60E876B}" type="datetimeFigureOut">
              <a:rPr lang="en-US" smtClean="0"/>
              <a:pPr/>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7"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7"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9FB74-1CED-415F-A33F-484AE60E876B}" type="datetimeFigureOut">
              <a:rPr lang="en-US" smtClean="0"/>
              <a:pPr/>
              <a:t>9/12/13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9FB74-1CED-415F-A33F-484AE60E876B}" type="datetimeFigureOut">
              <a:rPr lang="en-US" smtClean="0"/>
              <a:pPr/>
              <a:t>9/12/13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9FB74-1CED-415F-A33F-484AE60E876B}" type="datetimeFigureOut">
              <a:rPr lang="en-US" smtClean="0"/>
              <a:pPr/>
              <a:t>9/12/13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5"/>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5"/>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9FB74-1CED-415F-A33F-484AE60E876B}" type="datetimeFigureOut">
              <a:rPr lang="en-US" smtClean="0"/>
              <a:pPr/>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9FB74-1CED-415F-A33F-484AE60E876B}" type="datetimeFigureOut">
              <a:rPr lang="en-US" smtClean="0"/>
              <a:pPr/>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8"/>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55"/>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B539FB74-1CED-415F-A33F-484AE60E876B}" type="datetimeFigureOut">
              <a:rPr lang="en-US" smtClean="0"/>
              <a:pPr/>
              <a:t>9/12/13</a:t>
            </a:fld>
            <a:endParaRPr lang="en-US"/>
          </a:p>
        </p:txBody>
      </p:sp>
      <p:sp>
        <p:nvSpPr>
          <p:cNvPr id="5" name="Footer Placeholder 4"/>
          <p:cNvSpPr>
            <a:spLocks noGrp="1"/>
          </p:cNvSpPr>
          <p:nvPr>
            <p:ph type="ftr" sz="quarter" idx="3"/>
          </p:nvPr>
        </p:nvSpPr>
        <p:spPr>
          <a:xfrm>
            <a:off x="2655570" y="9322655"/>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55"/>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70005B6B-C703-4FA2-9BA2-C7C9E81C52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gif"/><Relationship Id="rId8"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67000"/>
          </a:blip>
          <a:srcRect/>
          <a:stretch>
            <a:fillRect l="-63000" r="-63000"/>
          </a:stretch>
        </a:blipFill>
        <a:effectLst/>
      </p:bgPr>
    </p:bg>
    <p:spTree>
      <p:nvGrpSpPr>
        <p:cNvPr id="1" name=""/>
        <p:cNvGrpSpPr/>
        <p:nvPr/>
      </p:nvGrpSpPr>
      <p:grpSpPr>
        <a:xfrm>
          <a:off x="0" y="0"/>
          <a:ext cx="0" cy="0"/>
          <a:chOff x="0" y="0"/>
          <a:chExt cx="0" cy="0"/>
        </a:xfrm>
      </p:grpSpPr>
      <p:sp>
        <p:nvSpPr>
          <p:cNvPr id="38" name="Rectangle 37"/>
          <p:cNvSpPr/>
          <p:nvPr/>
        </p:nvSpPr>
        <p:spPr>
          <a:xfrm>
            <a:off x="0" y="0"/>
            <a:ext cx="7772400" cy="914400"/>
          </a:xfrm>
          <a:prstGeom prst="rect">
            <a:avLst/>
          </a:prstGeom>
          <a:gradFill flip="none" rotWithShape="1">
            <a:gsLst>
              <a:gs pos="0">
                <a:srgbClr val="FFFFFF">
                  <a:alpha val="51000"/>
                </a:srgbClr>
              </a:gs>
              <a:gs pos="100000">
                <a:schemeClr val="tx1">
                  <a:lumMod val="65000"/>
                  <a:lumOff val="35000"/>
                </a:schemeClr>
              </a:gs>
            </a:gsLst>
            <a:lin ang="5400000" scaled="0"/>
            <a:tileRect/>
          </a:gradFill>
          <a:ln cap="rnd">
            <a:gradFill flip="none" rotWithShape="1">
              <a:gsLst>
                <a:gs pos="0">
                  <a:schemeClr val="tx1">
                    <a:alpha val="99000"/>
                  </a:schemeClr>
                </a:gs>
                <a:gs pos="100000">
                  <a:schemeClr val="bg1"/>
                </a:gs>
              </a:gsLst>
              <a:lin ang="16200000" scaled="0"/>
              <a:tileRect/>
            </a:gradFill>
          </a:ln>
          <a:effectLst>
            <a:reflection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62200" y="1447800"/>
            <a:ext cx="5257800" cy="4293484"/>
          </a:xfrm>
          <a:prstGeom prst="rect">
            <a:avLst/>
          </a:prstGeom>
          <a:solidFill>
            <a:schemeClr val="tx2">
              <a:lumMod val="20000"/>
              <a:lumOff val="80000"/>
              <a:alpha val="27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wrap="square" rtlCol="0">
            <a:spAutoFit/>
          </a:bodyPr>
          <a:lstStyle/>
          <a:p>
            <a:r>
              <a:rPr lang="en-US" sz="1300" dirty="0"/>
              <a:t>The wind tunnel in the Department of the Civil Engineering at UPRM was made over 30 years ago and is used to measure aerodynamic properties acting on objects such as cars, helmets, or airplane wings, to increase their aerodynamic efficiency. To obtain these, the tunnel uses a balance that measures drag, and lift forces. The tunnel consists of various parts that are outdated which require manual intervention to run the experiments. </a:t>
            </a:r>
            <a:r>
              <a:rPr lang="en-US" sz="1300" dirty="0" err="1"/>
              <a:t>AeroBal</a:t>
            </a:r>
            <a:r>
              <a:rPr lang="en-US" sz="1300" dirty="0"/>
              <a:t> brings the wind tunnel to the 21st century by adding sensors, </a:t>
            </a:r>
            <a:r>
              <a:rPr lang="en-US" sz="1300" dirty="0" err="1"/>
              <a:t>automatization</a:t>
            </a:r>
            <a:r>
              <a:rPr lang="en-US" sz="1300" dirty="0"/>
              <a:t> of processes, connectivity, accuracy, and reliability running along a powerful TM4C ARM Cortex-M4 processor. It is a system focused on </a:t>
            </a:r>
            <a:r>
              <a:rPr lang="en-US" sz="1300" dirty="0" err="1" smtClean="0"/>
              <a:t>automatization</a:t>
            </a:r>
            <a:r>
              <a:rPr lang="en-US" sz="1300" dirty="0" smtClean="0"/>
              <a:t> </a:t>
            </a:r>
            <a:r>
              <a:rPr lang="en-US" sz="1300" dirty="0"/>
              <a:t>of a wind tunnel’s operation, centering on the balance used to measure the active forces on the sample object. </a:t>
            </a:r>
          </a:p>
          <a:p>
            <a:endParaRPr lang="en-US" sz="1300" dirty="0"/>
          </a:p>
          <a:p>
            <a:r>
              <a:rPr lang="en-US" sz="1300" dirty="0" err="1"/>
              <a:t>AeroBal</a:t>
            </a:r>
            <a:r>
              <a:rPr lang="en-US" sz="1300" dirty="0"/>
              <a:t> uses strain gauge sensors to accurately detect the forces exerted by the wind current. An LCD screen and buttons function as the primary interface for controlling the system and displaying data in real time, which allows users to easily see experimentation data. To add extra ease, users are able to connect through </a:t>
            </a:r>
            <a:r>
              <a:rPr lang="en-US" sz="1300" dirty="0" err="1"/>
              <a:t>bluetooth</a:t>
            </a:r>
            <a:r>
              <a:rPr lang="en-US" sz="1300" dirty="0"/>
              <a:t> to a mobile application which permits convenient control of the system and the ability to read the data from the comfort of their tablets. </a:t>
            </a:r>
            <a:r>
              <a:rPr lang="en-US" sz="1300" dirty="0" err="1"/>
              <a:t>AeroBal’s</a:t>
            </a:r>
            <a:r>
              <a:rPr lang="en-US" sz="1300" dirty="0"/>
              <a:t> purpose is to increase the ease, </a:t>
            </a:r>
            <a:r>
              <a:rPr lang="en-US" sz="1300" dirty="0" err="1"/>
              <a:t>effectivity</a:t>
            </a:r>
            <a:r>
              <a:rPr lang="en-US" sz="1300" dirty="0"/>
              <a:t>, and productivity of research being done in the tunnel which would also enable new research to be done.</a:t>
            </a:r>
            <a:endParaRPr lang="en-US" sz="1300" dirty="0">
              <a:solidFill>
                <a:schemeClr val="tx1">
                  <a:lumMod val="95000"/>
                  <a:lumOff val="5000"/>
                </a:schemeClr>
              </a:solidFill>
              <a:latin typeface="Segoe UI" pitchFamily="34" charset="0"/>
              <a:ea typeface="Segoe UI" pitchFamily="34" charset="0"/>
              <a:cs typeface="Segoe UI" pitchFamily="34" charset="0"/>
            </a:endParaRPr>
          </a:p>
        </p:txBody>
      </p:sp>
      <p:pic>
        <p:nvPicPr>
          <p:cNvPr id="21" name="Picture 20" descr="photo.JPG"/>
          <p:cNvPicPr>
            <a:picLocks noChangeAspect="1"/>
          </p:cNvPicPr>
          <p:nvPr/>
        </p:nvPicPr>
        <p:blipFill>
          <a:blip r:embed="rId3" cstate="print"/>
          <a:stretch>
            <a:fillRect/>
          </a:stretch>
        </p:blipFill>
        <p:spPr>
          <a:xfrm>
            <a:off x="228600" y="1524000"/>
            <a:ext cx="1844649" cy="1600200"/>
          </a:xfrm>
          <a:prstGeom prst="rect">
            <a:avLst/>
          </a:prstGeom>
          <a:ln>
            <a:noFill/>
          </a:ln>
          <a:effectLst>
            <a:softEdge rad="112500"/>
          </a:effectLst>
        </p:spPr>
      </p:pic>
      <p:pic>
        <p:nvPicPr>
          <p:cNvPr id="22" name="Picture 21" descr="388369_10151429959620337_1379785702_n.jpg"/>
          <p:cNvPicPr>
            <a:picLocks noChangeAspect="1"/>
          </p:cNvPicPr>
          <p:nvPr/>
        </p:nvPicPr>
        <p:blipFill>
          <a:blip r:embed="rId4" cstate="print"/>
          <a:stretch>
            <a:fillRect/>
          </a:stretch>
        </p:blipFill>
        <p:spPr>
          <a:xfrm>
            <a:off x="304800" y="3352800"/>
            <a:ext cx="1624084" cy="1828800"/>
          </a:xfrm>
          <a:prstGeom prst="rect">
            <a:avLst/>
          </a:prstGeom>
          <a:ln>
            <a:noFill/>
          </a:ln>
          <a:effectLst>
            <a:softEdge rad="112500"/>
          </a:effectLst>
        </p:spPr>
      </p:pic>
      <p:pic>
        <p:nvPicPr>
          <p:cNvPr id="23" name="Picture 22" descr="408710_10151420905517994_1959526851_n.jpg"/>
          <p:cNvPicPr>
            <a:picLocks noChangeAspect="1"/>
          </p:cNvPicPr>
          <p:nvPr/>
        </p:nvPicPr>
        <p:blipFill>
          <a:blip r:embed="rId5" cstate="print"/>
          <a:stretch>
            <a:fillRect/>
          </a:stretch>
        </p:blipFill>
        <p:spPr>
          <a:xfrm>
            <a:off x="228600" y="5486400"/>
            <a:ext cx="1870279" cy="1828800"/>
          </a:xfrm>
          <a:prstGeom prst="rect">
            <a:avLst/>
          </a:prstGeom>
          <a:ln>
            <a:noFill/>
          </a:ln>
          <a:effectLst>
            <a:softEdge rad="112500"/>
          </a:effectLst>
        </p:spPr>
      </p:pic>
      <p:pic>
        <p:nvPicPr>
          <p:cNvPr id="24" name="Picture 23" descr="999105_10200587151704787_269007032_n.jpg"/>
          <p:cNvPicPr>
            <a:picLocks noChangeAspect="1"/>
          </p:cNvPicPr>
          <p:nvPr/>
        </p:nvPicPr>
        <p:blipFill>
          <a:blip r:embed="rId6" cstate="print"/>
          <a:stretch>
            <a:fillRect/>
          </a:stretch>
        </p:blipFill>
        <p:spPr>
          <a:xfrm>
            <a:off x="304800" y="7696200"/>
            <a:ext cx="1704932" cy="1905000"/>
          </a:xfrm>
          <a:prstGeom prst="rect">
            <a:avLst/>
          </a:prstGeom>
          <a:ln>
            <a:noFill/>
          </a:ln>
          <a:effectLst>
            <a:softEdge rad="112500"/>
          </a:effectLst>
        </p:spPr>
      </p:pic>
      <p:sp>
        <p:nvSpPr>
          <p:cNvPr id="27" name="Rectangle 26"/>
          <p:cNvSpPr/>
          <p:nvPr/>
        </p:nvSpPr>
        <p:spPr>
          <a:xfrm>
            <a:off x="2362200" y="990600"/>
            <a:ext cx="2286000" cy="461665"/>
          </a:xfrm>
          <a:prstGeom prst="rect">
            <a:avLst/>
          </a:prstGeom>
          <a:noFill/>
        </p:spPr>
        <p:txBody>
          <a:bodyPr wrap="square" lIns="91440" tIns="45720" rIns="91440" bIns="45720">
            <a:spAutoFit/>
            <a:scene3d>
              <a:camera prst="orthographicFront"/>
              <a:lightRig rig="threePt" dir="t"/>
            </a:scene3d>
            <a:sp3d prstMaterial="matte"/>
          </a:bodyPr>
          <a:lstStyle/>
          <a:p>
            <a:r>
              <a:rPr lang="en-US" sz="2400" dirty="0" smtClean="0">
                <a:ln w="10160">
                  <a:solidFill>
                    <a:schemeClr val="tx2"/>
                  </a:solidFill>
                  <a:prstDash val="solid"/>
                </a:ln>
                <a:solidFill>
                  <a:srgbClr val="FFFFFF"/>
                </a:solidFill>
                <a:effectLst>
                  <a:outerShdw blurRad="38100" dist="32000" dir="5400000" algn="tl">
                    <a:srgbClr val="000000">
                      <a:alpha val="30000"/>
                    </a:srgbClr>
                  </a:outerShdw>
                </a:effectLst>
              </a:rPr>
              <a:t>Description</a:t>
            </a:r>
            <a:endParaRPr lang="en-US" sz="2400" dirty="0">
              <a:ln w="10160">
                <a:solidFill>
                  <a:schemeClr val="tx2"/>
                </a:solidFill>
                <a:prstDash val="solid"/>
              </a:ln>
              <a:solidFill>
                <a:srgbClr val="FFFFFF"/>
              </a:solidFill>
              <a:effectLst>
                <a:outerShdw blurRad="38100" dist="32000" dir="5400000" algn="tl">
                  <a:srgbClr val="000000">
                    <a:alpha val="30000"/>
                  </a:srgbClr>
                </a:outerShdw>
              </a:effectLst>
            </a:endParaRPr>
          </a:p>
        </p:txBody>
      </p:sp>
      <p:sp>
        <p:nvSpPr>
          <p:cNvPr id="28" name="Rectangle 27"/>
          <p:cNvSpPr/>
          <p:nvPr/>
        </p:nvSpPr>
        <p:spPr>
          <a:xfrm>
            <a:off x="0" y="1066800"/>
            <a:ext cx="2362200" cy="400110"/>
          </a:xfrm>
          <a:prstGeom prst="rect">
            <a:avLst/>
          </a:prstGeom>
          <a:noFill/>
        </p:spPr>
        <p:txBody>
          <a:bodyPr wrap="square" lIns="91440" tIns="45720" rIns="91440" bIns="45720">
            <a:spAutoFit/>
          </a:bodyPr>
          <a:lstStyle/>
          <a:p>
            <a:pPr algn="ctr"/>
            <a:r>
              <a:rPr lang="en-US" sz="2000" b="1" dirty="0" smtClean="0">
                <a:ln w="12700">
                  <a:solidFill>
                    <a:schemeClr val="tx2"/>
                  </a:solidFill>
                  <a:prstDash val="solid"/>
                </a:ln>
                <a:solidFill>
                  <a:schemeClr val="bg2">
                    <a:tint val="85000"/>
                    <a:satMod val="155000"/>
                  </a:schemeClr>
                </a:solidFill>
                <a:effectLst>
                  <a:outerShdw blurRad="41275" dist="20320" dir="1800000" algn="tl" rotWithShape="0">
                    <a:srgbClr val="000000">
                      <a:alpha val="40000"/>
                    </a:srgbClr>
                  </a:outerShdw>
                </a:effectLst>
              </a:rPr>
              <a:t>Team Members:</a:t>
            </a:r>
            <a:endParaRPr lang="en-US" sz="2000" b="1" dirty="0">
              <a:ln w="12700">
                <a:solidFill>
                  <a:schemeClr val="tx2"/>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Rectangle 28"/>
          <p:cNvSpPr/>
          <p:nvPr/>
        </p:nvSpPr>
        <p:spPr>
          <a:xfrm>
            <a:off x="0" y="2743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Anthony Llanos</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Rectangle 29"/>
          <p:cNvSpPr/>
          <p:nvPr/>
        </p:nvSpPr>
        <p:spPr>
          <a:xfrm>
            <a:off x="0" y="48006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Juan </a:t>
            </a:r>
            <a:r>
              <a:rPr lang="en-US" sz="2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Lebrón</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Rectangle 30"/>
          <p:cNvSpPr/>
          <p:nvPr/>
        </p:nvSpPr>
        <p:spPr>
          <a:xfrm>
            <a:off x="0" y="6934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Jesus Luzon</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Rectangle 31"/>
          <p:cNvSpPr/>
          <p:nvPr/>
        </p:nvSpPr>
        <p:spPr>
          <a:xfrm>
            <a:off x="0" y="9220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Jean </a:t>
            </a:r>
            <a:r>
              <a:rPr lang="en-US" sz="2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Méndez</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42" name="Straight Connector 41"/>
          <p:cNvCxnSpPr/>
          <p:nvPr/>
        </p:nvCxnSpPr>
        <p:spPr>
          <a:xfrm flipH="1">
            <a:off x="2133600" y="914400"/>
            <a:ext cx="76200" cy="9144000"/>
          </a:xfrm>
          <a:prstGeom prst="line">
            <a:avLst/>
          </a:prstGeom>
          <a:ln w="38100" cmpd="sng">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1" name="Picture 40" descr="logo_gif_shadow.gif"/>
          <p:cNvPicPr>
            <a:picLocks noChangeAspect="1"/>
          </p:cNvPicPr>
          <p:nvPr/>
        </p:nvPicPr>
        <p:blipFill>
          <a:blip r:embed="rId7" cstate="print"/>
          <a:stretch>
            <a:fillRect/>
          </a:stretch>
        </p:blipFill>
        <p:spPr>
          <a:xfrm>
            <a:off x="2209800" y="-304800"/>
            <a:ext cx="3467100" cy="1409700"/>
          </a:xfrm>
          <a:prstGeom prst="rect">
            <a:avLst/>
          </a:prstGeom>
          <a:effectLst/>
        </p:spPr>
      </p:pic>
      <p:pic>
        <p:nvPicPr>
          <p:cNvPr id="4" name="Picture 3" descr="System Block Diagram v2 - System Block Diagram-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7021" y="5791200"/>
            <a:ext cx="5675379" cy="3733801"/>
          </a:xfrm>
          <a:prstGeom prst="rect">
            <a:avLst/>
          </a:prstGeom>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TotalTime>
  <Words>265</Words>
  <Application>Microsoft Macintosh PowerPoint</Application>
  <PresentationFormat>Custom</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JJLB</dc:creator>
  <cp:lastModifiedBy>Anthony</cp:lastModifiedBy>
  <cp:revision>60</cp:revision>
  <cp:lastPrinted>2013-09-12T11:27:35Z</cp:lastPrinted>
  <dcterms:created xsi:type="dcterms:W3CDTF">2013-09-11T00:42:44Z</dcterms:created>
  <dcterms:modified xsi:type="dcterms:W3CDTF">2013-09-12T12:46:59Z</dcterms:modified>
</cp:coreProperties>
</file>