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93829" autoAdjust="0"/>
  </p:normalViewPr>
  <p:slideViewPr>
    <p:cSldViewPr>
      <p:cViewPr>
        <p:scale>
          <a:sx n="100" d="100"/>
          <a:sy n="100" d="100"/>
        </p:scale>
        <p:origin x="-1952" y="-272"/>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31"/>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9" y="591397"/>
            <a:ext cx="4330144"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9FB74-1CED-415F-A33F-484AE60E876B}" type="datetimeFigureOut">
              <a:rPr lang="en-US" smtClean="0"/>
              <a:pPr/>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1"/>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9FB74-1CED-415F-A33F-484AE60E876B}" type="datetimeFigureOut">
              <a:rPr lang="en-US" smtClean="0"/>
              <a:pPr/>
              <a:t>10/3/13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9FB74-1CED-415F-A33F-484AE60E876B}" type="datetimeFigureOut">
              <a:rPr lang="en-US" smtClean="0"/>
              <a:pPr/>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7"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7"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9FB74-1CED-415F-A33F-484AE60E876B}" type="datetimeFigureOut">
              <a:rPr lang="en-US" smtClean="0"/>
              <a:pPr/>
              <a:t>10/3/13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9FB74-1CED-415F-A33F-484AE60E876B}" type="datetimeFigureOut">
              <a:rPr lang="en-US" smtClean="0"/>
              <a:pPr/>
              <a:t>10/3/13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9FB74-1CED-415F-A33F-484AE60E876B}" type="datetimeFigureOut">
              <a:rPr lang="en-US" smtClean="0"/>
              <a:pPr/>
              <a:t>10/3/13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5"/>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5"/>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9FB74-1CED-415F-A33F-484AE60E876B}" type="datetimeFigureOut">
              <a:rPr lang="en-US" smtClean="0"/>
              <a:pPr/>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9FB74-1CED-415F-A33F-484AE60E876B}" type="datetimeFigureOut">
              <a:rPr lang="en-US" smtClean="0"/>
              <a:pPr/>
              <a:t>10/3/13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05B6B-C703-4FA2-9BA2-C7C9E81C52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8"/>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55"/>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B539FB74-1CED-415F-A33F-484AE60E876B}" type="datetimeFigureOut">
              <a:rPr lang="en-US" smtClean="0"/>
              <a:pPr/>
              <a:t>10/3/13</a:t>
            </a:fld>
            <a:endParaRPr lang="en-US"/>
          </a:p>
        </p:txBody>
      </p:sp>
      <p:sp>
        <p:nvSpPr>
          <p:cNvPr id="5" name="Footer Placeholder 4"/>
          <p:cNvSpPr>
            <a:spLocks noGrp="1"/>
          </p:cNvSpPr>
          <p:nvPr>
            <p:ph type="ftr" sz="quarter" idx="3"/>
          </p:nvPr>
        </p:nvSpPr>
        <p:spPr>
          <a:xfrm>
            <a:off x="2655570" y="9322655"/>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55"/>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70005B6B-C703-4FA2-9BA2-C7C9E81C52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74000"/>
            <a:lum/>
          </a:blip>
          <a:srcRect/>
          <a:stretch>
            <a:fillRect l="-63000" r="-63000"/>
          </a:stretch>
        </a:blipFill>
        <a:effectLst/>
      </p:bgPr>
    </p:bg>
    <p:spTree>
      <p:nvGrpSpPr>
        <p:cNvPr id="1" name=""/>
        <p:cNvGrpSpPr/>
        <p:nvPr/>
      </p:nvGrpSpPr>
      <p:grpSpPr>
        <a:xfrm>
          <a:off x="0" y="0"/>
          <a:ext cx="0" cy="0"/>
          <a:chOff x="0" y="0"/>
          <a:chExt cx="0" cy="0"/>
        </a:xfrm>
      </p:grpSpPr>
      <p:sp>
        <p:nvSpPr>
          <p:cNvPr id="37" name="Rectangle 36"/>
          <p:cNvSpPr/>
          <p:nvPr/>
        </p:nvSpPr>
        <p:spPr>
          <a:xfrm>
            <a:off x="0" y="0"/>
            <a:ext cx="7772400" cy="914400"/>
          </a:xfrm>
          <a:prstGeom prst="rect">
            <a:avLst/>
          </a:prstGeom>
          <a:gradFill flip="none" rotWithShape="1">
            <a:gsLst>
              <a:gs pos="0">
                <a:schemeClr val="tx1">
                  <a:alpha val="38000"/>
                </a:schemeClr>
              </a:gs>
              <a:gs pos="36000">
                <a:schemeClr val="bg1">
                  <a:alpha val="24000"/>
                </a:schemeClr>
              </a:gs>
              <a:gs pos="100000">
                <a:schemeClr val="bg1">
                  <a:alpha val="38000"/>
                </a:schemeClr>
              </a:gs>
            </a:gsLst>
            <a:lin ang="16200000" scaled="0"/>
            <a:tileRect/>
          </a:gradFill>
          <a:ln>
            <a:gradFill flip="none" rotWithShape="1">
              <a:gsLst>
                <a:gs pos="0">
                  <a:schemeClr val="tx1">
                    <a:lumMod val="95000"/>
                    <a:lumOff val="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56565" y="6104341"/>
            <a:ext cx="5263435" cy="3621612"/>
          </a:xfrm>
          <a:prstGeom prst="roundRect">
            <a:avLst>
              <a:gd name="adj" fmla="val 5193"/>
            </a:avLst>
          </a:prstGeom>
          <a:solidFill>
            <a:srgbClr val="FFFFFF">
              <a:shade val="85000"/>
            </a:srgbClr>
          </a:solidFill>
          <a:ln>
            <a:noFill/>
          </a:ln>
          <a:effectLst>
            <a:glow rad="114300">
              <a:schemeClr val="bg1">
                <a:alpha val="85000"/>
              </a:schemeClr>
            </a:glow>
            <a:reflection blurRad="12700" stA="38000" endPos="28000" dist="5000" dir="5400000" sy="-100000" algn="bl" rotWithShape="0"/>
          </a:effectLst>
        </p:spPr>
      </p:pic>
      <p:sp>
        <p:nvSpPr>
          <p:cNvPr id="15" name="TextBox 14"/>
          <p:cNvSpPr txBox="1"/>
          <p:nvPr/>
        </p:nvSpPr>
        <p:spPr>
          <a:xfrm>
            <a:off x="2286000" y="1524000"/>
            <a:ext cx="5334000" cy="4185761"/>
          </a:xfrm>
          <a:prstGeom prst="rect">
            <a:avLst/>
          </a:prstGeom>
          <a:solidFill>
            <a:schemeClr val="bg1">
              <a:lumMod val="95000"/>
              <a:alpha val="35000"/>
            </a:schemeClr>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sz="1400" dirty="0">
                <a:effectLst>
                  <a:outerShdw blurRad="50800" dist="38100" dir="2700000" algn="tl" rotWithShape="0">
                    <a:srgbClr val="000000">
                      <a:alpha val="43000"/>
                    </a:srgbClr>
                  </a:outerShdw>
                </a:effectLst>
              </a:rPr>
              <a:t>The wind tunnel of the Department of the Civil Engineering at UPRM is used to measure aerodynamic forces acting on </a:t>
            </a:r>
            <a:r>
              <a:rPr lang="en-US" sz="1400" dirty="0" smtClean="0">
                <a:effectLst>
                  <a:outerShdw blurRad="50800" dist="38100" dir="2700000" algn="tl" rotWithShape="0">
                    <a:srgbClr val="000000">
                      <a:alpha val="43000"/>
                    </a:srgbClr>
                  </a:outerShdw>
                </a:effectLst>
              </a:rPr>
              <a:t>objects. The </a:t>
            </a:r>
            <a:r>
              <a:rPr lang="en-US" sz="1400" dirty="0">
                <a:effectLst>
                  <a:outerShdw blurRad="50800" dist="38100" dir="2700000" algn="tl" rotWithShape="0">
                    <a:srgbClr val="000000">
                      <a:alpha val="43000"/>
                    </a:srgbClr>
                  </a:outerShdw>
                </a:effectLst>
              </a:rPr>
              <a:t>tunnel uses a manually controlled balance to measure drag and lift forces which makes this tool and procedure imprecise and outdated. </a:t>
            </a:r>
            <a:r>
              <a:rPr lang="en-US" sz="1400" b="1" dirty="0" err="1">
                <a:effectLst>
                  <a:outerShdw blurRad="50800" dist="38100" dir="2700000" algn="tl" rotWithShape="0">
                    <a:srgbClr val="000000">
                      <a:alpha val="43000"/>
                    </a:srgbClr>
                  </a:outerShdw>
                </a:effectLst>
              </a:rPr>
              <a:t>AeroBal</a:t>
            </a:r>
            <a:r>
              <a:rPr lang="en-US" sz="1400" dirty="0">
                <a:effectLst>
                  <a:outerShdw blurRad="50800" dist="38100" dir="2700000" algn="tl" rotWithShape="0">
                    <a:srgbClr val="000000">
                      <a:alpha val="43000"/>
                    </a:srgbClr>
                  </a:outerShdw>
                </a:effectLst>
              </a:rPr>
              <a:t> brings the tunnel to the 21st century by automating the process using sensors, motors, LCD screens, and Bluetooth compatibility, running on a powerful TM4C ARM Cortex-M4 processor.</a:t>
            </a:r>
          </a:p>
          <a:p>
            <a:pPr algn="just"/>
            <a:r>
              <a:rPr lang="en-US" sz="1400" dirty="0">
                <a:effectLst>
                  <a:outerShdw blurRad="50800" dist="38100" dir="2700000" algn="tl" rotWithShape="0">
                    <a:srgbClr val="000000">
                      <a:alpha val="43000"/>
                    </a:srgbClr>
                  </a:outerShdw>
                </a:effectLst>
              </a:rPr>
              <a:t> </a:t>
            </a:r>
          </a:p>
          <a:p>
            <a:pPr algn="just"/>
            <a:r>
              <a:rPr lang="en-US" sz="1400" b="1" dirty="0" err="1" smtClean="0">
                <a:effectLst>
                  <a:outerShdw blurRad="50800" dist="38100" dir="2700000" algn="tl" rotWithShape="0">
                    <a:srgbClr val="000000">
                      <a:alpha val="43000"/>
                    </a:srgbClr>
                  </a:outerShdw>
                </a:effectLst>
              </a:rPr>
              <a:t>AeroBal</a:t>
            </a:r>
            <a:r>
              <a:rPr lang="en-US" sz="1400" b="1" dirty="0" smtClean="0">
                <a:effectLst>
                  <a:outerShdw blurRad="50800" dist="38100" dir="2700000" algn="tl" rotWithShape="0">
                    <a:srgbClr val="000000">
                      <a:alpha val="43000"/>
                    </a:srgbClr>
                  </a:outerShdw>
                </a:effectLst>
              </a:rPr>
              <a:t> </a:t>
            </a:r>
            <a:r>
              <a:rPr lang="en-US" sz="1400" dirty="0" smtClean="0">
                <a:effectLst>
                  <a:outerShdw blurRad="50800" dist="38100" dir="2700000" algn="tl" rotWithShape="0">
                    <a:srgbClr val="000000">
                      <a:alpha val="43000"/>
                    </a:srgbClr>
                  </a:outerShdw>
                </a:effectLst>
              </a:rPr>
              <a:t>uses </a:t>
            </a:r>
            <a:r>
              <a:rPr lang="en-US" sz="1400" dirty="0">
                <a:effectLst>
                  <a:outerShdw blurRad="50800" dist="38100" dir="2700000" algn="tl" rotWithShape="0">
                    <a:srgbClr val="000000">
                      <a:alpha val="43000"/>
                    </a:srgbClr>
                  </a:outerShdw>
                </a:effectLst>
              </a:rPr>
              <a:t>strain gauge sensors to accurately detect the forces exerted by the wind current. An LCD screen functions as the primary interface for controlling the system and displaying data in real time, which allows users to easily see experimentation data. To add extra ease, users are able to connect through Bluetooth to the system using a mobile application which permits convenient control of the system and the ability to read the data from the comfort of their tablets. Pressure, barometric, humidity, and temperature sensors will be implemented to give more data to the user. All of these sensors should give users more productivity when conducting research using the tunnel.</a:t>
            </a:r>
          </a:p>
        </p:txBody>
      </p:sp>
      <p:pic>
        <p:nvPicPr>
          <p:cNvPr id="21" name="Picture 20" descr="photo.JPG"/>
          <p:cNvPicPr>
            <a:picLocks noChangeAspect="1"/>
          </p:cNvPicPr>
          <p:nvPr/>
        </p:nvPicPr>
        <p:blipFill>
          <a:blip r:embed="rId4" cstate="print"/>
          <a:stretch>
            <a:fillRect/>
          </a:stretch>
        </p:blipFill>
        <p:spPr>
          <a:xfrm>
            <a:off x="228600" y="1524000"/>
            <a:ext cx="1844649" cy="1600200"/>
          </a:xfrm>
          <a:prstGeom prst="rect">
            <a:avLst/>
          </a:prstGeom>
          <a:ln>
            <a:noFill/>
          </a:ln>
          <a:effectLst>
            <a:softEdge rad="112500"/>
          </a:effectLst>
        </p:spPr>
      </p:pic>
      <p:pic>
        <p:nvPicPr>
          <p:cNvPr id="22" name="Picture 21" descr="388369_10151429959620337_1379785702_n.jpg"/>
          <p:cNvPicPr>
            <a:picLocks noChangeAspect="1"/>
          </p:cNvPicPr>
          <p:nvPr/>
        </p:nvPicPr>
        <p:blipFill>
          <a:blip r:embed="rId5" cstate="print"/>
          <a:stretch>
            <a:fillRect/>
          </a:stretch>
        </p:blipFill>
        <p:spPr>
          <a:xfrm>
            <a:off x="304800" y="3352800"/>
            <a:ext cx="1624084" cy="1828800"/>
          </a:xfrm>
          <a:prstGeom prst="rect">
            <a:avLst/>
          </a:prstGeom>
          <a:ln>
            <a:noFill/>
          </a:ln>
          <a:effectLst>
            <a:softEdge rad="112500"/>
          </a:effectLst>
        </p:spPr>
      </p:pic>
      <p:pic>
        <p:nvPicPr>
          <p:cNvPr id="23" name="Picture 22" descr="408710_10151420905517994_1959526851_n.jpg"/>
          <p:cNvPicPr>
            <a:picLocks noChangeAspect="1"/>
          </p:cNvPicPr>
          <p:nvPr/>
        </p:nvPicPr>
        <p:blipFill>
          <a:blip r:embed="rId6" cstate="print"/>
          <a:stretch>
            <a:fillRect/>
          </a:stretch>
        </p:blipFill>
        <p:spPr>
          <a:xfrm>
            <a:off x="228600" y="5486400"/>
            <a:ext cx="1870279" cy="1828800"/>
          </a:xfrm>
          <a:prstGeom prst="rect">
            <a:avLst/>
          </a:prstGeom>
          <a:ln>
            <a:noFill/>
          </a:ln>
          <a:effectLst>
            <a:softEdge rad="112500"/>
          </a:effectLst>
        </p:spPr>
      </p:pic>
      <p:pic>
        <p:nvPicPr>
          <p:cNvPr id="24" name="Picture 23" descr="999105_10200587151704787_269007032_n.jpg"/>
          <p:cNvPicPr>
            <a:picLocks noChangeAspect="1"/>
          </p:cNvPicPr>
          <p:nvPr/>
        </p:nvPicPr>
        <p:blipFill>
          <a:blip r:embed="rId7" cstate="print"/>
          <a:stretch>
            <a:fillRect/>
          </a:stretch>
        </p:blipFill>
        <p:spPr>
          <a:xfrm>
            <a:off x="304800" y="7696200"/>
            <a:ext cx="1704932" cy="1905000"/>
          </a:xfrm>
          <a:prstGeom prst="rect">
            <a:avLst/>
          </a:prstGeom>
          <a:ln>
            <a:noFill/>
          </a:ln>
          <a:effectLst>
            <a:softEdge rad="112500"/>
          </a:effectLst>
        </p:spPr>
      </p:pic>
      <p:sp>
        <p:nvSpPr>
          <p:cNvPr id="27" name="Rectangle 26"/>
          <p:cNvSpPr/>
          <p:nvPr/>
        </p:nvSpPr>
        <p:spPr>
          <a:xfrm>
            <a:off x="2362200" y="1066800"/>
            <a:ext cx="2286000" cy="461665"/>
          </a:xfrm>
          <a:prstGeom prst="rect">
            <a:avLst/>
          </a:prstGeom>
          <a:noFill/>
        </p:spPr>
        <p:txBody>
          <a:bodyPr wrap="square" lIns="91440" tIns="45720" rIns="91440" bIns="45720">
            <a:spAutoFit/>
            <a:scene3d>
              <a:camera prst="orthographicFront"/>
              <a:lightRig rig="threePt" dir="t"/>
            </a:scene3d>
            <a:sp3d prstMaterial="matte"/>
          </a:bodyPr>
          <a:lstStyle/>
          <a:p>
            <a:r>
              <a:rPr lang="en-US" sz="2400" dirty="0" smtClean="0">
                <a:ln w="10160">
                  <a:solidFill>
                    <a:schemeClr val="tx2"/>
                  </a:solidFill>
                  <a:prstDash val="solid"/>
                </a:ln>
                <a:solidFill>
                  <a:srgbClr val="FFFFFF"/>
                </a:solidFill>
                <a:effectLst>
                  <a:outerShdw blurRad="38100" dist="32000" dir="5400000" algn="tl">
                    <a:srgbClr val="000000">
                      <a:alpha val="30000"/>
                    </a:srgbClr>
                  </a:outerShdw>
                </a:effectLst>
              </a:rPr>
              <a:t>Description</a:t>
            </a:r>
            <a:endParaRPr lang="en-US" sz="2400" dirty="0">
              <a:ln w="10160">
                <a:solidFill>
                  <a:schemeClr val="tx2"/>
                </a:solidFill>
                <a:prstDash val="solid"/>
              </a:ln>
              <a:solidFill>
                <a:srgbClr val="FFFFFF"/>
              </a:solidFill>
              <a:effectLst>
                <a:outerShdw blurRad="38100" dist="32000" dir="5400000" algn="tl">
                  <a:srgbClr val="000000">
                    <a:alpha val="30000"/>
                  </a:srgbClr>
                </a:outerShdw>
              </a:effectLst>
            </a:endParaRPr>
          </a:p>
        </p:txBody>
      </p:sp>
      <p:sp>
        <p:nvSpPr>
          <p:cNvPr id="28" name="Rectangle 27"/>
          <p:cNvSpPr/>
          <p:nvPr/>
        </p:nvSpPr>
        <p:spPr>
          <a:xfrm>
            <a:off x="0" y="1066800"/>
            <a:ext cx="2362200" cy="400110"/>
          </a:xfrm>
          <a:prstGeom prst="rect">
            <a:avLst/>
          </a:prstGeom>
          <a:noFill/>
        </p:spPr>
        <p:txBody>
          <a:bodyPr wrap="square" lIns="91440" tIns="45720" rIns="91440" bIns="45720">
            <a:spAutoFit/>
          </a:bodyPr>
          <a:lstStyle/>
          <a:p>
            <a:pPr algn="ctr"/>
            <a:r>
              <a:rPr lang="en-US" sz="2000" b="1" dirty="0" smtClean="0">
                <a:ln w="12700">
                  <a:solidFill>
                    <a:schemeClr val="tx2"/>
                  </a:solidFill>
                  <a:prstDash val="solid"/>
                </a:ln>
                <a:solidFill>
                  <a:schemeClr val="bg2">
                    <a:tint val="85000"/>
                    <a:satMod val="155000"/>
                  </a:schemeClr>
                </a:solidFill>
                <a:effectLst>
                  <a:outerShdw blurRad="41275" dist="20320" dir="1800000" algn="tl" rotWithShape="0">
                    <a:srgbClr val="000000">
                      <a:alpha val="40000"/>
                    </a:srgbClr>
                  </a:outerShdw>
                </a:effectLst>
              </a:rPr>
              <a:t>Team Members:</a:t>
            </a:r>
            <a:endParaRPr lang="en-US" sz="2000" b="1" dirty="0">
              <a:ln w="12700">
                <a:solidFill>
                  <a:schemeClr val="tx2"/>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Rectangle 28"/>
          <p:cNvSpPr/>
          <p:nvPr/>
        </p:nvSpPr>
        <p:spPr>
          <a:xfrm>
            <a:off x="0" y="2743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Anthony Llanos</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Rectangle 29"/>
          <p:cNvSpPr/>
          <p:nvPr/>
        </p:nvSpPr>
        <p:spPr>
          <a:xfrm>
            <a:off x="0" y="48006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Juan </a:t>
            </a:r>
            <a:r>
              <a:rPr lang="en-US" sz="2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Lebrón</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1" name="Rectangle 30"/>
          <p:cNvSpPr/>
          <p:nvPr/>
        </p:nvSpPr>
        <p:spPr>
          <a:xfrm>
            <a:off x="0" y="6934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Jesus Luzon</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2" name="Rectangle 31"/>
          <p:cNvSpPr/>
          <p:nvPr/>
        </p:nvSpPr>
        <p:spPr>
          <a:xfrm>
            <a:off x="0" y="9220200"/>
            <a:ext cx="2286000" cy="400110"/>
          </a:xfrm>
          <a:prstGeom prst="rect">
            <a:avLst/>
          </a:prstGeom>
          <a:noFill/>
        </p:spPr>
        <p:txBody>
          <a:bodyPr wrap="squar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Jean </a:t>
            </a:r>
            <a:r>
              <a:rPr lang="en-US" sz="2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Méndez</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8" name="Straight Connector 17"/>
          <p:cNvCxnSpPr/>
          <p:nvPr/>
        </p:nvCxnSpPr>
        <p:spPr>
          <a:xfrm flipH="1">
            <a:off x="0" y="914400"/>
            <a:ext cx="777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2209800" y="914400"/>
            <a:ext cx="0" cy="9144000"/>
          </a:xfrm>
          <a:prstGeom prst="line">
            <a:avLst/>
          </a:prstGeom>
        </p:spPr>
        <p:style>
          <a:lnRef idx="2">
            <a:schemeClr val="dk1"/>
          </a:lnRef>
          <a:fillRef idx="0">
            <a:schemeClr val="dk1"/>
          </a:fillRef>
          <a:effectRef idx="1">
            <a:schemeClr val="dk1"/>
          </a:effectRef>
          <a:fontRef idx="minor">
            <a:schemeClr val="tx1"/>
          </a:fontRef>
        </p:style>
      </p:cxnSp>
      <p:sp>
        <p:nvSpPr>
          <p:cNvPr id="19" name="Rectangle 18"/>
          <p:cNvSpPr/>
          <p:nvPr/>
        </p:nvSpPr>
        <p:spPr>
          <a:xfrm flipV="1">
            <a:off x="0" y="914400"/>
            <a:ext cx="7772400" cy="9144000"/>
          </a:xfrm>
          <a:prstGeom prst="rect">
            <a:avLst/>
          </a:prstGeom>
          <a:noFill/>
          <a:ln>
            <a:gradFill flip="none" rotWithShape="1">
              <a:gsLst>
                <a:gs pos="0">
                  <a:schemeClr val="tx1">
                    <a:lumMod val="95000"/>
                    <a:lumOff val="5000"/>
                  </a:schemeClr>
                </a:gs>
                <a:gs pos="100000">
                  <a:srgbClr val="FFFFFF"/>
                </a:gs>
              </a:gsLst>
              <a:lin ang="16200000" scaled="0"/>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600" y="-304800"/>
            <a:ext cx="3328749" cy="13534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TotalTime>
  <Words>213</Words>
  <Application>Microsoft Macintosh PowerPoint</Application>
  <PresentationFormat>Custom</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JJLB</dc:creator>
  <cp:lastModifiedBy>Anthony</cp:lastModifiedBy>
  <cp:revision>66</cp:revision>
  <cp:lastPrinted>2013-10-03T08:56:06Z</cp:lastPrinted>
  <dcterms:created xsi:type="dcterms:W3CDTF">2013-09-11T00:42:44Z</dcterms:created>
  <dcterms:modified xsi:type="dcterms:W3CDTF">2013-10-03T09:04:21Z</dcterms:modified>
</cp:coreProperties>
</file>