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9" r:id="rId4"/>
    <p:sldId id="264" r:id="rId5"/>
    <p:sldId id="260" r:id="rId6"/>
    <p:sldId id="262" r:id="rId7"/>
    <p:sldId id="265" r:id="rId8"/>
    <p:sldId id="266" r:id="rId9"/>
    <p:sldId id="267" r:id="rId10"/>
    <p:sldId id="268" r:id="rId11"/>
    <p:sldId id="271" r:id="rId12"/>
    <p:sldId id="272" r:id="rId13"/>
    <p:sldId id="274" r:id="rId14"/>
    <p:sldId id="270" r:id="rId15"/>
    <p:sldId id="27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5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58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7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6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DB9A4F-375D-4FDC-AA63-8FB09FA14C3E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20CB-F5D2-4047-91F7-ECAF7714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4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ologyreview.com/view/523926/how-a-new-science-of-cities-is-emerging-from-mobile-phone-data-analysis/" TargetMode="External"/><Relationship Id="rId2" Type="http://schemas.openxmlformats.org/officeDocument/2006/relationships/hyperlink" Target="http://arxiv.org/pdf/1401.4540v1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From mobile phone data to the spatial structures of cities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Stanway </a:t>
            </a:r>
            <a:r>
              <a:rPr lang="en-US" dirty="0" err="1" smtClean="0"/>
              <a:t>liau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Hotspots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Inspect the stability of the hotspots and their evolution throughout the day</a:t>
            </a:r>
          </a:p>
          <a:p>
            <a:r>
              <a:rPr lang="en-US" dirty="0" smtClean="0"/>
              <a:t>Divide a city into cells and count the number of one hour periods that that cell has been a hotspot</a:t>
            </a:r>
          </a:p>
          <a:p>
            <a:pPr lvl="1"/>
            <a:r>
              <a:rPr lang="en-US" dirty="0" smtClean="0"/>
              <a:t>Permanent, intermediate, and intermittent hotspots</a:t>
            </a:r>
          </a:p>
          <a:p>
            <a:pPr lvl="1"/>
            <a:r>
              <a:rPr lang="en-US" dirty="0" smtClean="0"/>
              <a:t>Results robust for whichever threshold value chosen</a:t>
            </a:r>
          </a:p>
          <a:p>
            <a:r>
              <a:rPr lang="en-US" dirty="0"/>
              <a:t>Kendall tau value </a:t>
            </a:r>
            <a:r>
              <a:rPr lang="en-US" dirty="0" smtClean="0"/>
              <a:t>T(t) for permanent hotspots shows they are very stable throughout time and space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060575"/>
            <a:ext cx="6546692" cy="3770278"/>
          </a:xfrm>
        </p:spPr>
      </p:pic>
    </p:spTree>
    <p:extLst>
      <p:ext uri="{BB962C8B-B14F-4D97-AF65-F5344CB8AC3E}">
        <p14:creationId xmlns:p14="http://schemas.microsoft.com/office/powerpoint/2010/main" val="38477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structure of hotspots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3312" y="2060575"/>
                <a:ext cx="9038215" cy="4195763"/>
              </a:xfrm>
            </p:spPr>
            <p:txBody>
              <a:bodyPr/>
              <a:lstStyle/>
              <a:p>
                <a:r>
                  <a:rPr lang="en-US" dirty="0" smtClean="0"/>
                  <a:t>Look at permanent hotspots from </a:t>
                </a:r>
                <a:r>
                  <a:rPr lang="en-US" dirty="0" err="1" smtClean="0"/>
                  <a:t>LouBar</a:t>
                </a:r>
                <a:r>
                  <a:rPr lang="en-US" dirty="0" smtClean="0"/>
                  <a:t> criteria and compare how distant they are from each other, </a:t>
                </a:r>
                <a:r>
                  <a:rPr lang="en-US" dirty="0" err="1" smtClean="0"/>
                  <a:t>D_per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), compared to the city’s area </a:t>
                </a:r>
                <a:r>
                  <a:rPr lang="en-US" dirty="0" err="1" smtClean="0"/>
                  <a:t>A_i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Compacity</a:t>
                </a:r>
                <a:r>
                  <a:rPr lang="en-US" dirty="0" smtClean="0"/>
                  <a:t>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Shows how compact a city’s core is by seeing how hotspots are distributed</a:t>
                </a:r>
              </a:p>
              <a:p>
                <a:pPr lvl="1"/>
                <a:r>
                  <a:rPr lang="en-US" dirty="0" smtClean="0"/>
                  <a:t>Values close to 0 indicate a tight central core/hub</a:t>
                </a:r>
              </a:p>
              <a:p>
                <a:pPr lvl="1"/>
                <a:r>
                  <a:rPr lang="en-US" dirty="0" smtClean="0"/>
                  <a:t>Values close to 1 indicate more sprawl</a:t>
                </a:r>
              </a:p>
              <a:p>
                <a:r>
                  <a:rPr lang="en-US" dirty="0" err="1" smtClean="0"/>
                  <a:t>Compacity</a:t>
                </a:r>
                <a:r>
                  <a:rPr lang="en-US" dirty="0" smtClean="0"/>
                  <a:t> increase with population size</a:t>
                </a:r>
              </a:p>
              <a:p>
                <a:pPr lvl="1"/>
                <a:r>
                  <a:rPr lang="en-US" dirty="0" smtClean="0"/>
                  <a:t>Consistent with idea that a larger city is more polycentric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3312" y="2060575"/>
                <a:ext cx="9038215" cy="4195763"/>
              </a:xfrm>
              <a:blipFill rotWithShape="0">
                <a:blip r:embed="rId2"/>
                <a:stretch>
                  <a:fillRect l="-20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9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Compacity</a:t>
            </a:r>
            <a:r>
              <a:rPr lang="en-US" dirty="0" smtClean="0"/>
              <a:t> for 31 cities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65" y="1502374"/>
            <a:ext cx="8474772" cy="4195762"/>
          </a:xfrm>
        </p:spPr>
      </p:pic>
      <p:sp>
        <p:nvSpPr>
          <p:cNvPr id="5" name="TextBox 4"/>
          <p:cNvSpPr txBox="1"/>
          <p:nvPr/>
        </p:nvSpPr>
        <p:spPr>
          <a:xfrm>
            <a:off x="2081643" y="5964866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-Can see that </a:t>
            </a:r>
            <a:r>
              <a:rPr lang="en-US" dirty="0" err="1" smtClean="0"/>
              <a:t>compacity</a:t>
            </a:r>
            <a:r>
              <a:rPr lang="en-US" dirty="0" smtClean="0"/>
              <a:t> generally decreases with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Hotspot distribution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50" y="2052639"/>
            <a:ext cx="7226588" cy="3434343"/>
          </a:xfrm>
        </p:spPr>
      </p:pic>
      <p:sp>
        <p:nvSpPr>
          <p:cNvPr id="5" name="TextBox 4"/>
          <p:cNvSpPr txBox="1"/>
          <p:nvPr/>
        </p:nvSpPr>
        <p:spPr>
          <a:xfrm>
            <a:off x="1864250" y="1361648"/>
            <a:ext cx="340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Bilbao (population 950,000)</a:t>
            </a:r>
          </a:p>
          <a:p>
            <a:r>
              <a:rPr lang="en-US" dirty="0" smtClean="0"/>
              <a:t>     -polycentric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8024" y="1361647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Vitoria (population 250,000)</a:t>
            </a:r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monocentric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1930" y="5686373"/>
            <a:ext cx="681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-Spatial distribution of 1 km^2 hotspots in Bilbao and Vitoria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Researchers found that the intermittent and intermediate hotspots have a high </a:t>
            </a:r>
            <a:r>
              <a:rPr lang="en-US" dirty="0" err="1" smtClean="0"/>
              <a:t>compacity</a:t>
            </a:r>
            <a:r>
              <a:rPr lang="en-US" dirty="0" smtClean="0"/>
              <a:t> value, meaning they are pretty much spread out everywhere</a:t>
            </a:r>
          </a:p>
          <a:p>
            <a:pPr lvl="1"/>
            <a:r>
              <a:rPr lang="en-US" dirty="0" smtClean="0"/>
              <a:t>So more significant to look at differences in spatial organization of permanent vs. nonpermanent hotspots</a:t>
            </a:r>
          </a:p>
          <a:p>
            <a:r>
              <a:rPr lang="en-US" dirty="0" smtClean="0"/>
              <a:t>Possible to characterize a city based on its dynamical properties using the indices in the study</a:t>
            </a:r>
          </a:p>
          <a:p>
            <a:pPr lvl="1"/>
            <a:r>
              <a:rPr lang="en-US" dirty="0" smtClean="0"/>
              <a:t>Step towards a quantitative typology </a:t>
            </a:r>
            <a:r>
              <a:rPr lang="en-US" smtClean="0"/>
              <a:t>of cities</a:t>
            </a:r>
            <a:endParaRPr lang="en-US" dirty="0" smtClean="0"/>
          </a:p>
          <a:p>
            <a:r>
              <a:rPr lang="en-US" dirty="0" smtClean="0"/>
              <a:t>Possible applications are where to focus efforts on infrastructure, traffic analysis</a:t>
            </a:r>
          </a:p>
          <a:p>
            <a:r>
              <a:rPr lang="en-US" dirty="0" smtClean="0"/>
              <a:t>Study shows a good application of big data</a:t>
            </a:r>
          </a:p>
        </p:txBody>
      </p:sp>
    </p:spTree>
    <p:extLst>
      <p:ext uri="{BB962C8B-B14F-4D97-AF65-F5344CB8AC3E}">
        <p14:creationId xmlns:p14="http://schemas.microsoft.com/office/powerpoint/2010/main" val="38885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arxiv.org/pdf/1401.4540v1.pdf</a:t>
            </a:r>
            <a:endParaRPr lang="en-US" dirty="0" smtClean="0"/>
          </a:p>
          <a:p>
            <a:r>
              <a:rPr lang="en-US">
                <a:hlinkClick r:id="rId3"/>
              </a:rPr>
              <a:t>http://www.technologyreview.com/view/523926/how-a-new-science-of-cities-is-emerging-from-mobile-phone-data-analysis/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547" y="1614824"/>
            <a:ext cx="2221123" cy="1915647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anonymous mobile phone traces in 31 Spanish cities during weekdays for 55 days</a:t>
            </a:r>
          </a:p>
          <a:p>
            <a:r>
              <a:rPr lang="en-US" dirty="0" smtClean="0"/>
              <a:t>Detect individual mobility patterns, urban land use, and locations of communities</a:t>
            </a:r>
          </a:p>
          <a:p>
            <a:r>
              <a:rPr lang="en-US" dirty="0" smtClean="0"/>
              <a:t>Characterize city by landscape density, space consumption, activity centers, and degree of polycentrism</a:t>
            </a:r>
          </a:p>
          <a:p>
            <a:r>
              <a:rPr lang="en-US" dirty="0" smtClean="0"/>
              <a:t>Gives a dynamic analysis as opposed to using census data</a:t>
            </a:r>
          </a:p>
          <a:p>
            <a:pPr lvl="1"/>
            <a:r>
              <a:rPr lang="en-US" dirty="0" smtClean="0"/>
              <a:t>E.g. changes throughout the day</a:t>
            </a:r>
            <a:endParaRPr lang="en-US" dirty="0"/>
          </a:p>
          <a:p>
            <a:r>
              <a:rPr lang="en-US" dirty="0" smtClean="0"/>
              <a:t>Goal is to characterize the spatial structure of cities quantitatively</a:t>
            </a:r>
          </a:p>
        </p:txBody>
      </p:sp>
    </p:spTree>
    <p:extLst>
      <p:ext uri="{BB962C8B-B14F-4D97-AF65-F5344CB8AC3E}">
        <p14:creationId xmlns:p14="http://schemas.microsoft.com/office/powerpoint/2010/main" val="24548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Cities diverse in geography</a:t>
            </a:r>
          </a:p>
          <a:p>
            <a:pPr lvl="1"/>
            <a:r>
              <a:rPr lang="en-US" dirty="0" smtClean="0"/>
              <a:t>E.g. port, island, or central cities</a:t>
            </a:r>
          </a:p>
          <a:p>
            <a:r>
              <a:rPr lang="en-US" dirty="0" smtClean="0"/>
              <a:t>Plot the time evolution of number of users along the day</a:t>
            </a:r>
          </a:p>
          <a:p>
            <a:pPr lvl="1"/>
            <a:r>
              <a:rPr lang="en-US" dirty="0" smtClean="0"/>
              <a:t>Peaks at 12pm and 6pm in all cities</a:t>
            </a:r>
          </a:p>
          <a:p>
            <a:r>
              <a:rPr lang="en-US" dirty="0" smtClean="0"/>
              <a:t>Scale results by number of cell phone users to compare different cities</a:t>
            </a:r>
          </a:p>
          <a:p>
            <a:pPr lvl="1"/>
            <a:r>
              <a:rPr lang="en-US" dirty="0" smtClean="0"/>
              <a:t>Results show a common thread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88" y="2055813"/>
            <a:ext cx="4141362" cy="4200525"/>
          </a:xfrm>
        </p:spPr>
      </p:pic>
    </p:spTree>
    <p:extLst>
      <p:ext uri="{BB962C8B-B14F-4D97-AF65-F5344CB8AC3E}">
        <p14:creationId xmlns:p14="http://schemas.microsoft.com/office/powerpoint/2010/main" val="6039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users per hour per day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1853248"/>
            <a:ext cx="8257983" cy="45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142" y="432759"/>
            <a:ext cx="8825657" cy="566738"/>
          </a:xfrm>
        </p:spPr>
        <p:txBody>
          <a:bodyPr>
            <a:noAutofit/>
          </a:bodyPr>
          <a:lstStyle/>
          <a:p>
            <a:r>
              <a:rPr lang="en-US" sz="4200" dirty="0" smtClean="0"/>
              <a:t>Users vs. population size</a:t>
            </a:r>
            <a:endParaRPr lang="en-US" sz="4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-No correlation between population size and physical size of city (left graph)</a:t>
            </a:r>
          </a:p>
          <a:p>
            <a:r>
              <a:rPr lang="en-US" sz="1600" dirty="0" smtClean="0"/>
              <a:t>-However, the percentage of population using a phone compared to population size holds at a constant ratio (right graph)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07" y="1171777"/>
            <a:ext cx="7889529" cy="40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phone data gives the function p(</a:t>
            </a:r>
            <a:r>
              <a:rPr lang="en-US" dirty="0" err="1" smtClean="0"/>
              <a:t>i</a:t>
            </a:r>
            <a:r>
              <a:rPr lang="en-US" dirty="0" smtClean="0"/>
              <a:t>, t) – the density of users at location </a:t>
            </a:r>
            <a:r>
              <a:rPr lang="en-US" dirty="0" err="1" smtClean="0"/>
              <a:t>i</a:t>
            </a:r>
            <a:r>
              <a:rPr lang="en-US" dirty="0" smtClean="0"/>
              <a:t> at time t</a:t>
            </a:r>
          </a:p>
          <a:p>
            <a:r>
              <a:rPr lang="en-US" dirty="0" smtClean="0"/>
              <a:t>Two ways of analyzing data:</a:t>
            </a:r>
          </a:p>
          <a:p>
            <a:pPr lvl="1"/>
            <a:r>
              <a:rPr lang="en-US" dirty="0" smtClean="0"/>
              <a:t>Identify the local maxima and minima of p(</a:t>
            </a:r>
            <a:r>
              <a:rPr lang="en-US" dirty="0" err="1" smtClean="0"/>
              <a:t>i</a:t>
            </a:r>
            <a:r>
              <a:rPr lang="en-US" dirty="0" smtClean="0"/>
              <a:t>, t) to find hotspots</a:t>
            </a:r>
          </a:p>
          <a:p>
            <a:pPr lvl="2"/>
            <a:r>
              <a:rPr lang="en-US" dirty="0" smtClean="0"/>
              <a:t>Gives a more “local” look at different parts of the city</a:t>
            </a:r>
          </a:p>
          <a:p>
            <a:pPr lvl="1"/>
            <a:r>
              <a:rPr lang="en-US" dirty="0" smtClean="0"/>
              <a:t>Define global indicators that consider all points and weigh them by user density</a:t>
            </a:r>
          </a:p>
          <a:p>
            <a:pPr lvl="2"/>
            <a:r>
              <a:rPr lang="en-US" dirty="0" smtClean="0"/>
              <a:t>Informs us about the “global” properties of the city as a whole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Average cell phone users per hour during an average day for the 8 biggest cities (left graph)</a:t>
            </a:r>
          </a:p>
          <a:p>
            <a:r>
              <a:rPr lang="en-US" dirty="0" smtClean="0"/>
              <a:t>Same data but rescaled for all 31 cities (right graph)</a:t>
            </a:r>
          </a:p>
          <a:p>
            <a:pPr lvl="1"/>
            <a:r>
              <a:rPr lang="en-US" dirty="0" smtClean="0"/>
              <a:t>Rescaled by dividing the number of users in city </a:t>
            </a:r>
            <a:r>
              <a:rPr lang="en-US" dirty="0" err="1" smtClean="0"/>
              <a:t>i</a:t>
            </a:r>
            <a:r>
              <a:rPr lang="en-US" dirty="0" smtClean="0"/>
              <a:t> at time t by the total number of users in city </a:t>
            </a:r>
            <a:r>
              <a:rPr lang="en-US" dirty="0" err="1" smtClean="0"/>
              <a:t>i</a:t>
            </a:r>
            <a:r>
              <a:rPr lang="en-US" dirty="0" smtClean="0"/>
              <a:t> during the entire day</a:t>
            </a:r>
          </a:p>
          <a:p>
            <a:pPr lvl="1"/>
            <a:r>
              <a:rPr lang="en-US" dirty="0" smtClean="0"/>
              <a:t>There’s a common “rhythm” to all cities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8" y="2473037"/>
            <a:ext cx="5833145" cy="3200814"/>
          </a:xfrm>
        </p:spPr>
      </p:pic>
    </p:spTree>
    <p:extLst>
      <p:ext uri="{BB962C8B-B14F-4D97-AF65-F5344CB8AC3E}">
        <p14:creationId xmlns:p14="http://schemas.microsoft.com/office/powerpoint/2010/main" val="21825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average weighted distance between users, D, tells a lot about the organization of a city </a:t>
            </a:r>
          </a:p>
          <a:p>
            <a:pPr lvl="1"/>
            <a:r>
              <a:rPr lang="en-US" dirty="0" smtClean="0"/>
              <a:t>Normalized for density of each cell</a:t>
            </a:r>
          </a:p>
          <a:p>
            <a:r>
              <a:rPr lang="en-US" dirty="0" smtClean="0"/>
              <a:t>Data normalized for the location of the scattered locations of the cell towers</a:t>
            </a:r>
          </a:p>
          <a:p>
            <a:r>
              <a:rPr lang="en-US" dirty="0" smtClean="0"/>
              <a:t>People cluster together at different times of the day (left graph)</a:t>
            </a:r>
          </a:p>
          <a:p>
            <a:r>
              <a:rPr lang="en-US" dirty="0" smtClean="0"/>
              <a:t>Dilation index u defined as </a:t>
            </a:r>
            <a:r>
              <a:rPr lang="en-US" dirty="0" err="1" smtClean="0"/>
              <a:t>D_max</a:t>
            </a:r>
            <a:r>
              <a:rPr lang="en-US" dirty="0" smtClean="0"/>
              <a:t>/</a:t>
            </a:r>
            <a:r>
              <a:rPr lang="en-US" dirty="0" err="1" smtClean="0"/>
              <a:t>D_min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Plotted on right graph</a:t>
            </a:r>
          </a:p>
          <a:p>
            <a:pPr lvl="1"/>
            <a:r>
              <a:rPr lang="en-US" dirty="0" smtClean="0"/>
              <a:t>Tells about how “spatially segregated” a city is</a:t>
            </a:r>
          </a:p>
          <a:p>
            <a:pPr lvl="1"/>
            <a:r>
              <a:rPr lang="en-US" dirty="0" smtClean="0"/>
              <a:t>Lower value corresponds to businesses being mixed with residential areas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10" y="2755153"/>
            <a:ext cx="5860869" cy="2876719"/>
          </a:xfrm>
        </p:spPr>
      </p:pic>
    </p:spTree>
    <p:extLst>
      <p:ext uri="{BB962C8B-B14F-4D97-AF65-F5344CB8AC3E}">
        <p14:creationId xmlns:p14="http://schemas.microsoft.com/office/powerpoint/2010/main" val="37823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Hotspot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some threshold value that when crossed, indicates above average traffic</a:t>
            </a:r>
          </a:p>
          <a:p>
            <a:pPr lvl="1"/>
            <a:r>
              <a:rPr lang="en-US" dirty="0" err="1" smtClean="0"/>
              <a:t>d_min</a:t>
            </a:r>
            <a:r>
              <a:rPr lang="en-US" dirty="0" smtClean="0"/>
              <a:t>: average value of traffic</a:t>
            </a:r>
          </a:p>
          <a:p>
            <a:pPr lvl="1"/>
            <a:r>
              <a:rPr lang="en-US" dirty="0" err="1" smtClean="0"/>
              <a:t>d_max</a:t>
            </a:r>
            <a:r>
              <a:rPr lang="en-US" dirty="0" smtClean="0"/>
              <a:t>: reasonable max value using the </a:t>
            </a:r>
            <a:r>
              <a:rPr lang="en-US" dirty="0" err="1" smtClean="0"/>
              <a:t>LouBar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Regardless of choice of threshold, results should be robust, indicating some intrinsic property of the city</a:t>
            </a:r>
          </a:p>
          <a:p>
            <a:r>
              <a:rPr lang="en-US" dirty="0" smtClean="0"/>
              <a:t>Shown that number of activity centers N_a in the US scales as N_a ~ </a:t>
            </a:r>
            <a:r>
              <a:rPr lang="en-US" dirty="0" err="1" smtClean="0"/>
              <a:t>P^b</a:t>
            </a:r>
            <a:r>
              <a:rPr lang="en-US" dirty="0" smtClean="0"/>
              <a:t>, where b = 0.64</a:t>
            </a:r>
            <a:endParaRPr lang="en-US" dirty="0"/>
          </a:p>
          <a:p>
            <a:pPr lvl="1"/>
            <a:r>
              <a:rPr lang="en-US" dirty="0" smtClean="0"/>
              <a:t>Exponent is affected by choice of spatial boundaries</a:t>
            </a:r>
          </a:p>
          <a:p>
            <a:pPr lvl="1"/>
            <a:r>
              <a:rPr lang="en-US" dirty="0" smtClean="0"/>
              <a:t>“Urban areas” should fit the pattern while official city boundaries may not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33" y="2055813"/>
            <a:ext cx="4284872" cy="4200525"/>
          </a:xfrm>
        </p:spPr>
      </p:pic>
    </p:spTree>
    <p:extLst>
      <p:ext uri="{BB962C8B-B14F-4D97-AF65-F5344CB8AC3E}">
        <p14:creationId xmlns:p14="http://schemas.microsoft.com/office/powerpoint/2010/main" val="32568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792</TotalTime>
  <Words>734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Ion</vt:lpstr>
      <vt:lpstr>From mobile phone data to the spatial structures of cities</vt:lpstr>
      <vt:lpstr>Introduction</vt:lpstr>
      <vt:lpstr>Collecting data</vt:lpstr>
      <vt:lpstr>Number of users per hour per day</vt:lpstr>
      <vt:lpstr>Users vs. population size</vt:lpstr>
      <vt:lpstr>Data analysis</vt:lpstr>
      <vt:lpstr>Global analysis</vt:lpstr>
      <vt:lpstr>Density Analysis</vt:lpstr>
      <vt:lpstr>Hotspot analysis</vt:lpstr>
      <vt:lpstr>Hotspots stability</vt:lpstr>
      <vt:lpstr>Spatial structure of hotspots</vt:lpstr>
      <vt:lpstr>Compacity for 31 cities</vt:lpstr>
      <vt:lpstr>Hotspot distribution example</vt:lpstr>
      <vt:lpstr>Conclusion</vt:lpstr>
      <vt:lpstr>References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mobile phone data to the spatial structures of cities</dc:title>
  <dc:creator>Stanway</dc:creator>
  <cp:lastModifiedBy>Stanway</cp:lastModifiedBy>
  <cp:revision>54</cp:revision>
  <dcterms:created xsi:type="dcterms:W3CDTF">2014-03-03T08:37:23Z</dcterms:created>
  <dcterms:modified xsi:type="dcterms:W3CDTF">2014-03-10T18:53:55Z</dcterms:modified>
</cp:coreProperties>
</file>