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3" r:id="rId9"/>
    <p:sldId id="275" r:id="rId10"/>
    <p:sldId id="276" r:id="rId11"/>
    <p:sldId id="287" r:id="rId12"/>
    <p:sldId id="277" r:id="rId13"/>
    <p:sldId id="267" r:id="rId14"/>
    <p:sldId id="268" r:id="rId15"/>
    <p:sldId id="270" r:id="rId16"/>
    <p:sldId id="273" r:id="rId17"/>
    <p:sldId id="269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86355" autoAdjust="0"/>
  </p:normalViewPr>
  <p:slideViewPr>
    <p:cSldViewPr>
      <p:cViewPr>
        <p:scale>
          <a:sx n="103" d="100"/>
          <a:sy n="103" d="100"/>
        </p:scale>
        <p:origin x="-11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Change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51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Check-Out</a:t>
            </a:r>
          </a:p>
          <a:p>
            <a:pPr lvl="1"/>
            <a:r>
              <a:rPr lang="en-US" dirty="0"/>
              <a:t>The act of creating a local working copy from the </a:t>
            </a:r>
            <a:r>
              <a:rPr lang="en-US" dirty="0" smtClean="0"/>
              <a:t>repository</a:t>
            </a:r>
          </a:p>
          <a:p>
            <a:r>
              <a:rPr lang="en-US" b="1" dirty="0" smtClean="0"/>
              <a:t>Commit</a:t>
            </a:r>
          </a:p>
          <a:p>
            <a:pPr lvl="1"/>
            <a:r>
              <a:rPr lang="en-US" dirty="0" smtClean="0"/>
              <a:t>The action of writing the changes made in the working copy back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6348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Picture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20334"/>
            <a:ext cx="7754998" cy="3276600"/>
          </a:xfrm>
        </p:spPr>
      </p:pic>
      <p:cxnSp>
        <p:nvCxnSpPr>
          <p:cNvPr id="8" name="Curved Connector 7"/>
          <p:cNvCxnSpPr/>
          <p:nvPr/>
        </p:nvCxnSpPr>
        <p:spPr>
          <a:xfrm flipV="1">
            <a:off x="2590800" y="2863334"/>
            <a:ext cx="3276600" cy="91440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1400" y="359306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heckout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2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89948"/>
            <a:ext cx="9090582" cy="45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err="1"/>
              <a:t>g</a:t>
            </a:r>
            <a:r>
              <a:rPr lang="en-US" sz="1800" dirty="0" err="1" smtClean="0"/>
              <a:t>it</a:t>
            </a:r>
            <a:r>
              <a:rPr lang="en-US" sz="1800" dirty="0" smtClean="0"/>
              <a:t> has 4 object types to implement source control:</a:t>
            </a:r>
          </a:p>
          <a:p>
            <a:pPr lvl="1"/>
            <a:r>
              <a:rPr lang="en-US" sz="1800" b="1" dirty="0" smtClean="0"/>
              <a:t>Blobs</a:t>
            </a:r>
          </a:p>
          <a:p>
            <a:pPr lvl="2"/>
            <a:r>
              <a:rPr lang="en-US" sz="1800" dirty="0" smtClean="0"/>
              <a:t>Like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files (sequence of bytes)</a:t>
            </a:r>
          </a:p>
          <a:p>
            <a:pPr lvl="2"/>
            <a:r>
              <a:rPr lang="en-US" sz="1800" dirty="0" smtClean="0"/>
              <a:t>Stored in .</a:t>
            </a:r>
            <a:r>
              <a:rPr lang="en-US" sz="1800" dirty="0" err="1" smtClean="0"/>
              <a:t>git</a:t>
            </a:r>
            <a:r>
              <a:rPr lang="en-US" sz="1800" dirty="0" smtClean="0"/>
              <a:t>/objects</a:t>
            </a:r>
          </a:p>
          <a:p>
            <a:pPr lvl="2"/>
            <a:r>
              <a:rPr lang="en-US" sz="1800" dirty="0" smtClean="0"/>
              <a:t>Indexed by unique hash</a:t>
            </a:r>
          </a:p>
          <a:p>
            <a:pPr lvl="1"/>
            <a:r>
              <a:rPr lang="en-US" sz="1800" b="1" dirty="0" smtClean="0"/>
              <a:t>Trees</a:t>
            </a:r>
          </a:p>
          <a:p>
            <a:pPr lvl="2"/>
            <a:r>
              <a:rPr lang="en-US" sz="1800" dirty="0" smtClean="0"/>
              <a:t>Like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directories</a:t>
            </a:r>
          </a:p>
          <a:p>
            <a:pPr lvl="2"/>
            <a:r>
              <a:rPr lang="en-US" sz="1800" dirty="0" smtClean="0"/>
              <a:t>Can include other </a:t>
            </a:r>
            <a:r>
              <a:rPr lang="en-US" sz="1800" dirty="0" err="1" smtClean="0"/>
              <a:t>git</a:t>
            </a:r>
            <a:r>
              <a:rPr lang="en-US" sz="1800" dirty="0" smtClean="0"/>
              <a:t> trees or blobs</a:t>
            </a:r>
          </a:p>
          <a:p>
            <a:pPr lvl="1"/>
            <a:r>
              <a:rPr lang="en-US" sz="1800" b="1" dirty="0" smtClean="0"/>
              <a:t>Commits</a:t>
            </a:r>
          </a:p>
          <a:p>
            <a:pPr lvl="2"/>
            <a:r>
              <a:rPr lang="en-US" sz="1800" dirty="0" smtClean="0"/>
              <a:t>Created when “</a:t>
            </a:r>
            <a:r>
              <a:rPr lang="en-US" sz="1800" dirty="0" err="1" smtClean="0"/>
              <a:t>git</a:t>
            </a:r>
            <a:r>
              <a:rPr lang="en-US" sz="1800" dirty="0" smtClean="0"/>
              <a:t> commit” is executed</a:t>
            </a:r>
          </a:p>
          <a:p>
            <a:pPr lvl="2"/>
            <a:r>
              <a:rPr lang="en-US" sz="1800" dirty="0" smtClean="0"/>
              <a:t>Points to the </a:t>
            </a:r>
            <a:r>
              <a:rPr lang="en-US" sz="1800" dirty="0"/>
              <a:t>top-level </a:t>
            </a:r>
            <a:r>
              <a:rPr lang="en-US" sz="1800" dirty="0" smtClean="0"/>
              <a:t>tree of </a:t>
            </a:r>
            <a:r>
              <a:rPr lang="en-US" sz="1800" dirty="0"/>
              <a:t>the project </a:t>
            </a:r>
            <a:r>
              <a:rPr lang="en-US" sz="1800" dirty="0" smtClean="0"/>
              <a:t>at the point of commit</a:t>
            </a:r>
          </a:p>
          <a:p>
            <a:pPr lvl="2"/>
            <a:r>
              <a:rPr lang="en-US" sz="1800" dirty="0" smtClean="0"/>
              <a:t>Contains name of committer, time of commit and hash of current tree</a:t>
            </a:r>
          </a:p>
          <a:p>
            <a:pPr lvl="1"/>
            <a:r>
              <a:rPr lang="en-US" sz="1800" b="1" dirty="0" smtClean="0"/>
              <a:t>Tags</a:t>
            </a:r>
          </a:p>
          <a:p>
            <a:pPr lvl="2"/>
            <a:r>
              <a:rPr lang="en-US" sz="1800" dirty="0" smtClean="0"/>
              <a:t>Give names to commit objects for convenience</a:t>
            </a:r>
          </a:p>
          <a:p>
            <a:pPr lvl="2"/>
            <a:r>
              <a:rPr lang="en-US" sz="1800" dirty="0" smtClean="0"/>
              <a:t>Include tag name, the commit referred to, tag message, tagger info</a:t>
            </a:r>
          </a:p>
          <a:p>
            <a:pPr marL="457200" lvl="1" indent="0">
              <a:buNone/>
            </a:pPr>
            <a:r>
              <a:rPr lang="en-US" sz="2200" b="1" dirty="0" smtClean="0"/>
              <a:t>Objects uniquely identified with hashes</a:t>
            </a:r>
            <a:endParaRPr lang="en-US" sz="2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1390844" cy="685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42" y="3048000"/>
            <a:ext cx="1267002" cy="885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84" y="3733800"/>
            <a:ext cx="1219370" cy="962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465805"/>
            <a:ext cx="104789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w/o Commits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400800" cy="54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 First Commit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910577" cy="51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 First Commit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910577" cy="512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1057423" cy="12860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33623" y="1676400"/>
            <a:ext cx="999977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Architecture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head</a:t>
            </a:r>
          </a:p>
          <a:p>
            <a:pPr lvl="1"/>
            <a:r>
              <a:rPr lang="en-US" dirty="0" smtClean="0"/>
              <a:t>A reference to a commit object</a:t>
            </a:r>
          </a:p>
          <a:p>
            <a:pPr lvl="1"/>
            <a:r>
              <a:rPr lang="en-US" dirty="0" smtClean="0"/>
              <a:t>A repository can contain any number of heads</a:t>
            </a:r>
          </a:p>
          <a:p>
            <a:r>
              <a:rPr lang="en-US" b="1" dirty="0" smtClean="0"/>
              <a:t>HEAD</a:t>
            </a:r>
          </a:p>
          <a:p>
            <a:pPr lvl="1"/>
            <a:r>
              <a:rPr lang="en-US" dirty="0" smtClean="0"/>
              <a:t>Refers exclusively to the currently active (checked out) head</a:t>
            </a:r>
          </a:p>
          <a:p>
            <a:r>
              <a:rPr lang="en-US" b="1" dirty="0" smtClean="0"/>
              <a:t>Branch</a:t>
            </a:r>
          </a:p>
          <a:p>
            <a:pPr lvl="1"/>
            <a:r>
              <a:rPr lang="en-US" dirty="0" smtClean="0"/>
              <a:t>Refers to a head and the entire history of ancestor commits preceding that head</a:t>
            </a:r>
          </a:p>
          <a:p>
            <a:r>
              <a:rPr lang="en-US" b="1" dirty="0" smtClean="0"/>
              <a:t>Master</a:t>
            </a:r>
          </a:p>
          <a:p>
            <a:pPr lvl="1"/>
            <a:r>
              <a:rPr lang="en-US" dirty="0" smtClean="0"/>
              <a:t>The default head name that </a:t>
            </a:r>
            <a:r>
              <a:rPr lang="en-US" dirty="0" err="1" smtClean="0"/>
              <a:t>git</a:t>
            </a:r>
            <a:r>
              <a:rPr lang="en-US" dirty="0" smtClean="0"/>
              <a:t> creates when the repo is first created. </a:t>
            </a:r>
            <a:r>
              <a:rPr lang="en-US" dirty="0"/>
              <a:t>I</a:t>
            </a:r>
            <a:r>
              <a:rPr lang="en-US" dirty="0" smtClean="0"/>
              <a:t>t refers to the default branch created in the repository.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6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</a:t>
            </a:r>
            <a:r>
              <a:rPr lang="en-US" b="1" dirty="0" err="1" smtClean="0"/>
              <a:t>git</a:t>
            </a:r>
            <a:r>
              <a:rPr lang="en-US" b="1" dirty="0" smtClean="0"/>
              <a:t>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Getting a Repository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 //creates new repository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 //gets a copy of an existing repository</a:t>
            </a:r>
          </a:p>
          <a:p>
            <a:r>
              <a:rPr lang="en-US" b="1" dirty="0" smtClean="0"/>
              <a:t>Commits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 //adds files to the index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 // changes are added to the repo</a:t>
            </a:r>
          </a:p>
          <a:p>
            <a:r>
              <a:rPr lang="en-US" b="1" dirty="0" smtClean="0"/>
              <a:t>Getting information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help, </a:t>
            </a:r>
            <a:r>
              <a:rPr lang="en-US" dirty="0" err="1" smtClean="0"/>
              <a:t>git</a:t>
            </a:r>
            <a:r>
              <a:rPr lang="en-US" dirty="0" smtClean="0"/>
              <a:t> status, </a:t>
            </a:r>
            <a:r>
              <a:rPr lang="en-US" dirty="0" err="1" smtClean="0"/>
              <a:t>git</a:t>
            </a:r>
            <a:r>
              <a:rPr lang="en-US" dirty="0" smtClean="0"/>
              <a:t> log, </a:t>
            </a:r>
            <a:r>
              <a:rPr lang="en-US" dirty="0" err="1" smtClean="0"/>
              <a:t>git</a:t>
            </a:r>
            <a:r>
              <a:rPr lang="en-US" dirty="0" smtClean="0"/>
              <a:t> show, </a:t>
            </a:r>
            <a:r>
              <a:rPr lang="en-US" dirty="0" err="1" smtClean="0"/>
              <a:t>git</a:t>
            </a:r>
            <a:r>
              <a:rPr lang="en-US" dirty="0" smtClean="0"/>
              <a:t> diff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creates an empty </a:t>
            </a:r>
            <a:r>
              <a:rPr lang="en-US" dirty="0" err="1" smtClean="0"/>
              <a:t>git</a:t>
            </a:r>
            <a:r>
              <a:rPr lang="en-US" dirty="0" smtClean="0"/>
              <a:t> repo (.</a:t>
            </a:r>
            <a:r>
              <a:rPr lang="en-US" dirty="0" err="1" smtClean="0"/>
              <a:t>git</a:t>
            </a:r>
            <a:r>
              <a:rPr lang="en-US" dirty="0" smtClean="0"/>
              <a:t> directory with all necessary subdirectories)</a:t>
            </a: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echo “Hello World” &gt; hello.txt</a:t>
            </a: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 smtClean="0"/>
              <a:t>Adds content to the index</a:t>
            </a:r>
          </a:p>
          <a:p>
            <a:pPr lvl="1"/>
            <a:r>
              <a:rPr lang="en-US" dirty="0" smtClean="0"/>
              <a:t>Must be run prior to a commit</a:t>
            </a: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–am ‘Check in number one’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Changes Are We Managing?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Planned software development</a:t>
            </a:r>
          </a:p>
          <a:p>
            <a:pPr lvl="2"/>
            <a:r>
              <a:rPr lang="en-US" dirty="0" smtClean="0"/>
              <a:t>team members constantly add new code</a:t>
            </a:r>
          </a:p>
          <a:p>
            <a:pPr lvl="1"/>
            <a:r>
              <a:rPr lang="en-US" dirty="0" smtClean="0"/>
              <a:t>(Un)expected problems</a:t>
            </a:r>
          </a:p>
          <a:p>
            <a:pPr lvl="2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Enhancements</a:t>
            </a:r>
          </a:p>
          <a:p>
            <a:pPr lvl="2"/>
            <a:r>
              <a:rPr lang="en-US" dirty="0" smtClean="0"/>
              <a:t>Make code more efficient (memory, execution time)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“The </a:t>
            </a:r>
            <a:r>
              <a:rPr lang="en-US" sz="2800" dirty="0"/>
              <a:t>only constant in software development is </a:t>
            </a:r>
            <a:r>
              <a:rPr lang="en-US" sz="2800" dirty="0" smtClean="0"/>
              <a:t>change”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&gt;&gt; hello.txt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</a:t>
            </a:r>
            <a:r>
              <a:rPr lang="en-US" dirty="0" smtClean="0"/>
              <a:t>files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ello.txt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Shows changes we made compared to index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hello.txt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No changes shown as diff compares to the index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 smtClean="0"/>
              <a:t>Now we can see changes in working version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‘Second commit’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Undoing What Is 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checkout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checkout a specific version/branch of the tree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revert</a:t>
            </a:r>
          </a:p>
          <a:p>
            <a:pPr lvl="1"/>
            <a:r>
              <a:rPr lang="en-US" dirty="0" smtClean="0"/>
              <a:t>Reverts </a:t>
            </a:r>
            <a:r>
              <a:rPr lang="en-US" dirty="0"/>
              <a:t>a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Does not delete the commit object, just </a:t>
            </a:r>
            <a:r>
              <a:rPr lang="en-US" dirty="0"/>
              <a:t>applies a </a:t>
            </a:r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Reverts </a:t>
            </a:r>
            <a:r>
              <a:rPr lang="en-US" dirty="0"/>
              <a:t>can themselves be reverted!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never deletes a commit </a:t>
            </a: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hard to </a:t>
            </a:r>
            <a:r>
              <a:rPr lang="en-US" dirty="0" smtClean="0"/>
              <a:t>lose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4267200" cy="5697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9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GNU </a:t>
            </a:r>
            <a:r>
              <a:rPr lang="en-US" dirty="0" err="1" smtClean="0"/>
              <a:t>Diffutils</a:t>
            </a:r>
            <a:r>
              <a:rPr lang="en-US" dirty="0" smtClean="0"/>
              <a:t> uses " ` " in diagnostics</a:t>
            </a:r>
          </a:p>
          <a:p>
            <a:pPr lvl="1"/>
            <a:r>
              <a:rPr lang="en-US" dirty="0" smtClean="0"/>
              <a:t>Example: diff . – </a:t>
            </a:r>
          </a:p>
          <a:p>
            <a:pPr lvl="1"/>
            <a:r>
              <a:rPr lang="en-US" dirty="0" smtClean="0"/>
              <a:t>Output: </a:t>
            </a:r>
            <a:r>
              <a:rPr lang="en-US" dirty="0"/>
              <a:t>diff: cannot compare `-' to a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Want to use apostrophes only</a:t>
            </a:r>
          </a:p>
          <a:p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/>
              <a:t>maintainers </a:t>
            </a:r>
            <a:r>
              <a:rPr lang="en-US" dirty="0" smtClean="0"/>
              <a:t>have </a:t>
            </a:r>
            <a:r>
              <a:rPr lang="en-US" dirty="0"/>
              <a:t>a </a:t>
            </a:r>
            <a:r>
              <a:rPr lang="en-US" dirty="0" smtClean="0"/>
              <a:t>patch for this problem called “</a:t>
            </a:r>
            <a:r>
              <a:rPr lang="en-US" dirty="0" err="1" smtClean="0"/>
              <a:t>maint</a:t>
            </a:r>
            <a:r>
              <a:rPr lang="en-US" dirty="0"/>
              <a:t>: quote 'like this' or "like this", not `like this</a:t>
            </a:r>
            <a:r>
              <a:rPr lang="en-US" dirty="0" smtClean="0"/>
              <a:t>'”</a:t>
            </a:r>
          </a:p>
          <a:p>
            <a:r>
              <a:rPr lang="en-US" dirty="0" smtClean="0"/>
              <a:t>Problem: You are using </a:t>
            </a:r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/>
              <a:t>version 3.0, and the </a:t>
            </a:r>
            <a:r>
              <a:rPr lang="en-US" dirty="0" smtClean="0"/>
              <a:t>patch is for a newer version</a:t>
            </a:r>
          </a:p>
        </p:txBody>
      </p:sp>
    </p:spTree>
    <p:extLst>
      <p:ext uri="{BB962C8B-B14F-4D97-AF65-F5344CB8AC3E}">
        <p14:creationId xmlns:p14="http://schemas.microsoft.com/office/powerpoint/2010/main" val="33444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Backporting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Taking </a:t>
            </a:r>
            <a:r>
              <a:rPr lang="en-US" dirty="0"/>
              <a:t>a certain software modification (patch) and </a:t>
            </a:r>
            <a:r>
              <a:rPr lang="en-US" b="1" dirty="0"/>
              <a:t>applying it to an older version </a:t>
            </a:r>
            <a:r>
              <a:rPr lang="en-US" dirty="0"/>
              <a:t>of the software than it was initially created for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Ubuntu: 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SEASnet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is installed in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</a:t>
            </a:r>
          </a:p>
          <a:p>
            <a:pPr lvl="2"/>
            <a:r>
              <a:rPr lang="en-US" dirty="0"/>
              <a:t>Add it to </a:t>
            </a:r>
            <a:r>
              <a:rPr lang="en-US" dirty="0" smtClean="0"/>
              <a:t>PATH variable or use whole path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Make a directory ‘</a:t>
            </a:r>
            <a:r>
              <a:rPr lang="en-US" dirty="0" err="1"/>
              <a:t>gitroot</a:t>
            </a:r>
            <a:r>
              <a:rPr lang="en-US" dirty="0"/>
              <a:t>’ and get a copy of the </a:t>
            </a:r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gitroot</a:t>
            </a:r>
            <a:endParaRPr lang="en-US" dirty="0" smtClean="0"/>
          </a:p>
          <a:p>
            <a:pPr lvl="2"/>
            <a:r>
              <a:rPr lang="en-US" dirty="0" smtClean="0"/>
              <a:t>$ cd </a:t>
            </a:r>
            <a:r>
              <a:rPr lang="en-US" dirty="0" err="1" smtClean="0"/>
              <a:t>gitroot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git://git.savannah.gnu.org/diffutils.git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Follow steps in lab and use man </a:t>
            </a:r>
            <a:r>
              <a:rPr lang="en-US" dirty="0" err="1"/>
              <a:t>git</a:t>
            </a:r>
            <a:r>
              <a:rPr lang="en-US" dirty="0"/>
              <a:t> to find commands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Manage Changes?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Version Control Tools</a:t>
            </a:r>
            <a:r>
              <a:rPr lang="en-US" sz="2600" dirty="0" smtClean="0"/>
              <a:t>: track and control changes to files</a:t>
            </a:r>
          </a:p>
          <a:p>
            <a:endParaRPr lang="en-US" sz="2400" dirty="0" smtClean="0"/>
          </a:p>
          <a:p>
            <a:pPr lvl="1"/>
            <a:r>
              <a:rPr lang="en-US" dirty="0" smtClean="0"/>
              <a:t>What changes were made?</a:t>
            </a:r>
          </a:p>
          <a:p>
            <a:pPr lvl="1"/>
            <a:r>
              <a:rPr lang="en-US" dirty="0" smtClean="0"/>
              <a:t>When were changes made?</a:t>
            </a:r>
          </a:p>
          <a:p>
            <a:pPr lvl="1"/>
            <a:r>
              <a:rPr lang="en-US" dirty="0" smtClean="0"/>
              <a:t>Who made the changes?</a:t>
            </a:r>
          </a:p>
          <a:p>
            <a:pPr lvl="1"/>
            <a:r>
              <a:rPr lang="en-US" dirty="0" smtClean="0"/>
              <a:t>Revert back to a previous 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Popular Tools: Subversion, </a:t>
            </a:r>
            <a:r>
              <a:rPr lang="en-US" dirty="0" err="1" smtClean="0"/>
              <a:t>Git</a:t>
            </a:r>
            <a:r>
              <a:rPr lang="en-US" dirty="0" smtClean="0"/>
              <a:t>, Bazaar</a:t>
            </a:r>
          </a:p>
        </p:txBody>
      </p:sp>
    </p:spTree>
    <p:extLst>
      <p:ext uri="{BB962C8B-B14F-4D97-AF65-F5344CB8AC3E}">
        <p14:creationId xmlns:p14="http://schemas.microsoft.com/office/powerpoint/2010/main" val="23741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Centralized vs. Distributed VCS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central copy of the project history on a server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Changes are uploaded to the server</a:t>
            </a:r>
          </a:p>
          <a:p>
            <a:endParaRPr lang="en-US" dirty="0"/>
          </a:p>
          <a:p>
            <a:r>
              <a:rPr lang="en-US" dirty="0" smtClean="0"/>
              <a:t>Other programmers can get changes from the server</a:t>
            </a:r>
          </a:p>
          <a:p>
            <a:endParaRPr lang="en-US" dirty="0"/>
          </a:p>
          <a:p>
            <a:r>
              <a:rPr lang="en-US" dirty="0" smtClean="0"/>
              <a:t>Examples: SVN, CVS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developer gets the full history of a project on their own hard drive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Developers can communicate changes between each other without going through a central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</a:t>
            </a:r>
            <a:r>
              <a:rPr lang="en-US" b="1" dirty="0" err="1" smtClean="0"/>
              <a:t>Git</a:t>
            </a:r>
            <a:r>
              <a:rPr lang="en-US" dirty="0" smtClean="0"/>
              <a:t>, Mercurial, Bazaar, </a:t>
            </a:r>
            <a:r>
              <a:rPr lang="en-US" dirty="0" err="1" smtClean="0"/>
              <a:t>Bitkeeper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8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Centralized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29403"/>
            <a:ext cx="7726410" cy="50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6" y="1143000"/>
            <a:ext cx="5310556" cy="55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Centralized: Pros and Cons</a:t>
            </a:r>
            <a:endParaRPr lang="en-US" sz="4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r>
              <a:rPr lang="en-US" dirty="0" smtClean="0"/>
              <a:t>Everyone can see changes at the same time</a:t>
            </a:r>
            <a:endParaRPr lang="en-US" dirty="0"/>
          </a:p>
          <a:p>
            <a:r>
              <a:rPr lang="en-US" dirty="0" smtClean="0"/>
              <a:t>Simple to design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r>
              <a:rPr lang="en-US" dirty="0" smtClean="0"/>
              <a:t>Single point of failure (no backups!)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1447800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 smtClean="0"/>
              <a:t>“The full project history is only stored in one central place.” </a:t>
            </a:r>
            <a:endParaRPr lang="en-US" sz="29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64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Distributed: Pros and Cons</a:t>
            </a:r>
            <a:endParaRPr lang="en-US" sz="4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r>
              <a:rPr lang="en-US" dirty="0" smtClean="0"/>
              <a:t>Commit changes or revert to an old version while offline</a:t>
            </a:r>
          </a:p>
          <a:p>
            <a:r>
              <a:rPr lang="en-US" dirty="0" smtClean="0"/>
              <a:t>Commands run extremely fast because tool accesses the hard drive and not a remote server</a:t>
            </a:r>
          </a:p>
          <a:p>
            <a:r>
              <a:rPr lang="en-US" dirty="0"/>
              <a:t>S</a:t>
            </a:r>
            <a:r>
              <a:rPr lang="en-US" dirty="0" smtClean="0"/>
              <a:t>hare changes with a few people before showing changes to everyone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r>
              <a:rPr lang="en-US" dirty="0" smtClean="0"/>
              <a:t>long time to download</a:t>
            </a:r>
          </a:p>
          <a:p>
            <a:r>
              <a:rPr lang="en-US" dirty="0" smtClean="0"/>
              <a:t>A lot of disk space to store all versions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447800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 smtClean="0"/>
              <a:t>“The </a:t>
            </a:r>
            <a:r>
              <a:rPr lang="en-US" sz="2900" i="1" dirty="0"/>
              <a:t>entire </a:t>
            </a:r>
            <a:r>
              <a:rPr lang="en-US" sz="2900" i="1" dirty="0" smtClean="0"/>
              <a:t>project history </a:t>
            </a:r>
            <a:r>
              <a:rPr lang="en-US" sz="2900" i="1" dirty="0"/>
              <a:t>is downloaded to the hard </a:t>
            </a:r>
            <a:r>
              <a:rPr lang="en-US" sz="2900" i="1" dirty="0" smtClean="0"/>
              <a:t>drive” </a:t>
            </a:r>
            <a:endParaRPr lang="en-US" sz="29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11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 Terminology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Repository</a:t>
            </a:r>
          </a:p>
          <a:p>
            <a:pPr lvl="1"/>
            <a:r>
              <a:rPr lang="en-US" dirty="0" smtClean="0"/>
              <a:t>A data structure usually stored on a server that contains:</a:t>
            </a:r>
          </a:p>
          <a:p>
            <a:pPr lvl="2"/>
            <a:r>
              <a:rPr lang="en-US" dirty="0" smtClean="0"/>
              <a:t>A set of files and directories</a:t>
            </a:r>
          </a:p>
          <a:p>
            <a:pPr lvl="2"/>
            <a:r>
              <a:rPr lang="en-US" dirty="0" smtClean="0"/>
              <a:t>The full history and different versions of a project</a:t>
            </a:r>
          </a:p>
          <a:p>
            <a:r>
              <a:rPr lang="en-US" b="1" dirty="0" smtClean="0"/>
              <a:t>Working Copy</a:t>
            </a:r>
          </a:p>
          <a:p>
            <a:pPr lvl="1"/>
            <a:r>
              <a:rPr lang="en-US" dirty="0" smtClean="0"/>
              <a:t>A local copy of files from a repository at a specific time or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943</Words>
  <Application>Microsoft Office PowerPoint</Application>
  <PresentationFormat>On-screen Show (4:3)</PresentationFormat>
  <Paragraphs>160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Change Management</vt:lpstr>
      <vt:lpstr>What Changes Are We Managing?</vt:lpstr>
      <vt:lpstr>How Do We Manage Changes?</vt:lpstr>
      <vt:lpstr>Centralized vs. Distributed VCS</vt:lpstr>
      <vt:lpstr>Centralized</vt:lpstr>
      <vt:lpstr>Distributed </vt:lpstr>
      <vt:lpstr>Centralized: Pros and Cons</vt:lpstr>
      <vt:lpstr>Distributed: Pros and Cons</vt:lpstr>
      <vt:lpstr>Version Control Terminology</vt:lpstr>
      <vt:lpstr>More Terminology</vt:lpstr>
      <vt:lpstr>Big Picture</vt:lpstr>
      <vt:lpstr>Git Workflow </vt:lpstr>
      <vt:lpstr>Git Architecture</vt:lpstr>
      <vt:lpstr>Git Object Store w/o Commits</vt:lpstr>
      <vt:lpstr>Git Object Store w/ First Commit</vt:lpstr>
      <vt:lpstr>Git Object Store w/ First Commit</vt:lpstr>
      <vt:lpstr>Git Architecture cont’d</vt:lpstr>
      <vt:lpstr>Some git Commands</vt:lpstr>
      <vt:lpstr>First Git Repository</vt:lpstr>
      <vt:lpstr>Working With Git</vt:lpstr>
      <vt:lpstr>Undoing What Is Done</vt:lpstr>
      <vt:lpstr>Overview</vt:lpstr>
      <vt:lpstr>Lab 4</vt:lpstr>
      <vt:lpstr>Backporting </vt:lpstr>
      <vt:lpstr>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Lauren</dc:creator>
  <cp:lastModifiedBy>SAMY, LAUREN</cp:lastModifiedBy>
  <cp:revision>161</cp:revision>
  <dcterms:created xsi:type="dcterms:W3CDTF">2006-08-16T00:00:00Z</dcterms:created>
  <dcterms:modified xsi:type="dcterms:W3CDTF">2014-01-27T22:45:22Z</dcterms:modified>
</cp:coreProperties>
</file>