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09"/>
  </p:normalViewPr>
  <p:slideViewPr>
    <p:cSldViewPr snapToGrid="0" snapToObjects="1">
      <p:cViewPr varScale="1">
        <p:scale>
          <a:sx n="93" d="100"/>
          <a:sy n="93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6A5C8-3117-1F44-9EBD-729365EF9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7F7BF-57AE-4040-A95F-34DDC4357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5948B-1F39-1647-851C-5CFEF3ED0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72FF0-B3BB-0C41-B238-3CEE419D9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9D2DB-F906-9E45-90EA-1F6FBE44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6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B7F2A-EEEE-6042-903C-B54DCE112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398A4-2C7B-4E41-9918-B52F70A14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2A579-C76C-C64B-B7DC-AE6EC0CF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27D0B-8D84-C644-8D73-5740D6664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6F300-4BEF-8E4A-A7FE-03B809A8F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7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13F98-A6F8-8641-A0C2-E6085278D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3FA0C-F29E-4B47-8BAC-5FDC1AAD1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B5380-7821-F74D-91C1-DA9B025E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3AB59-5C6A-3447-9704-792FC6E0C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16DB0-5852-974A-BFC7-E413A420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00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1422A-A658-9642-9CCE-BB4BCA8E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9D5B6-A1FF-A642-A0E4-103CA28B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B9D7B-DFB6-B844-A7E0-72CB1C30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88B9E-D7C3-AD4B-8F60-28552A57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F602D-C47C-2E4A-9C2E-5A78A1E24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0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2842B-ADAB-A249-8A28-A3BD1EB5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94E11-76BB-B740-8450-EE09889B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6142-DC5F-3D4E-9F98-A395573EF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3D393-266D-F342-A638-4E2A5999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BFE1F-1C5B-B845-92CA-FEB45D38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8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10F-8D3F-3E42-8413-09BAB7B44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21A5-1737-EB45-9B1A-EAD724F3F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810D42-D27D-334A-834F-C50A727F0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8C709-DE77-E046-9644-7B95DAECE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C838B-E6D8-CC48-9CF0-86784B3F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C4DB4-76E3-8A4D-9449-F68369449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0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93FCB-F6A0-EC4D-B195-EB690B465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DC760-845C-AB46-8357-6420C756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3AB83-BF80-E648-A000-54BF1DD24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3F0300-E689-E243-9ABC-9053A1D0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A544F-5590-9E41-AA90-D36C6975A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E4C3F3-D9AF-B64A-B91D-A9E149DCF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654ED6-1738-9D42-AFB0-DA393C834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78FFB-3C30-A44E-B35A-CD77C329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41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2AF8-167C-7642-AECC-29827AA48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5DC11-F958-9C4D-B728-8EE185A43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11A71C-F8E7-5A4F-8462-6426711F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85FBA-2CFF-9C4C-822C-84079DC0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108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629173-4763-3041-8A4A-FE4B1C182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F41539-6ECF-584F-A757-E98BFB257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F1326-43D6-E942-B56E-3741B67DF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6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F1C0B-6D8E-194B-8A2A-F6D27224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DB00-CB78-E34A-8F85-6D4BF39CE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6622B-30B5-294D-984C-C128B38A8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E176E9-175D-C648-8B13-205F9B60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EF0F4-1A2A-9343-8293-8E1B1345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132E0-9C8C-644C-B482-C33640C3B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314C-561D-8748-BEEE-B116B4596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B7D65-22EA-9B4A-ABE5-AFA9E5EEC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94B9A4-4F29-FC4B-B492-463D11260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15FA84-8B46-7E48-9E6E-6A7C7016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A1F3D-7EB9-4C40-A82F-0B7E6346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E757D-E43E-1A4A-92C3-3647C889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29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7A7A0-D61D-D24F-8ECC-63F9BD182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4816-4467-E049-B4CA-A55CB91C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2D044-40E7-8A4F-A242-EF9C9AE49E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FC2AA-D05B-924C-8142-DD755EE8FF71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8618A-7B34-6E49-BC71-A1D638E97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77FA3-A33D-1C4D-B94B-FCB050E14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FD84F-AC89-0C46-A29A-5419EC101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3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FAD84-1239-B84F-A98F-5A65E89117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Jumia</a:t>
            </a:r>
            <a:r>
              <a:rPr lang="en-US" dirty="0"/>
              <a:t> Product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3EB96-9349-FA43-914F-4AF00B867B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Data-Driven Insights for Strategic Decision Making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2D73-7617-294D-BC89-88130063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1: Executive Summary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1B586-5F50-3144-A0C8-701005B8A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Key Performance Indicators</a:t>
            </a:r>
          </a:p>
          <a:p>
            <a:r>
              <a:rPr lang="en-US" b="1" dirty="0"/>
              <a:t>📊 Dataset Overview:</a:t>
            </a:r>
            <a:endParaRPr lang="en-US" dirty="0"/>
          </a:p>
          <a:p>
            <a:r>
              <a:rPr lang="en-US" b="1" dirty="0"/>
              <a:t>Total Products Analyzed:</a:t>
            </a:r>
            <a:r>
              <a:rPr lang="en-US" dirty="0"/>
              <a:t> 112</a:t>
            </a:r>
          </a:p>
          <a:p>
            <a:r>
              <a:rPr lang="en-US" b="1" dirty="0"/>
              <a:t>Total Customer Reviews:</a:t>
            </a:r>
            <a:r>
              <a:rPr lang="en-US" dirty="0"/>
              <a:t> 223</a:t>
            </a:r>
          </a:p>
          <a:p>
            <a:r>
              <a:rPr lang="en-US" b="1" dirty="0"/>
              <a:t>Average Product Rating:</a:t>
            </a:r>
            <a:r>
              <a:rPr lang="en-US" dirty="0"/>
              <a:t> 3.89/5.0</a:t>
            </a:r>
          </a:p>
          <a:p>
            <a:r>
              <a:rPr lang="en-US" b="1" dirty="0"/>
              <a:t>Average Discount Rate:</a:t>
            </a:r>
            <a:r>
              <a:rPr lang="en-US" dirty="0"/>
              <a:t> 37%</a:t>
            </a:r>
          </a:p>
          <a:p>
            <a:endParaRPr lang="en-US" dirty="0"/>
          </a:p>
          <a:p>
            <a:r>
              <a:rPr lang="en-US" b="1" dirty="0"/>
              <a:t>🎯 Key Findings:</a:t>
            </a:r>
          </a:p>
          <a:p>
            <a:r>
              <a:rPr lang="en-US" dirty="0"/>
              <a:t>"Excellent-rated products represent 37% of the catalog, making them the largest single category"</a:t>
            </a:r>
          </a:p>
          <a:p>
            <a:r>
              <a:rPr lang="en-US" dirty="0"/>
              <a:t>Strong positive correlation between customer ratings and review volume</a:t>
            </a:r>
          </a:p>
          <a:p>
            <a:r>
              <a:rPr lang="en-US" dirty="0"/>
              <a:t>Strategic discount distribution across all rating categories</a:t>
            </a:r>
          </a:p>
          <a:p>
            <a:r>
              <a:rPr lang="en-US" dirty="0"/>
              <a:t>Home &amp; lifestyle products show highest customer engagement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86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992A-D822-0248-8A27-F74392F0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2" y="365125"/>
            <a:ext cx="10647218" cy="1325563"/>
          </a:xfrm>
        </p:spPr>
        <p:txBody>
          <a:bodyPr/>
          <a:lstStyle/>
          <a:p>
            <a:r>
              <a:rPr lang="en-US" b="1" dirty="0"/>
              <a:t>Slide 2:Product Performance Analysis: Ratings, Reviews, and Discounts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CCC1F-20ED-C04C-8865-4B87B891A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2" y="1842655"/>
            <a:ext cx="10647218" cy="43343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Customer Satisfaction (Rating):</a:t>
            </a:r>
            <a:endParaRPr lang="en-US" dirty="0"/>
          </a:p>
          <a:p>
            <a:pPr lvl="1"/>
            <a:r>
              <a:rPr lang="en-US" b="1" dirty="0"/>
              <a:t>Medium Discount</a:t>
            </a:r>
            <a:r>
              <a:rPr lang="en-US" dirty="0"/>
              <a:t> products are rated </a:t>
            </a:r>
            <a:r>
              <a:rPr lang="en-US" b="1" dirty="0"/>
              <a:t>significantly higher (4.28)</a:t>
            </a:r>
            <a:r>
              <a:rPr lang="en-US" dirty="0"/>
              <a:t> than both High and Low Discount products.</a:t>
            </a:r>
          </a:p>
          <a:p>
            <a:pPr lvl="1"/>
            <a:r>
              <a:rPr lang="en-US" dirty="0"/>
              <a:t>This suggests </a:t>
            </a:r>
            <a:r>
              <a:rPr lang="en-US" b="1" dirty="0"/>
              <a:t>customers perceive better value or quality</a:t>
            </a:r>
            <a:r>
              <a:rPr lang="en-US" dirty="0"/>
              <a:t> in medium-discounted products.</a:t>
            </a:r>
          </a:p>
          <a:p>
            <a:r>
              <a:rPr lang="en-US" b="1" dirty="0"/>
              <a:t>Customer Engagement (Reviews):</a:t>
            </a:r>
            <a:endParaRPr lang="en-US" dirty="0"/>
          </a:p>
          <a:p>
            <a:pPr lvl="1"/>
            <a:r>
              <a:rPr lang="en-US" b="1" dirty="0"/>
              <a:t>High and Medium Discounts</a:t>
            </a:r>
            <a:r>
              <a:rPr lang="en-US" dirty="0"/>
              <a:t> have similarly high review counts (~330+), while </a:t>
            </a:r>
            <a:r>
              <a:rPr lang="en-US" b="1" dirty="0"/>
              <a:t>Low Discount</a:t>
            </a:r>
            <a:r>
              <a:rPr lang="en-US" dirty="0"/>
              <a:t> products have very few reviews (38).</a:t>
            </a:r>
          </a:p>
          <a:p>
            <a:pPr lvl="1"/>
            <a:r>
              <a:rPr lang="en-US" dirty="0"/>
              <a:t>This implies that </a:t>
            </a:r>
            <a:r>
              <a:rPr lang="en-US" b="1" dirty="0"/>
              <a:t>higher discounts (medium or high)</a:t>
            </a:r>
            <a:r>
              <a:rPr lang="en-US" dirty="0"/>
              <a:t> tend to generate more customer engagement.</a:t>
            </a:r>
          </a:p>
          <a:p>
            <a:r>
              <a:rPr lang="en-US" b="1" dirty="0"/>
              <a:t>Low Discount Products:</a:t>
            </a:r>
            <a:endParaRPr lang="en-US" dirty="0"/>
          </a:p>
          <a:p>
            <a:pPr lvl="1"/>
            <a:r>
              <a:rPr lang="en-US" dirty="0"/>
              <a:t>Have </a:t>
            </a:r>
            <a:r>
              <a:rPr lang="en-US" b="1" dirty="0"/>
              <a:t>lower engagement</a:t>
            </a:r>
            <a:r>
              <a:rPr lang="en-US" dirty="0"/>
              <a:t> and </a:t>
            </a:r>
            <a:r>
              <a:rPr lang="en-US" b="1" dirty="0"/>
              <a:t>average satisfaction</a:t>
            </a:r>
            <a:r>
              <a:rPr lang="en-US" dirty="0"/>
              <a:t>, making them the least effective in both dimensions.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00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1A6E-9F62-7A47-88C6-A31F39A5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Slide 3: Product Performance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D3917-B1AB-F744-AF54-7CDCC3D27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Rating Distribution Insights</a:t>
            </a:r>
          </a:p>
          <a:p>
            <a:r>
              <a:rPr lang="en-US" b="1" dirty="0"/>
              <a:t>Product Categories by Rating:</a:t>
            </a:r>
            <a:endParaRPr lang="en-US" dirty="0"/>
          </a:p>
          <a:p>
            <a:r>
              <a:rPr lang="en-US" b="1" dirty="0"/>
              <a:t>Excellent Products:</a:t>
            </a:r>
            <a:r>
              <a:rPr lang="en-US" dirty="0"/>
              <a:t> 41 items (37% of catalog)</a:t>
            </a:r>
          </a:p>
          <a:p>
            <a:r>
              <a:rPr lang="en-US" b="1" dirty="0"/>
              <a:t>Average Products:</a:t>
            </a:r>
            <a:r>
              <a:rPr lang="en-US" dirty="0"/>
              <a:t> 21 items (19% of catalog)</a:t>
            </a:r>
          </a:p>
          <a:p>
            <a:r>
              <a:rPr lang="en-US" b="1" dirty="0"/>
              <a:t>Poor Products:</a:t>
            </a:r>
            <a:r>
              <a:rPr lang="en-US" dirty="0"/>
              <a:t> 15 items (13% of catalog)</a:t>
            </a:r>
          </a:p>
          <a:p>
            <a:r>
              <a:rPr lang="en-US" b="1" dirty="0"/>
              <a:t>Key Insight:</a:t>
            </a:r>
            <a:r>
              <a:rPr lang="en-US" dirty="0"/>
              <a:t> Over one-third of </a:t>
            </a:r>
            <a:r>
              <a:rPr lang="en-US" dirty="0" err="1"/>
              <a:t>Jumia's</a:t>
            </a:r>
            <a:r>
              <a:rPr lang="en-US" dirty="0"/>
              <a:t> catalog consists of excellent-rated products, indicating strong product curation and quality control.</a:t>
            </a:r>
          </a:p>
          <a:p>
            <a:r>
              <a:rPr lang="en-US" b="1" dirty="0"/>
              <a:t>Business Impact:</a:t>
            </a:r>
            <a:r>
              <a:rPr lang="en-US" dirty="0"/>
              <a:t> This distribution suggests </a:t>
            </a:r>
            <a:r>
              <a:rPr lang="en-US" dirty="0" err="1"/>
              <a:t>Jumia</a:t>
            </a:r>
            <a:r>
              <a:rPr lang="en-US" dirty="0"/>
              <a:t> has successfully maintained product quality standards while offering diverse price points through strategic discounting.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07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A787-909A-B04F-82BF-7AAFDE1E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4: Customer Engagement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F0D8-8771-DC42-AFDC-AFE771FA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Reviews and Ratings Correlation</a:t>
            </a:r>
          </a:p>
          <a:p>
            <a:r>
              <a:rPr lang="en-US" b="1" dirty="0"/>
              <a:t>Key Findings:</a:t>
            </a:r>
            <a:endParaRPr lang="en-US" dirty="0"/>
          </a:p>
          <a:p>
            <a:r>
              <a:rPr lang="en-US" b="1" dirty="0"/>
              <a:t>Strong positive correlation</a:t>
            </a:r>
            <a:r>
              <a:rPr lang="en-US" dirty="0"/>
              <a:t> between product ratings and review volume</a:t>
            </a:r>
          </a:p>
          <a:p>
            <a:r>
              <a:rPr lang="en-US" dirty="0"/>
              <a:t>Products with 5-star ratings generate significantly more customer reviews</a:t>
            </a:r>
          </a:p>
          <a:p>
            <a:pPr marL="0" indent="0">
              <a:buNone/>
            </a:pPr>
            <a:r>
              <a:rPr lang="en-US" b="1" dirty="0"/>
              <a:t>Top Engagement Products:</a:t>
            </a:r>
            <a:endParaRPr lang="en-US" dirty="0"/>
          </a:p>
          <a:p>
            <a:r>
              <a:rPr lang="en-US" b="1" dirty="0"/>
              <a:t>120W Cordless Vacuum Cleaner:</a:t>
            </a:r>
            <a:r>
              <a:rPr lang="en-US" dirty="0"/>
              <a:t> 69 reviews</a:t>
            </a:r>
          </a:p>
          <a:p>
            <a:r>
              <a:rPr lang="en-US" b="1" dirty="0"/>
              <a:t>137 Pieces Cake Decorating Tool Set:</a:t>
            </a:r>
            <a:r>
              <a:rPr lang="en-US" dirty="0"/>
              <a:t> 55 reviews</a:t>
            </a:r>
          </a:p>
          <a:p>
            <a:r>
              <a:rPr lang="en-US" b="1" dirty="0"/>
              <a:t>Electronic Digital Display Vernier Caliper:</a:t>
            </a:r>
            <a:r>
              <a:rPr lang="en-US" dirty="0"/>
              <a:t> 49 reviews</a:t>
            </a:r>
          </a:p>
          <a:p>
            <a:r>
              <a:rPr lang="en-US" b="1" dirty="0"/>
              <a:t>Business Insight:</a:t>
            </a:r>
            <a:r>
              <a:rPr lang="en-US" dirty="0"/>
              <a:t> Higher-rated products naturally generate more customer engagement, creating a positive feedback loop for quality products.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87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5445E-E3FA-9F44-B619-E24AD8C4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91" y="365125"/>
            <a:ext cx="10515600" cy="85941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Slide 5: Top Performers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B45AE-719A-FE4E-9CF3-B65D3C97E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Best &amp; Worst Performing Products</a:t>
            </a:r>
          </a:p>
          <a:p>
            <a:r>
              <a:rPr lang="en-US" b="1" dirty="0"/>
              <a:t>Top 5 Highest-Rated Products (5.0/5):</a:t>
            </a:r>
            <a:endParaRPr lang="en-US" dirty="0"/>
          </a:p>
          <a:p>
            <a:r>
              <a:rPr lang="en-US" dirty="0"/>
              <a:t>Bedroom Simple Floor Hanging Clothes Rack - White</a:t>
            </a:r>
          </a:p>
          <a:p>
            <a:r>
              <a:rPr lang="en-US" dirty="0"/>
              <a:t>Classic Black Cat Cotton Hemp Pillow Case For Home Car</a:t>
            </a:r>
          </a:p>
          <a:p>
            <a:r>
              <a:rPr lang="en-US" dirty="0"/>
              <a:t>DIY File Folder Office Drawer File Holder Desktop Storage Rack</a:t>
            </a:r>
          </a:p>
          <a:p>
            <a:r>
              <a:rPr lang="en-US" dirty="0"/>
              <a:t>LASA Aluminum Folding Truck Hand Cart - 68kg Max</a:t>
            </a:r>
          </a:p>
          <a:p>
            <a:r>
              <a:rPr lang="en-US" dirty="0"/>
              <a:t>Peacock Throw Pillow Cushion Case For Home Car</a:t>
            </a:r>
          </a:p>
          <a:p>
            <a:pPr marL="0" indent="0">
              <a:buNone/>
            </a:pPr>
            <a:r>
              <a:rPr lang="en-US" b="1" dirty="0"/>
              <a:t>Bottom 5 Products (2.1-2.3/5):</a:t>
            </a:r>
            <a:endParaRPr lang="en-US" dirty="0"/>
          </a:p>
          <a:p>
            <a:r>
              <a:rPr lang="en-US" dirty="0"/>
              <a:t>5-PCS Stainless Steel Cooking Pot Set With Steamed Slices</a:t>
            </a:r>
          </a:p>
          <a:p>
            <a:r>
              <a:rPr lang="en-US" dirty="0"/>
              <a:t>Artificial Potted Flowers Room Decorative Flowers (2 Pieces)</a:t>
            </a:r>
          </a:p>
          <a:p>
            <a:r>
              <a:rPr lang="en-US" dirty="0"/>
              <a:t>380ML USB Rechargeable Portable Small Blenders And Juicers</a:t>
            </a:r>
          </a:p>
          <a:p>
            <a:pPr marL="0" indent="0">
              <a:buNone/>
            </a:pPr>
            <a:r>
              <a:rPr lang="en-US" b="1" dirty="0"/>
              <a:t>Category Insights:</a:t>
            </a:r>
            <a:endParaRPr lang="en-US" dirty="0"/>
          </a:p>
          <a:p>
            <a:r>
              <a:rPr lang="en-US" b="1" dirty="0"/>
              <a:t>Top performers:</a:t>
            </a:r>
            <a:r>
              <a:rPr lang="en-US" dirty="0"/>
              <a:t> Home organization &amp; décor items</a:t>
            </a:r>
          </a:p>
          <a:p>
            <a:r>
              <a:rPr lang="en-US" b="1" dirty="0"/>
              <a:t>Underperformers:</a:t>
            </a:r>
            <a:r>
              <a:rPr lang="en-US" dirty="0"/>
              <a:t> Kitchen appliances &amp; artificial decorative items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EA7D86A-FBA4-8B43-839E-C48446D14155}"/>
              </a:ext>
            </a:extLst>
          </p:cNvPr>
          <p:cNvSpPr txBox="1">
            <a:spLocks/>
          </p:cNvSpPr>
          <p:nvPr/>
        </p:nvSpPr>
        <p:spPr>
          <a:xfrm>
            <a:off x="706582" y="365125"/>
            <a:ext cx="106472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45926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E1F9-CC84-124F-BB7B-EA0D5A3D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6: Product Category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11765-6097-5A4D-B260-48ECB806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Category-Specific Insights</a:t>
            </a:r>
          </a:p>
          <a:p>
            <a:r>
              <a:rPr lang="en-US" b="1" dirty="0"/>
              <a:t>High-Performing Categories:</a:t>
            </a:r>
            <a:endParaRPr lang="en-US" dirty="0"/>
          </a:p>
          <a:p>
            <a:r>
              <a:rPr lang="en-US" b="1" dirty="0"/>
              <a:t>Home Organization:</a:t>
            </a:r>
            <a:r>
              <a:rPr lang="en-US" dirty="0"/>
              <a:t> Storage racks, office organizers</a:t>
            </a:r>
          </a:p>
          <a:p>
            <a:r>
              <a:rPr lang="en-US" b="1" dirty="0"/>
              <a:t>Home Décor:</a:t>
            </a:r>
            <a:r>
              <a:rPr lang="en-US" dirty="0"/>
              <a:t> Pillows, decorative items, lighting</a:t>
            </a:r>
          </a:p>
          <a:p>
            <a:r>
              <a:rPr lang="en-US" b="1" dirty="0"/>
              <a:t>Tools &amp; Equipment:</a:t>
            </a:r>
            <a:r>
              <a:rPr lang="en-US" dirty="0"/>
              <a:t> Measuring tools, hand tools</a:t>
            </a:r>
          </a:p>
          <a:p>
            <a:pPr marL="0" indent="0">
              <a:buNone/>
            </a:pPr>
            <a:r>
              <a:rPr lang="en-US" b="1" dirty="0"/>
              <a:t>Underperforming Categories:</a:t>
            </a:r>
            <a:endParaRPr lang="en-US" dirty="0"/>
          </a:p>
          <a:p>
            <a:r>
              <a:rPr lang="en-US" b="1" dirty="0"/>
              <a:t>Kitchen Appliances:</a:t>
            </a:r>
            <a:r>
              <a:rPr lang="en-US" dirty="0"/>
              <a:t> Cooking sets, small appliances</a:t>
            </a:r>
          </a:p>
          <a:p>
            <a:r>
              <a:rPr lang="en-US" b="1" dirty="0"/>
              <a:t>Artificial Décor:</a:t>
            </a:r>
            <a:r>
              <a:rPr lang="en-US" dirty="0"/>
              <a:t> Synthetic flowers, decorative pieces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58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CF70F-8AAC-CE4A-B213-F2F753A1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8313"/>
            <a:ext cx="10515600" cy="50771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Slide 7: Business Recommendations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5724-7617-BA4A-9046-0A5BE61FB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024"/>
            <a:ext cx="10515600" cy="507393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Strategic Actions for </a:t>
            </a:r>
            <a:r>
              <a:rPr lang="en-US" b="1" dirty="0" err="1"/>
              <a:t>Jumia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1. Product Portfolio Optimization</a:t>
            </a:r>
            <a:endParaRPr lang="en-US" dirty="0"/>
          </a:p>
          <a:p>
            <a:r>
              <a:rPr lang="en-US" b="1" dirty="0"/>
              <a:t>Expand successful categories:</a:t>
            </a:r>
            <a:r>
              <a:rPr lang="en-US" dirty="0"/>
              <a:t> Increase inventory in home organization and genuine home décor</a:t>
            </a:r>
          </a:p>
          <a:p>
            <a:r>
              <a:rPr lang="en-US" b="1" dirty="0"/>
              <a:t>Review underperforming products:</a:t>
            </a:r>
            <a:r>
              <a:rPr lang="en-US" dirty="0"/>
              <a:t> Investigate quality issues with kitchen appliances</a:t>
            </a:r>
          </a:p>
          <a:p>
            <a:r>
              <a:rPr lang="en-US" b="1" dirty="0"/>
              <a:t>Supplier evaluation:</a:t>
            </a:r>
            <a:r>
              <a:rPr lang="en-US" dirty="0"/>
              <a:t> Assess artificial décor suppliers for quality improvements</a:t>
            </a:r>
          </a:p>
          <a:p>
            <a:pPr marL="0" indent="0">
              <a:buNone/>
            </a:pPr>
            <a:r>
              <a:rPr lang="en-US" b="1" dirty="0"/>
              <a:t>2. Pricing &amp; Discount Strategy</a:t>
            </a:r>
            <a:endParaRPr lang="en-US" dirty="0"/>
          </a:p>
          <a:p>
            <a:r>
              <a:rPr lang="en-US" b="1" dirty="0"/>
              <a:t>Maintain premium positioning:</a:t>
            </a:r>
            <a:r>
              <a:rPr lang="en-US" dirty="0"/>
              <a:t> Keep lower discounts for 5-star products</a:t>
            </a:r>
          </a:p>
          <a:p>
            <a:r>
              <a:rPr lang="en-US" b="1" dirty="0"/>
              <a:t>Strategic discounting:</a:t>
            </a:r>
            <a:r>
              <a:rPr lang="en-US" dirty="0"/>
              <a:t> Use higher discounts (55-65%) to clear underperforming inventory</a:t>
            </a:r>
          </a:p>
          <a:p>
            <a:pPr marL="0" indent="0">
              <a:buNone/>
            </a:pPr>
            <a:r>
              <a:rPr lang="en-US" b="1" dirty="0"/>
              <a:t>3. Customer Experience Enhancement</a:t>
            </a:r>
            <a:endParaRPr lang="en-US" dirty="0"/>
          </a:p>
          <a:p>
            <a:r>
              <a:rPr lang="en-US" b="1" dirty="0"/>
              <a:t>Quality assurance:</a:t>
            </a:r>
            <a:r>
              <a:rPr lang="en-US" dirty="0"/>
              <a:t> Implement stricter quality checks for kitchen appliances</a:t>
            </a:r>
          </a:p>
          <a:p>
            <a:r>
              <a:rPr lang="en-US" b="1" dirty="0"/>
              <a:t>Review incentives:</a:t>
            </a:r>
            <a:r>
              <a:rPr lang="en-US" dirty="0"/>
              <a:t> Encourage reviews for high-rated products to boost visibility</a:t>
            </a:r>
          </a:p>
          <a:p>
            <a:r>
              <a:rPr lang="en-US" b="1" dirty="0"/>
              <a:t>Category expansion:</a:t>
            </a:r>
            <a:r>
              <a:rPr lang="en-US" dirty="0"/>
              <a:t> Focus on home &amp; lifestyle products that show consistent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91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357F2-6AE5-3347-BDF9-B62C4E6D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C30C-1D69-3842-8080-88C2E5AB0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994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650</Words>
  <Application>Microsoft Macintosh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Jumia Product Analysis Dashboard</vt:lpstr>
      <vt:lpstr>Slide 1: Executive Summary </vt:lpstr>
      <vt:lpstr>Slide 2:Product Performance Analysis: Ratings, Reviews, and Discounts</vt:lpstr>
      <vt:lpstr>Slide 3: Product Performance Analysis </vt:lpstr>
      <vt:lpstr>Slide 4: Customer Engagement Analysis</vt:lpstr>
      <vt:lpstr> Slide 5: Top Performers Analysis</vt:lpstr>
      <vt:lpstr>Slide 6: Product Category Performance</vt:lpstr>
      <vt:lpstr>Slide 7: Business Recommendations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Jumia Product Analysis Dashboard</dc:title>
  <dc:creator>Microsoft Office User</dc:creator>
  <cp:lastModifiedBy>Microsoft Office User</cp:lastModifiedBy>
  <cp:revision>14</cp:revision>
  <dcterms:created xsi:type="dcterms:W3CDTF">2025-06-13T09:31:33Z</dcterms:created>
  <dcterms:modified xsi:type="dcterms:W3CDTF">2025-06-13T19:10:47Z</dcterms:modified>
</cp:coreProperties>
</file>